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1.xml" ContentType="application/vnd.openxmlformats-officedocument.themeOverride+xml"/>
  <Override PartName="/ppt/notesSlides/notesSlide75.xml" ContentType="application/vnd.openxmlformats-officedocument.presentationml.notesSlide+xml"/>
  <Override PartName="/ppt/theme/themeOverride2.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handoutMasterIdLst>
    <p:handoutMasterId r:id="rId93"/>
  </p:handoutMasterIdLst>
  <p:sldIdLst>
    <p:sldId id="696" r:id="rId2"/>
    <p:sldId id="923" r:id="rId3"/>
    <p:sldId id="984" r:id="rId4"/>
    <p:sldId id="983" r:id="rId5"/>
    <p:sldId id="987" r:id="rId6"/>
    <p:sldId id="988" r:id="rId7"/>
    <p:sldId id="989" r:id="rId8"/>
    <p:sldId id="990" r:id="rId9"/>
    <p:sldId id="985" r:id="rId10"/>
    <p:sldId id="991" r:id="rId11"/>
    <p:sldId id="926" r:id="rId12"/>
    <p:sldId id="992" r:id="rId13"/>
    <p:sldId id="993" r:id="rId14"/>
    <p:sldId id="929" r:id="rId15"/>
    <p:sldId id="930" r:id="rId16"/>
    <p:sldId id="931" r:id="rId17"/>
    <p:sldId id="927" r:id="rId18"/>
    <p:sldId id="928" r:id="rId19"/>
    <p:sldId id="986" r:id="rId20"/>
    <p:sldId id="995" r:id="rId21"/>
    <p:sldId id="996" r:id="rId22"/>
    <p:sldId id="997" r:id="rId23"/>
    <p:sldId id="998" r:id="rId24"/>
    <p:sldId id="999" r:id="rId25"/>
    <p:sldId id="1001" r:id="rId26"/>
    <p:sldId id="1000" r:id="rId27"/>
    <p:sldId id="1002" r:id="rId28"/>
    <p:sldId id="1003" r:id="rId29"/>
    <p:sldId id="933" r:id="rId30"/>
    <p:sldId id="321" r:id="rId31"/>
    <p:sldId id="934" r:id="rId32"/>
    <p:sldId id="935" r:id="rId33"/>
    <p:sldId id="936" r:id="rId34"/>
    <p:sldId id="322" r:id="rId35"/>
    <p:sldId id="369" r:id="rId36"/>
    <p:sldId id="323" r:id="rId37"/>
    <p:sldId id="324" r:id="rId38"/>
    <p:sldId id="325" r:id="rId39"/>
    <p:sldId id="326" r:id="rId40"/>
    <p:sldId id="327" r:id="rId41"/>
    <p:sldId id="994" r:id="rId42"/>
    <p:sldId id="1004" r:id="rId43"/>
    <p:sldId id="1005" r:id="rId44"/>
    <p:sldId id="1006" r:id="rId45"/>
    <p:sldId id="1007" r:id="rId46"/>
    <p:sldId id="1132" r:id="rId47"/>
    <p:sldId id="1008" r:id="rId48"/>
    <p:sldId id="1009" r:id="rId49"/>
    <p:sldId id="937" r:id="rId50"/>
    <p:sldId id="1010" r:id="rId51"/>
    <p:sldId id="1059" r:id="rId52"/>
    <p:sldId id="1060" r:id="rId53"/>
    <p:sldId id="949" r:id="rId54"/>
    <p:sldId id="1061" r:id="rId55"/>
    <p:sldId id="1086" r:id="rId56"/>
    <p:sldId id="1110" r:id="rId57"/>
    <p:sldId id="1111" r:id="rId58"/>
    <p:sldId id="1112" r:id="rId59"/>
    <p:sldId id="1113" r:id="rId60"/>
    <p:sldId id="1114" r:id="rId61"/>
    <p:sldId id="954" r:id="rId62"/>
    <p:sldId id="1116" r:id="rId63"/>
    <p:sldId id="1117" r:id="rId64"/>
    <p:sldId id="1119" r:id="rId65"/>
    <p:sldId id="1118" r:id="rId66"/>
    <p:sldId id="1120" r:id="rId67"/>
    <p:sldId id="1121" r:id="rId68"/>
    <p:sldId id="958" r:id="rId69"/>
    <p:sldId id="959" r:id="rId70"/>
    <p:sldId id="964" r:id="rId71"/>
    <p:sldId id="965" r:id="rId72"/>
    <p:sldId id="966" r:id="rId73"/>
    <p:sldId id="967" r:id="rId74"/>
    <p:sldId id="1128" r:id="rId75"/>
    <p:sldId id="960" r:id="rId76"/>
    <p:sldId id="1122" r:id="rId77"/>
    <p:sldId id="961" r:id="rId78"/>
    <p:sldId id="972" r:id="rId79"/>
    <p:sldId id="963" r:id="rId80"/>
    <p:sldId id="1123" r:id="rId81"/>
    <p:sldId id="1124" r:id="rId82"/>
    <p:sldId id="968" r:id="rId83"/>
    <p:sldId id="1126" r:id="rId84"/>
    <p:sldId id="1127" r:id="rId85"/>
    <p:sldId id="1129" r:id="rId86"/>
    <p:sldId id="1130" r:id="rId87"/>
    <p:sldId id="1131" r:id="rId88"/>
    <p:sldId id="969" r:id="rId89"/>
    <p:sldId id="970" r:id="rId90"/>
    <p:sldId id="916" r:id="rId91"/>
  </p:sldIdLst>
  <p:sldSz cx="12192000" cy="6858000"/>
  <p:notesSz cx="6811963" cy="9945688"/>
  <p:custDataLst>
    <p:tags r:id="rId94"/>
  </p:custDataLst>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387">
          <p15:clr>
            <a:srgbClr val="A4A3A4"/>
          </p15:clr>
        </p15:guide>
        <p15:guide id="2" pos="38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70C0"/>
    <a:srgbClr val="0066CC"/>
    <a:srgbClr val="00B0F0"/>
    <a:srgbClr val="DFF1F2"/>
    <a:srgbClr val="A3D6D9"/>
    <a:srgbClr val="004586"/>
    <a:srgbClr val="1C2948"/>
    <a:srgbClr val="FBBCA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5" autoAdjust="0"/>
    <p:restoredTop sz="85772" autoAdjust="0"/>
  </p:normalViewPr>
  <p:slideViewPr>
    <p:cSldViewPr snapToGrid="0">
      <p:cViewPr varScale="1">
        <p:scale>
          <a:sx n="74" d="100"/>
          <a:sy n="74" d="100"/>
        </p:scale>
        <p:origin x="630" y="33"/>
      </p:cViewPr>
      <p:guideLst>
        <p:guide orient="horz" pos="2387"/>
        <p:guide pos="381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2022/11/18</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11</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证明损失函数等价</a:t>
            </a:r>
            <a:endParaRPr lang="en-US" altLang="zh-CN" dirty="0"/>
          </a:p>
          <a:p>
            <a:r>
              <a:rPr lang="zh-CN" altLang="en-US"/>
              <a:t>不要求掌握，不讲</a:t>
            </a: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41</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43</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44</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46</a:t>
            </a:fld>
            <a:endParaRPr lang="en-US" altLang="zh-CN"/>
          </a:p>
        </p:txBody>
      </p:sp>
    </p:spTree>
    <p:extLst>
      <p:ext uri="{BB962C8B-B14F-4D97-AF65-F5344CB8AC3E}">
        <p14:creationId xmlns:p14="http://schemas.microsoft.com/office/powerpoint/2010/main" val="3992376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经验风险；</a:t>
            </a:r>
            <a:endParaRPr lang="en-US" altLang="zh-CN" dirty="0"/>
          </a:p>
          <a:p>
            <a:r>
              <a:rPr lang="zh-CN" altLang="en-US"/>
              <a:t>结构风险；</a:t>
            </a:r>
            <a:endParaRPr lang="en-US" altLang="zh-CN"/>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022   </a:t>
            </a:r>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a:t>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李航书</a:t>
            </a:r>
            <a:r>
              <a:rPr lang="en-US" altLang="zh-CN" dirty="0"/>
              <a:t>8.4.3</a:t>
            </a:r>
          </a:p>
          <a:p>
            <a:r>
              <a:rPr lang="en-US" altLang="zh-CN" dirty="0"/>
              <a:t>m</a:t>
            </a:r>
            <a:r>
              <a:rPr lang="zh-CN" altLang="en-US" dirty="0"/>
              <a:t>代表第几步</a:t>
            </a:r>
            <a:endParaRPr lang="en-US" altLang="zh-CN" dirty="0"/>
          </a:p>
          <a:p>
            <a:r>
              <a:rPr lang="en-US" altLang="zh-CN" dirty="0"/>
              <a:t>j</a:t>
            </a:r>
            <a:r>
              <a:rPr lang="zh-CN" altLang="en-US" dirty="0"/>
              <a:t>代表第几棵树</a:t>
            </a:r>
            <a:endParaRPr lang="en-US" altLang="zh-CN"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50</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51</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52</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54</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55</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56</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58</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59</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60</a:t>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61</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62</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63</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64</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65</a:t>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66</a:t>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67</a:t>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68</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69</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公式有错误，已修正</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a:t>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70</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这里为了对比的更加清楚，我们先来看一下 </a:t>
                </a:r>
                <a:r>
                  <a:rPr lang="en-US" altLang="zh-CN" dirty="0" err="1"/>
                  <a:t>xgboost</a:t>
                </a:r>
                <a:r>
                  <a:rPr lang="zh-CN" altLang="en-US" dirty="0"/>
                  <a:t>的预排序算法那是怎么确定候选分裂点的，首先是按照特征的大小进行从小到大排序，然后在每个不同值的地方画一个分裂点，看下图</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https://zhuanlan.zhihu.com/p/149522630</a:t>
                </a:r>
              </a:p>
              <a:p>
                <a:r>
                  <a:rPr lang="zh-CN" altLang="en-US" sz="1200" dirty="0"/>
                  <a:t>排序完了之后，我们就选出a * data</a:t>
                </a:r>
                <a:r>
                  <a:rPr lang="en-US" altLang="zh-CN" sz="1200" dirty="0"/>
                  <a:t>_</a:t>
                </a:r>
                <a:r>
                  <a:rPr lang="zh-CN" altLang="en-US" sz="1200" dirty="0"/>
                  <a:t>num个梯度大的，然后从剩下的那些样本里面选出b*data</a:t>
                </a:r>
                <a:r>
                  <a:rPr lang="en-US" altLang="zh-CN" sz="1200" dirty="0"/>
                  <a:t>_</a:t>
                </a:r>
                <a:r>
                  <a:rPr lang="zh-CN" altLang="en-US" sz="1200" dirty="0"/>
                  <a:t>num个梯度小的：</a:t>
                </a:r>
              </a:p>
              <a:p>
                <a:r>
                  <a:rPr lang="zh-CN" altLang="en-US" sz="1200" dirty="0"/>
                  <a:t>这里是8个样本，所以a*8=2，b*8=2，</a:t>
                </a:r>
                <a14:m>
                  <m:oMath xmlns:m="http://schemas.openxmlformats.org/officeDocument/2006/math">
                    <m:f>
                      <m:fPr>
                        <m:ctrlPr>
                          <a:rPr lang="zh-CN" altLang="zh-CN" sz="1100" i="1">
                            <a:latin typeface="Cambria Math" panose="02040503050406030204" pitchFamily="18" charset="0"/>
                            <a:ea typeface="Cambria Math" panose="02040503050406030204" pitchFamily="18" charset="0"/>
                          </a:rPr>
                        </m:ctrlPr>
                      </m:fPr>
                      <m:num>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1200" kern="100">
                        <a:latin typeface="Cambria Math" panose="02040503050406030204" pitchFamily="18" charset="0"/>
                        <a:ea typeface="宋体" panose="02010600030101010101" pitchFamily="2" charset="-122"/>
                        <a:cs typeface="Times New Roman" panose="02020603050405020304" pitchFamily="18" charset="0"/>
                      </a:rPr>
                      <m:t>=3</m:t>
                    </m:r>
                    <m:r>
                      <a:rPr lang="zh-CN" altLang="en-US" sz="1200" i="1" kern="100"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200" dirty="0"/>
              </a:p>
              <a:p>
                <a:r>
                  <a:rPr lang="zh-CN" altLang="en-US" sz="1200" dirty="0"/>
                  <a:t>即先选出2个梯度大的样本，然后从剩下的里面随机选出2个梯度小的样本</a:t>
                </a:r>
                <a:endParaRPr lang="en-US" altLang="zh-CN" sz="1200" dirty="0"/>
              </a:p>
              <a:p>
                <a:r>
                  <a:rPr lang="zh-CN" altLang="en-US" sz="1200" dirty="0"/>
                  <a:t>这里选取两个大的（</a:t>
                </a:r>
                <a:r>
                  <a:rPr lang="en-US" altLang="zh-CN" sz="1200" dirty="0"/>
                  <a:t>6</a:t>
                </a:r>
                <a:r>
                  <a:rPr lang="zh-CN" altLang="en-US" sz="1200" dirty="0"/>
                  <a:t>号、</a:t>
                </a:r>
                <a:r>
                  <a:rPr lang="en-US" altLang="zh-CN" sz="1200" dirty="0"/>
                  <a:t>7</a:t>
                </a:r>
                <a:r>
                  <a:rPr lang="zh-CN" altLang="en-US" sz="1200" dirty="0"/>
                  <a:t>号），然后随机选择两个小的（</a:t>
                </a:r>
                <a:r>
                  <a:rPr lang="en-US" altLang="zh-CN" sz="1200" dirty="0"/>
                  <a:t>2</a:t>
                </a:r>
                <a:r>
                  <a:rPr lang="zh-CN" altLang="en-US" sz="1200" dirty="0"/>
                  <a:t>号、</a:t>
                </a:r>
                <a:r>
                  <a:rPr lang="en-US" altLang="zh-CN" sz="1200" dirty="0"/>
                  <a:t>4</a:t>
                </a:r>
                <a:r>
                  <a:rPr lang="zh-CN" altLang="en-US" sz="1200" dirty="0"/>
                  <a:t>号）</a:t>
                </a:r>
                <a:endParaRPr lang="en-US" altLang="zh-CN" sz="1200"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这里为了对比的更加清楚，我们先来看一下 </a:t>
                </a:r>
                <a:r>
                  <a:rPr lang="en-US" altLang="zh-CN" dirty="0" err="1"/>
                  <a:t>xgboost</a:t>
                </a:r>
                <a:r>
                  <a:rPr lang="zh-CN" altLang="en-US" dirty="0"/>
                  <a:t>的预排序算法那是怎么确定候选分裂点的，首先是按照特征的大小进行从小到大排序，然后在每个不同值的地方画一个分裂点，看下图</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https://zhuanlan.zhihu.com/p/149522630</a:t>
                </a:r>
              </a:p>
              <a:p>
                <a:r>
                  <a:rPr lang="zh-CN" altLang="en-US" sz="1200" dirty="0"/>
                  <a:t>排序完了之后，我们就选出a * data</a:t>
                </a:r>
                <a:r>
                  <a:rPr lang="en-US" altLang="zh-CN" sz="1200" dirty="0"/>
                  <a:t>_</a:t>
                </a:r>
                <a:r>
                  <a:rPr lang="zh-CN" altLang="en-US" sz="1200" dirty="0"/>
                  <a:t>num个梯度大的，然后从剩下的那些样本里面选出b*data</a:t>
                </a:r>
                <a:r>
                  <a:rPr lang="en-US" altLang="zh-CN" sz="1200" dirty="0"/>
                  <a:t>_</a:t>
                </a:r>
                <a:r>
                  <a:rPr lang="zh-CN" altLang="en-US" sz="1200" dirty="0"/>
                  <a:t>num个梯度小的：</a:t>
                </a:r>
              </a:p>
              <a:p>
                <a:r>
                  <a:rPr lang="zh-CN" altLang="en-US" sz="1200" dirty="0"/>
                  <a:t>这里是8个样本，所以a*8=2，b*8=2，</a:t>
                </a:r>
                <a:r>
                  <a:rPr lang="zh-CN" altLang="zh-CN" sz="1100" i="0">
                    <a:latin typeface="Cambria Math" panose="02040503050406030204" pitchFamily="18" charset="0"/>
                  </a:rPr>
                  <a:t>(</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1−𝑎</a:t>
                </a:r>
                <a:r>
                  <a:rPr lang="zh-CN" altLang="zh-CN" sz="1100" i="0" kern="100">
                    <a:latin typeface="Cambria Math" panose="02040503050406030204" pitchFamily="18" charset="0"/>
                    <a:ea typeface="宋体" panose="02010600030101010101" pitchFamily="2" charset="-122"/>
                    <a:cs typeface="Times New Roman" panose="02020603050405020304" pitchFamily="18" charset="0"/>
                  </a:rPr>
                  <a:t>)/</a:t>
                </a:r>
                <a:r>
                  <a:rPr lang="en-US" altLang="zh-CN" sz="1200" i="0" kern="100">
                    <a:latin typeface="Cambria Math" panose="02040503050406030204" pitchFamily="18" charset="0"/>
                    <a:ea typeface="宋体" panose="02010600030101010101" pitchFamily="2" charset="-122"/>
                    <a:cs typeface="Times New Roman" panose="02020603050405020304" pitchFamily="18" charset="0"/>
                  </a:rPr>
                  <a:t>𝑏=3</a:t>
                </a:r>
                <a:r>
                  <a:rPr lang="zh-CN" altLang="en-US" sz="1200" i="0" kern="100">
                    <a:latin typeface="Cambria Math" panose="02040503050406030204" pitchFamily="18" charset="0"/>
                    <a:ea typeface="宋体" panose="02010600030101010101" pitchFamily="2" charset="-122"/>
                    <a:cs typeface="Times New Roman" panose="02020603050405020304" pitchFamily="18" charset="0"/>
                  </a:rPr>
                  <a:t>。</a:t>
                </a:r>
                <a:endParaRPr lang="en-US" altLang="zh-CN" sz="1200" dirty="0"/>
              </a:p>
              <a:p>
                <a:r>
                  <a:rPr lang="zh-CN" altLang="en-US" sz="1200" dirty="0"/>
                  <a:t>即先选出2个梯度大的样本，然后从剩下的里面随机选出2个梯度小的样本</a:t>
                </a:r>
                <a:endParaRPr lang="en-US" altLang="zh-CN" sz="1200" dirty="0"/>
              </a:p>
              <a:p>
                <a:r>
                  <a:rPr lang="zh-CN" altLang="en-US" sz="1200" dirty="0"/>
                  <a:t>这里选取两个大的（</a:t>
                </a:r>
                <a:r>
                  <a:rPr lang="en-US" altLang="zh-CN" sz="1200" dirty="0"/>
                  <a:t>6</a:t>
                </a:r>
                <a:r>
                  <a:rPr lang="zh-CN" altLang="en-US" sz="1200" dirty="0"/>
                  <a:t>号、</a:t>
                </a:r>
                <a:r>
                  <a:rPr lang="en-US" altLang="zh-CN" sz="1200" dirty="0"/>
                  <a:t>7</a:t>
                </a:r>
                <a:r>
                  <a:rPr lang="zh-CN" altLang="en-US" sz="1200" dirty="0"/>
                  <a:t>号），然后随机选择两个小的（</a:t>
                </a:r>
                <a:r>
                  <a:rPr lang="en-US" altLang="zh-CN" sz="1200" dirty="0"/>
                  <a:t>2</a:t>
                </a:r>
                <a:r>
                  <a:rPr lang="zh-CN" altLang="en-US" sz="1200" dirty="0"/>
                  <a:t>号、</a:t>
                </a:r>
                <a:r>
                  <a:rPr lang="en-US" altLang="zh-CN" sz="1200" dirty="0"/>
                  <a:t>4</a:t>
                </a:r>
                <a:r>
                  <a:rPr lang="zh-CN" altLang="en-US" sz="1200" dirty="0"/>
                  <a:t>号）</a:t>
                </a:r>
                <a:endParaRPr lang="en-US" altLang="zh-CN" sz="1200" dirty="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71</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72</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73</a:t>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74</a:t>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75</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76</a:t>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77</a:t>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78</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80</a:t>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81</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82</a:t>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83</a:t>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84</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85</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86</a:t>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87</a:t>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88</a:t>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tiff"/><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8.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3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500.png"/><Relationship Id="rId4" Type="http://schemas.openxmlformats.org/officeDocument/2006/relationships/image" Target="../media/image36.png"/><Relationship Id="rId9" Type="http://schemas.openxmlformats.org/officeDocument/2006/relationships/image" Target="../media/image511.png"/></Relationships>
</file>

<file path=ppt/slides/_rels/slide5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10.png"/><Relationship Id="rId7" Type="http://schemas.microsoft.com/office/2007/relationships/hdphoto" Target="../media/hdphoto2.wdp"/><Relationship Id="rId12"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4.jpe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6.jpeg"/><Relationship Id="rId4" Type="http://schemas.openxmlformats.org/officeDocument/2006/relationships/image" Target="../media/image53.jpeg"/><Relationship Id="rId9"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0.png"/><Relationship Id="rId7"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4987925" y="5002805"/>
            <a:ext cx="2459990" cy="460375"/>
          </a:xfrm>
          <a:prstGeom prst="rect">
            <a:avLst/>
          </a:prstGeom>
          <a:noFill/>
          <a:ln w="9525">
            <a:noFill/>
            <a:miter lim="800000"/>
          </a:ln>
        </p:spPr>
        <p:txBody>
          <a:bodyPr wrap="square">
            <a:spAutoFit/>
          </a:bodyPr>
          <a:lstStyle/>
          <a:p>
            <a:pPr algn="ctr" eaLnBrk="1" hangingPunct="1"/>
            <a:r>
              <a:rPr lang="en-US" altLang="zh-CN" sz="2400" b="1" dirty="0">
                <a:latin typeface="Times New Roman" panose="02020603050405020304" pitchFamily="18" charset="0"/>
                <a:ea typeface="微软雅黑" panose="020B0503020204020204" pitchFamily="34" charset="-122"/>
              </a:rPr>
              <a:t>2022</a:t>
            </a:r>
            <a:r>
              <a:rPr lang="zh-CN" altLang="en-US" sz="2400" b="1" dirty="0">
                <a:latin typeface="Times New Roman" panose="02020603050405020304" pitchFamily="18" charset="0"/>
                <a:ea typeface="微软雅黑" panose="020B0503020204020204" pitchFamily="34" charset="-122"/>
              </a:rPr>
              <a:t>年</a:t>
            </a:r>
            <a:r>
              <a:rPr lang="en-US" altLang="zh-CN" sz="2400" b="1" dirty="0">
                <a:latin typeface="Times New Roman" panose="02020603050405020304" pitchFamily="18" charset="0"/>
                <a:ea typeface="微软雅黑" panose="020B0503020204020204" pitchFamily="34" charset="-122"/>
              </a:rPr>
              <a:t>11</a:t>
            </a:r>
            <a:r>
              <a:rPr lang="zh-CN" altLang="en-US" sz="2400" b="1" dirty="0">
                <a:latin typeface="Times New Roman" panose="02020603050405020304" pitchFamily="18" charset="0"/>
                <a:ea typeface="微软雅黑" panose="020B0503020204020204" pitchFamily="34" charset="-122"/>
              </a:rPr>
              <a:t>月</a:t>
            </a:r>
            <a:endParaRPr lang="zh-CN" altLang="zh-CN" sz="2400" b="1" dirty="0">
              <a:latin typeface="Times New Roman" panose="02020603050405020304" pitchFamily="18" charset="0"/>
              <a:ea typeface="微软雅黑" panose="020B0503020204020204" pitchFamily="34" charset="-122"/>
            </a:endParaRPr>
          </a:p>
        </p:txBody>
      </p:sp>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隶书" panose="02010509060101010101" pitchFamily="49" charset="-122"/>
                <a:ea typeface="隶书" panose="02010509060101010101" pitchFamily="49" charset="-122"/>
                <a:sym typeface="+mn-ea"/>
              </a:rPr>
              <a:t>集成学习</a:t>
            </a: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sp>
        <p:nvSpPr>
          <p:cNvPr id="8" name="文本框 7"/>
          <p:cNvSpPr txBox="1"/>
          <p:nvPr/>
        </p:nvSpPr>
        <p:spPr>
          <a:xfrm>
            <a:off x="2915920" y="1636853"/>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pitchFamily="34" charset="-122"/>
                <a:ea typeface="微软雅黑" panose="020B0503020204020204" pitchFamily="34" charset="-122"/>
                <a:sym typeface="+mn-ea"/>
              </a:rPr>
              <a:t>机器学习</a:t>
            </a:r>
            <a:endParaRPr lang="zh-CN" altLang="en-US" sz="54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p:txBody>
          <a:bodyPr/>
          <a:lstStyle/>
          <a:p>
            <a:r>
              <a:rPr lang="zh-CN" altLang="en-US" b="1" dirty="0">
                <a:sym typeface="+mn-ea"/>
              </a:rPr>
              <a:t>集成学习方法分类</a:t>
            </a:r>
          </a:p>
          <a:p>
            <a:pPr>
              <a:lnSpc>
                <a:spcPct val="140000"/>
              </a:lnSpc>
              <a:buFont typeface="Wingdings" panose="05000000000000000000" charset="0"/>
              <a:buChar char="Ø"/>
            </a:pPr>
            <a:r>
              <a:rPr kumimoji="1" lang="zh-CN" altLang="en-US" sz="2400" dirty="0">
                <a:sym typeface="+mn-ea"/>
              </a:rPr>
              <a:t>集成学习大致可分为两大类</a:t>
            </a:r>
            <a:r>
              <a:rPr lang="zh-CN" altLang="zh-CN" sz="2400" dirty="0">
                <a:sym typeface="+mn-ea"/>
              </a:rPr>
              <a:t>：</a:t>
            </a:r>
          </a:p>
          <a:p>
            <a:pPr marL="0" indent="0">
              <a:lnSpc>
                <a:spcPct val="140000"/>
              </a:lnSpc>
              <a:buNone/>
            </a:pPr>
            <a:r>
              <a:rPr lang="en-US" altLang="zh-CN" sz="2400" b="1" dirty="0"/>
              <a:t>          </a:t>
            </a:r>
            <a:r>
              <a:rPr kumimoji="1" lang="zh-CN" altLang="en-US" sz="2400" dirty="0"/>
              <a:t> - Bagging与随机森林</a:t>
            </a:r>
          </a:p>
          <a:p>
            <a:pPr marL="0" indent="0">
              <a:lnSpc>
                <a:spcPct val="140000"/>
              </a:lnSpc>
              <a:buNone/>
            </a:pPr>
            <a:r>
              <a:rPr kumimoji="1" lang="zh-CN" altLang="en-US" sz="2400" dirty="0"/>
              <a:t> </a:t>
            </a:r>
            <a:r>
              <a:rPr kumimoji="1" lang="en-US" altLang="zh-CN" sz="2400" dirty="0"/>
              <a:t>          - Boosting</a:t>
            </a:r>
            <a:r>
              <a:rPr kumimoji="1" lang="zh-CN" altLang="en-US" sz="2400" dirty="0"/>
              <a:t>：</a:t>
            </a:r>
            <a:r>
              <a:rPr kumimoji="1" lang="en-US" altLang="zh-CN" sz="2400" dirty="0"/>
              <a:t>Adaboost</a:t>
            </a:r>
            <a:r>
              <a:rPr kumimoji="1" lang="zh-CN" altLang="en-US" sz="2400" dirty="0"/>
              <a:t>、</a:t>
            </a:r>
            <a:r>
              <a:rPr kumimoji="1" lang="en-US" altLang="zh-CN" sz="2400" dirty="0"/>
              <a:t>GDBT</a:t>
            </a:r>
            <a:r>
              <a:rPr kumimoji="1" lang="zh-CN" altLang="en-US" sz="2400" dirty="0"/>
              <a:t>、</a:t>
            </a:r>
            <a:r>
              <a:rPr kumimoji="1" lang="en-US" altLang="zh-CN" sz="2400" dirty="0"/>
              <a:t>XGBoost</a:t>
            </a:r>
            <a:endParaRPr lang="zh-CN" altLang="en-US" sz="2400" b="1" dirty="0"/>
          </a:p>
          <a:p>
            <a:pPr marL="0" indent="0">
              <a:lnSpc>
                <a:spcPct val="140000"/>
              </a:lnSpc>
              <a:buNone/>
            </a:pPr>
            <a:endParaRPr lang="zh-CN" altLang="en-US" sz="2400" b="1" dirty="0"/>
          </a:p>
        </p:txBody>
      </p:sp>
    </p:spTree>
  </p:cSld>
  <p:clrMapOvr>
    <a:masterClrMapping/>
  </p:clrMapOvr>
  <p:transition advTm="800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p:txBody>
          <a:bodyPr/>
          <a:lstStyle/>
          <a:p>
            <a:r>
              <a:rPr lang="zh-CN" altLang="en-US" b="1" dirty="0">
                <a:sym typeface="+mn-ea"/>
              </a:rPr>
              <a:t>Bagging（</a:t>
            </a:r>
            <a:r>
              <a:rPr lang="en-US" altLang="zh-CN" b="1" dirty="0">
                <a:solidFill>
                  <a:srgbClr val="FF0000"/>
                </a:solidFill>
                <a:sym typeface="+mn-ea"/>
              </a:rPr>
              <a:t>B</a:t>
            </a:r>
            <a:r>
              <a:rPr lang="en-US" altLang="zh-CN" b="1" dirty="0">
                <a:sym typeface="+mn-ea"/>
              </a:rPr>
              <a:t>ootstrap </a:t>
            </a:r>
            <a:r>
              <a:rPr lang="en-US" altLang="zh-CN" b="1" dirty="0">
                <a:solidFill>
                  <a:srgbClr val="FF0000"/>
                </a:solidFill>
                <a:sym typeface="+mn-ea"/>
              </a:rPr>
              <a:t>agg</a:t>
            </a:r>
            <a:r>
              <a:rPr lang="en-US" altLang="zh-CN" b="1" dirty="0">
                <a:sym typeface="+mn-ea"/>
              </a:rPr>
              <a:t>regat</a:t>
            </a:r>
            <a:r>
              <a:rPr lang="en-US" altLang="zh-CN" b="1" dirty="0">
                <a:solidFill>
                  <a:srgbClr val="FF0000"/>
                </a:solidFill>
                <a:sym typeface="+mn-ea"/>
              </a:rPr>
              <a:t>ing</a:t>
            </a:r>
            <a:r>
              <a:rPr lang="zh-CN" altLang="en-US" b="1" dirty="0">
                <a:solidFill>
                  <a:schemeClr val="tx1"/>
                </a:solidFill>
                <a:sym typeface="+mn-ea"/>
              </a:rPr>
              <a:t>，自举汇聚算法）</a:t>
            </a:r>
            <a:endParaRPr lang="zh-CN" altLang="en-US" b="1" dirty="0">
              <a:sym typeface="+mn-ea"/>
            </a:endParaRPr>
          </a:p>
          <a:p>
            <a:pPr>
              <a:lnSpc>
                <a:spcPct val="140000"/>
              </a:lnSpc>
              <a:buFont typeface="Wingdings" panose="05000000000000000000" charset="0"/>
              <a:buChar char="Ø"/>
            </a:pPr>
            <a:r>
              <a:rPr lang="zh-CN" altLang="zh-CN" sz="2400" dirty="0">
                <a:sym typeface="+mn-ea"/>
              </a:rPr>
              <a:t>从训练集中进行子抽样组成每个基模型所需要的子训练集，对所有基模型预测的结果进行综合，产生最终的预测结果：</a:t>
            </a:r>
            <a:endParaRPr lang="zh-CN" altLang="en-US" sz="2400" b="1" dirty="0"/>
          </a:p>
        </p:txBody>
      </p:sp>
      <p:grpSp>
        <p:nvGrpSpPr>
          <p:cNvPr id="29" name="组合 28"/>
          <p:cNvGrpSpPr/>
          <p:nvPr/>
        </p:nvGrpSpPr>
        <p:grpSpPr>
          <a:xfrm>
            <a:off x="2232074" y="3169529"/>
            <a:ext cx="7188591" cy="3194210"/>
            <a:chOff x="1455803" y="2914686"/>
            <a:chExt cx="7978930" cy="3843339"/>
          </a:xfrm>
        </p:grpSpPr>
        <p:sp>
          <p:nvSpPr>
            <p:cNvPr id="30" name="矩形: 圆角 29"/>
            <p:cNvSpPr/>
            <p:nvPr/>
          </p:nvSpPr>
          <p:spPr>
            <a:xfrm>
              <a:off x="5595937" y="2914686"/>
              <a:ext cx="1905000" cy="3843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1" name="Google Shape;3379;p54"/>
            <p:cNvSpPr/>
            <p:nvPr/>
          </p:nvSpPr>
          <p:spPr>
            <a:xfrm>
              <a:off x="3410137" y="5957737"/>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n</a:t>
              </a:r>
              <a:endParaRPr sz="2000" dirty="0"/>
            </a:p>
          </p:txBody>
        </p:sp>
        <p:sp>
          <p:nvSpPr>
            <p:cNvPr id="32" name="Google Shape;3381;p54"/>
            <p:cNvSpPr/>
            <p:nvPr/>
          </p:nvSpPr>
          <p:spPr>
            <a:xfrm>
              <a:off x="3410137" y="4979911"/>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a:t>
              </a:r>
              <a:endParaRPr sz="2000" dirty="0"/>
            </a:p>
          </p:txBody>
        </p:sp>
        <p:sp>
          <p:nvSpPr>
            <p:cNvPr id="33" name="Google Shape;3382;p54"/>
            <p:cNvSpPr/>
            <p:nvPr/>
          </p:nvSpPr>
          <p:spPr>
            <a:xfrm>
              <a:off x="3410137" y="31026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1</a:t>
              </a:r>
              <a:endParaRPr sz="2000" dirty="0"/>
            </a:p>
          </p:txBody>
        </p:sp>
        <p:sp>
          <p:nvSpPr>
            <p:cNvPr id="34" name="Google Shape;3383;p54"/>
            <p:cNvSpPr/>
            <p:nvPr/>
          </p:nvSpPr>
          <p:spPr>
            <a:xfrm>
              <a:off x="3410137" y="4048162"/>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2</a:t>
              </a:r>
              <a:endParaRPr sz="2000" dirty="0"/>
            </a:p>
          </p:txBody>
        </p:sp>
        <p:cxnSp>
          <p:nvCxnSpPr>
            <p:cNvPr id="35" name="Google Shape;3386;p54"/>
            <p:cNvCxnSpPr>
              <a:endCxn id="32" idx="1"/>
            </p:cNvCxnSpPr>
            <p:nvPr/>
          </p:nvCxnSpPr>
          <p:spPr>
            <a:xfrm>
              <a:off x="2305416" y="4654885"/>
              <a:ext cx="1104721" cy="651426"/>
            </a:xfrm>
            <a:prstGeom prst="straightConnector1">
              <a:avLst/>
            </a:prstGeom>
            <a:noFill/>
            <a:ln w="19050" cap="flat" cmpd="sng">
              <a:solidFill>
                <a:schemeClr val="dk2"/>
              </a:solidFill>
              <a:prstDash val="solid"/>
              <a:round/>
              <a:headEnd type="none" w="med" len="med"/>
              <a:tailEnd type="triangle" w="med" len="med"/>
            </a:ln>
          </p:spPr>
        </p:cxnSp>
        <p:cxnSp>
          <p:nvCxnSpPr>
            <p:cNvPr id="36" name="Google Shape;3387;p54"/>
            <p:cNvCxnSpPr>
              <a:endCxn id="33" idx="1"/>
            </p:cNvCxnSpPr>
            <p:nvPr/>
          </p:nvCxnSpPr>
          <p:spPr>
            <a:xfrm flipV="1">
              <a:off x="2305416" y="3429000"/>
              <a:ext cx="1104721" cy="1225885"/>
            </a:xfrm>
            <a:prstGeom prst="straightConnector1">
              <a:avLst/>
            </a:prstGeom>
            <a:noFill/>
            <a:ln w="19050" cap="flat" cmpd="sng">
              <a:solidFill>
                <a:schemeClr val="dk2"/>
              </a:solidFill>
              <a:prstDash val="solid"/>
              <a:round/>
              <a:headEnd type="none" w="med" len="med"/>
              <a:tailEnd type="triangle" w="med" len="med"/>
            </a:ln>
          </p:spPr>
        </p:cxnSp>
        <p:cxnSp>
          <p:nvCxnSpPr>
            <p:cNvPr id="37" name="Google Shape;3388;p54"/>
            <p:cNvCxnSpPr>
              <a:endCxn id="31" idx="1"/>
            </p:cNvCxnSpPr>
            <p:nvPr/>
          </p:nvCxnSpPr>
          <p:spPr>
            <a:xfrm>
              <a:off x="2305416" y="4654885"/>
              <a:ext cx="1104721" cy="1629252"/>
            </a:xfrm>
            <a:prstGeom prst="straightConnector1">
              <a:avLst/>
            </a:prstGeom>
            <a:noFill/>
            <a:ln w="19050" cap="flat" cmpd="sng">
              <a:solidFill>
                <a:schemeClr val="dk2"/>
              </a:solidFill>
              <a:prstDash val="solid"/>
              <a:round/>
              <a:headEnd type="none" w="med" len="med"/>
              <a:tailEnd type="triangle" w="med" len="med"/>
            </a:ln>
          </p:spPr>
        </p:cxnSp>
        <p:cxnSp>
          <p:nvCxnSpPr>
            <p:cNvPr id="38" name="Google Shape;3386;p54"/>
            <p:cNvCxnSpPr/>
            <p:nvPr/>
          </p:nvCxnSpPr>
          <p:spPr>
            <a:xfrm flipV="1">
              <a:off x="2305416" y="4429640"/>
              <a:ext cx="1108926" cy="228702"/>
            </a:xfrm>
            <a:prstGeom prst="straightConnector1">
              <a:avLst/>
            </a:prstGeom>
            <a:noFill/>
            <a:ln w="19050" cap="flat" cmpd="sng">
              <a:solidFill>
                <a:schemeClr val="dk2"/>
              </a:solidFill>
              <a:prstDash val="solid"/>
              <a:round/>
              <a:headEnd type="none" w="med" len="med"/>
              <a:tailEnd type="triangle" w="med" len="med"/>
            </a:ln>
          </p:spPr>
        </p:cxnSp>
        <p:sp>
          <p:nvSpPr>
            <p:cNvPr id="39" name="Google Shape;3379;p54"/>
            <p:cNvSpPr/>
            <p:nvPr/>
          </p:nvSpPr>
          <p:spPr>
            <a:xfrm>
              <a:off x="5800912" y="5957737"/>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预测</a:t>
              </a:r>
              <a:r>
                <a:rPr lang="en-US" altLang="zh-CN" sz="2000" dirty="0"/>
                <a:t>n</a:t>
              </a:r>
              <a:endParaRPr sz="2000" dirty="0"/>
            </a:p>
          </p:txBody>
        </p:sp>
        <p:sp>
          <p:nvSpPr>
            <p:cNvPr id="40" name="Google Shape;3381;p54"/>
            <p:cNvSpPr/>
            <p:nvPr/>
          </p:nvSpPr>
          <p:spPr>
            <a:xfrm>
              <a:off x="5800912" y="4979911"/>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a:t>
              </a:r>
              <a:endParaRPr sz="2000" dirty="0"/>
            </a:p>
          </p:txBody>
        </p:sp>
        <p:sp>
          <p:nvSpPr>
            <p:cNvPr id="42" name="Google Shape;3382;p54"/>
            <p:cNvSpPr/>
            <p:nvPr/>
          </p:nvSpPr>
          <p:spPr>
            <a:xfrm>
              <a:off x="5800912" y="31026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预测</a:t>
              </a:r>
              <a:r>
                <a:rPr lang="en-US" altLang="zh-CN" sz="2000" dirty="0"/>
                <a:t>1</a:t>
              </a:r>
              <a:endParaRPr sz="2000" dirty="0"/>
            </a:p>
          </p:txBody>
        </p:sp>
        <p:sp>
          <p:nvSpPr>
            <p:cNvPr id="4" name="Google Shape;3383;p54"/>
            <p:cNvSpPr/>
            <p:nvPr/>
          </p:nvSpPr>
          <p:spPr>
            <a:xfrm>
              <a:off x="5800912" y="4048162"/>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预测</a:t>
              </a:r>
              <a:r>
                <a:rPr lang="en-US" altLang="zh-CN" sz="2000" dirty="0"/>
                <a:t>2</a:t>
              </a:r>
              <a:endParaRPr sz="2000" dirty="0"/>
            </a:p>
          </p:txBody>
        </p:sp>
        <p:cxnSp>
          <p:nvCxnSpPr>
            <p:cNvPr id="49" name="Google Shape;3386;p54"/>
            <p:cNvCxnSpPr>
              <a:stCxn id="33" idx="3"/>
              <a:endCxn id="42" idx="1"/>
            </p:cNvCxnSpPr>
            <p:nvPr/>
          </p:nvCxnSpPr>
          <p:spPr>
            <a:xfrm>
              <a:off x="4906537" y="3429000"/>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57" name="Google Shape;3386;p54"/>
            <p:cNvCxnSpPr/>
            <p:nvPr/>
          </p:nvCxnSpPr>
          <p:spPr>
            <a:xfrm>
              <a:off x="4906536" y="6284100"/>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58" name="Google Shape;3386;p54"/>
            <p:cNvCxnSpPr/>
            <p:nvPr/>
          </p:nvCxnSpPr>
          <p:spPr>
            <a:xfrm>
              <a:off x="4906537" y="5306274"/>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59" name="Google Shape;3386;p54"/>
            <p:cNvCxnSpPr/>
            <p:nvPr/>
          </p:nvCxnSpPr>
          <p:spPr>
            <a:xfrm>
              <a:off x="4906537" y="4374525"/>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60" name="Google Shape;3386;p54"/>
            <p:cNvCxnSpPr>
              <a:stCxn id="42" idx="3"/>
            </p:cNvCxnSpPr>
            <p:nvPr/>
          </p:nvCxnSpPr>
          <p:spPr>
            <a:xfrm>
              <a:off x="7297312" y="3429000"/>
              <a:ext cx="1389581" cy="1108762"/>
            </a:xfrm>
            <a:prstGeom prst="straightConnector1">
              <a:avLst/>
            </a:prstGeom>
            <a:noFill/>
            <a:ln w="19050" cap="flat" cmpd="sng">
              <a:solidFill>
                <a:schemeClr val="dk2"/>
              </a:solidFill>
              <a:prstDash val="solid"/>
              <a:round/>
              <a:headEnd type="none" w="med" len="med"/>
              <a:tailEnd type="triangle" w="med" len="med"/>
            </a:ln>
          </p:spPr>
        </p:cxnSp>
        <p:cxnSp>
          <p:nvCxnSpPr>
            <p:cNvPr id="61" name="Google Shape;3386;p54"/>
            <p:cNvCxnSpPr>
              <a:stCxn id="4" idx="3"/>
            </p:cNvCxnSpPr>
            <p:nvPr/>
          </p:nvCxnSpPr>
          <p:spPr>
            <a:xfrm>
              <a:off x="7297312" y="4374562"/>
              <a:ext cx="1389581" cy="326400"/>
            </a:xfrm>
            <a:prstGeom prst="straightConnector1">
              <a:avLst/>
            </a:prstGeom>
            <a:noFill/>
            <a:ln w="19050" cap="flat" cmpd="sng">
              <a:solidFill>
                <a:schemeClr val="dk2"/>
              </a:solidFill>
              <a:prstDash val="solid"/>
              <a:round/>
              <a:headEnd type="none" w="med" len="med"/>
              <a:tailEnd type="triangle" w="med" len="med"/>
            </a:ln>
          </p:spPr>
        </p:cxnSp>
        <p:cxnSp>
          <p:nvCxnSpPr>
            <p:cNvPr id="62" name="Google Shape;3386;p54"/>
            <p:cNvCxnSpPr/>
            <p:nvPr/>
          </p:nvCxnSpPr>
          <p:spPr>
            <a:xfrm flipV="1">
              <a:off x="7297312" y="4700962"/>
              <a:ext cx="1389581" cy="579028"/>
            </a:xfrm>
            <a:prstGeom prst="straightConnector1">
              <a:avLst/>
            </a:prstGeom>
            <a:noFill/>
            <a:ln w="19050" cap="flat" cmpd="sng">
              <a:solidFill>
                <a:schemeClr val="dk2"/>
              </a:solidFill>
              <a:prstDash val="solid"/>
              <a:round/>
              <a:headEnd type="none" w="med" len="med"/>
              <a:tailEnd type="triangle" w="med" len="med"/>
            </a:ln>
          </p:spPr>
        </p:cxnSp>
        <p:cxnSp>
          <p:nvCxnSpPr>
            <p:cNvPr id="63" name="Google Shape;3386;p54"/>
            <p:cNvCxnSpPr>
              <a:stCxn id="39" idx="3"/>
            </p:cNvCxnSpPr>
            <p:nvPr/>
          </p:nvCxnSpPr>
          <p:spPr>
            <a:xfrm flipV="1">
              <a:off x="7297312" y="4841143"/>
              <a:ext cx="1389581" cy="1442994"/>
            </a:xfrm>
            <a:prstGeom prst="straightConnector1">
              <a:avLst/>
            </a:prstGeom>
            <a:noFill/>
            <a:ln w="19050" cap="flat" cmpd="sng">
              <a:solidFill>
                <a:schemeClr val="dk2"/>
              </a:solidFill>
              <a:prstDash val="solid"/>
              <a:round/>
              <a:headEnd type="none" w="med" len="med"/>
              <a:tailEnd type="triangle" w="med" len="med"/>
            </a:ln>
          </p:spPr>
        </p:cxnSp>
        <p:sp>
          <p:nvSpPr>
            <p:cNvPr id="64" name="矩形: 圆角 63"/>
            <p:cNvSpPr/>
            <p:nvPr/>
          </p:nvSpPr>
          <p:spPr>
            <a:xfrm>
              <a:off x="1455803" y="3755400"/>
              <a:ext cx="915868" cy="1664912"/>
            </a:xfrm>
            <a:prstGeom prst="round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mj-ea"/>
                  <a:ea typeface="+mj-ea"/>
                </a:rPr>
                <a:t>训练数据</a:t>
              </a:r>
            </a:p>
          </p:txBody>
        </p:sp>
        <p:sp>
          <p:nvSpPr>
            <p:cNvPr id="65" name="Google Shape;3380;p54"/>
            <p:cNvSpPr/>
            <p:nvPr/>
          </p:nvSpPr>
          <p:spPr>
            <a:xfrm>
              <a:off x="8686893" y="3837137"/>
              <a:ext cx="747840" cy="1583175"/>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dirty="0"/>
                <a:t>最终预测结果</a:t>
              </a:r>
              <a:endParaRPr sz="1800" dirty="0"/>
            </a:p>
          </p:txBody>
        </p:sp>
        <p:sp>
          <p:nvSpPr>
            <p:cNvPr id="66" name="矩形: 圆角 65"/>
            <p:cNvSpPr/>
            <p:nvPr/>
          </p:nvSpPr>
          <p:spPr>
            <a:xfrm>
              <a:off x="8190337" y="5746712"/>
              <a:ext cx="791266" cy="989287"/>
            </a:xfrm>
            <a:prstGeom prst="roundRect">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mj-ea"/>
                  <a:ea typeface="+mj-ea"/>
                </a:rPr>
                <a:t>测试数据</a:t>
              </a:r>
            </a:p>
          </p:txBody>
        </p:sp>
        <p:cxnSp>
          <p:nvCxnSpPr>
            <p:cNvPr id="67" name="Google Shape;3386;p54"/>
            <p:cNvCxnSpPr/>
            <p:nvPr/>
          </p:nvCxnSpPr>
          <p:spPr>
            <a:xfrm flipH="1">
              <a:off x="7500937" y="6349814"/>
              <a:ext cx="689400" cy="1"/>
            </a:xfrm>
            <a:prstGeom prst="straightConnector1">
              <a:avLst/>
            </a:prstGeom>
            <a:noFill/>
            <a:ln w="19050" cap="flat" cmpd="sng">
              <a:solidFill>
                <a:schemeClr val="dk2"/>
              </a:solidFill>
              <a:prstDash val="solid"/>
              <a:round/>
              <a:headEnd type="none" w="med" len="med"/>
              <a:tailEnd type="triangle" w="med" len="med"/>
            </a:ln>
          </p:spPr>
        </p:cxnSp>
      </p:grpSp>
    </p:spTree>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p:txBody>
          <a:bodyPr/>
          <a:lstStyle/>
          <a:p>
            <a:r>
              <a:rPr lang="zh-CN" altLang="en-US" b="1" dirty="0">
                <a:sym typeface="+mn-ea"/>
              </a:rPr>
              <a:t>Bagging算法</a:t>
            </a:r>
            <a:r>
              <a:rPr lang="en-US" altLang="zh-CN" b="1" dirty="0">
                <a:sym typeface="+mn-ea"/>
              </a:rPr>
              <a:t> </a:t>
            </a:r>
            <a:endParaRPr lang="zh-CN" altLang="en-US" sz="2400" b="1" dirty="0"/>
          </a:p>
        </p:txBody>
      </p:sp>
      <p:pic>
        <p:nvPicPr>
          <p:cNvPr id="5" name="图片 4"/>
          <p:cNvPicPr>
            <a:picLocks noChangeAspect="1"/>
          </p:cNvPicPr>
          <p:nvPr/>
        </p:nvPicPr>
        <p:blipFill>
          <a:blip r:embed="rId3"/>
          <a:stretch>
            <a:fillRect/>
          </a:stretch>
        </p:blipFill>
        <p:spPr>
          <a:xfrm>
            <a:off x="2028825" y="2406650"/>
            <a:ext cx="8202295" cy="3600450"/>
          </a:xfrm>
          <a:prstGeom prst="rect">
            <a:avLst/>
          </a:prstGeom>
        </p:spPr>
      </p:pic>
      <p:sp>
        <p:nvSpPr>
          <p:cNvPr id="7" name="矩形 6"/>
          <p:cNvSpPr/>
          <p:nvPr/>
        </p:nvSpPr>
        <p:spPr>
          <a:xfrm>
            <a:off x="2150110" y="4100195"/>
            <a:ext cx="3372485" cy="1057910"/>
          </a:xfrm>
          <a:prstGeom prst="rect">
            <a:avLst/>
          </a:prstGeom>
          <a:noFill/>
          <a:ln w="34925" cmpd="sng">
            <a:solidFill>
              <a:srgbClr val="0066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标注 7"/>
          <p:cNvSpPr/>
          <p:nvPr/>
        </p:nvSpPr>
        <p:spPr>
          <a:xfrm rot="5400000">
            <a:off x="6884670" y="3141345"/>
            <a:ext cx="518795" cy="2436495"/>
          </a:xfrm>
          <a:prstGeom prst="wedgeRoundRectCallout">
            <a:avLst>
              <a:gd name="adj1" fmla="val -17135"/>
              <a:gd name="adj2" fmla="val 58138"/>
              <a:gd name="adj3" fmla="val 16667"/>
            </a:avLst>
          </a:prstGeom>
          <a:noFill/>
          <a:ln>
            <a:solidFill>
              <a:srgbClr val="0066CC"/>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sz="1800" dirty="0">
              <a:solidFill>
                <a:schemeClr val="bg1"/>
              </a:solidFill>
              <a:ea typeface="微软雅黑" panose="020B0503020204020204" pitchFamily="34" charset="-122"/>
              <a:sym typeface="+mn-ea"/>
            </a:endParaRPr>
          </a:p>
        </p:txBody>
      </p:sp>
      <p:sp>
        <p:nvSpPr>
          <p:cNvPr id="10" name="文本框 9"/>
          <p:cNvSpPr txBox="1"/>
          <p:nvPr/>
        </p:nvSpPr>
        <p:spPr>
          <a:xfrm>
            <a:off x="6073140" y="4140835"/>
            <a:ext cx="2506345" cy="398780"/>
          </a:xfrm>
          <a:prstGeom prst="rect">
            <a:avLst/>
          </a:prstGeom>
          <a:noFill/>
        </p:spPr>
        <p:txBody>
          <a:bodyPr wrap="square" rtlCol="0">
            <a:spAutoFit/>
          </a:bodyPr>
          <a:lstStyle/>
          <a:p>
            <a:r>
              <a:rPr lang="zh-CN" altLang="en-US" sz="2000">
                <a:latin typeface="Times New Roman Regular" panose="02020603050405020304" charset="0"/>
                <a:cs typeface="Times New Roman Regular" panose="02020603050405020304" charset="0"/>
              </a:rPr>
              <a:t>训练</a:t>
            </a:r>
            <a:r>
              <a:rPr lang="en-US" altLang="zh-CN" sz="2000">
                <a:latin typeface="Times New Roman Regular" panose="02020603050405020304" charset="0"/>
                <a:cs typeface="Times New Roman Regular" panose="02020603050405020304" charset="0"/>
              </a:rPr>
              <a:t>T</a:t>
            </a:r>
            <a:r>
              <a:rPr lang="zh-CN" altLang="en-US" sz="2000">
                <a:latin typeface="Times New Roman Regular" panose="02020603050405020304" charset="0"/>
                <a:cs typeface="Times New Roman Regular" panose="02020603050405020304" charset="0"/>
              </a:rPr>
              <a:t>个基学习器</a:t>
            </a:r>
          </a:p>
        </p:txBody>
      </p:sp>
      <p:sp>
        <p:nvSpPr>
          <p:cNvPr id="9" name="矩形 8"/>
          <p:cNvSpPr/>
          <p:nvPr/>
        </p:nvSpPr>
        <p:spPr>
          <a:xfrm>
            <a:off x="3002915" y="5158105"/>
            <a:ext cx="4694555" cy="679450"/>
          </a:xfrm>
          <a:prstGeom prst="rect">
            <a:avLst/>
          </a:prstGeom>
          <a:noFill/>
          <a:ln w="3492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标注 10"/>
          <p:cNvSpPr/>
          <p:nvPr/>
        </p:nvSpPr>
        <p:spPr>
          <a:xfrm rot="5400000">
            <a:off x="9382125" y="3716020"/>
            <a:ext cx="481965" cy="3133725"/>
          </a:xfrm>
          <a:prstGeom prst="wedgeRoundRectCallout">
            <a:avLst>
              <a:gd name="adj1" fmla="val -17135"/>
              <a:gd name="adj2" fmla="val 58138"/>
              <a:gd name="adj3" fmla="val 16667"/>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sz="1800" dirty="0">
              <a:solidFill>
                <a:schemeClr val="bg1"/>
              </a:solidFill>
              <a:ea typeface="微软雅黑" panose="020B0503020204020204" pitchFamily="34" charset="-122"/>
              <a:sym typeface="+mn-ea"/>
            </a:endParaRPr>
          </a:p>
        </p:txBody>
      </p:sp>
      <p:sp>
        <p:nvSpPr>
          <p:cNvPr id="12" name="文本框 11"/>
          <p:cNvSpPr txBox="1"/>
          <p:nvPr/>
        </p:nvSpPr>
        <p:spPr>
          <a:xfrm>
            <a:off x="8203565" y="5082540"/>
            <a:ext cx="3281680" cy="398780"/>
          </a:xfrm>
          <a:prstGeom prst="rect">
            <a:avLst/>
          </a:prstGeom>
          <a:noFill/>
        </p:spPr>
        <p:txBody>
          <a:bodyPr wrap="square" rtlCol="0">
            <a:spAutoFit/>
          </a:bodyPr>
          <a:lstStyle/>
          <a:p>
            <a:r>
              <a:rPr lang="zh-CN" sz="2000">
                <a:latin typeface="Times New Roman Regular" panose="02020603050405020304" charset="0"/>
                <a:cs typeface="Times New Roman Regular" panose="02020603050405020304" charset="0"/>
              </a:rPr>
              <a:t>对</a:t>
            </a:r>
            <a:r>
              <a:rPr lang="en-US" altLang="zh-CN" sz="2000">
                <a:latin typeface="Times New Roman Regular" panose="02020603050405020304" charset="0"/>
                <a:cs typeface="Times New Roman Regular" panose="02020603050405020304" charset="0"/>
              </a:rPr>
              <a:t>T</a:t>
            </a:r>
            <a:r>
              <a:rPr lang="zh-CN" altLang="en-US" sz="2000">
                <a:latin typeface="Times New Roman Regular" panose="02020603050405020304" charset="0"/>
                <a:cs typeface="Times New Roman Regular" panose="02020603050405020304" charset="0"/>
              </a:rPr>
              <a:t>个</a:t>
            </a:r>
            <a:r>
              <a:rPr sz="2000">
                <a:latin typeface="Times New Roman Regular" panose="02020603050405020304" charset="0"/>
                <a:cs typeface="Times New Roman Regular" panose="02020603050405020304" charset="0"/>
              </a:rPr>
              <a:t>基学习器进行结合</a:t>
            </a: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p:bldP spid="9" grpId="0" bldLvl="0" animBg="1"/>
      <p:bldP spid="11" grpId="0" bldLvl="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6" name="内容占位符 2"/>
          <p:cNvSpPr>
            <a:spLocks noGrp="1"/>
          </p:cNvSpPr>
          <p:nvPr/>
        </p:nvSpPr>
        <p:spPr>
          <a:xfrm>
            <a:off x="293688" y="1452881"/>
            <a:ext cx="11523662" cy="4673286"/>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b="1" dirty="0">
                <a:sym typeface="+mn-ea"/>
              </a:rPr>
              <a:t>Bagging算法的特点</a:t>
            </a:r>
            <a:r>
              <a:rPr lang="en-US" altLang="zh-CN" b="1" dirty="0">
                <a:sym typeface="+mn-ea"/>
              </a:rPr>
              <a:t> </a:t>
            </a:r>
            <a:endParaRPr lang="zh-CN" altLang="en-US" b="1" dirty="0">
              <a:sym typeface="+mn-ea"/>
            </a:endParaRPr>
          </a:p>
          <a:p>
            <a:pPr>
              <a:lnSpc>
                <a:spcPct val="140000"/>
              </a:lnSpc>
              <a:buFont typeface="Wingdings" panose="05000000000000000000" charset="0"/>
              <a:buChar char="Ø"/>
            </a:pPr>
            <a:r>
              <a:rPr lang="zh-CN" altLang="zh-CN" sz="2400" dirty="0">
                <a:sym typeface="+mn-ea"/>
              </a:rPr>
              <a:t>Bagging通过降低基学习器的方差，改善了泛化误差；</a:t>
            </a:r>
          </a:p>
          <a:p>
            <a:pPr>
              <a:lnSpc>
                <a:spcPct val="140000"/>
              </a:lnSpc>
              <a:buFont typeface="Wingdings" panose="05000000000000000000" charset="0"/>
              <a:buChar char="Ø"/>
            </a:pPr>
            <a:r>
              <a:rPr lang="zh-CN" altLang="zh-CN" sz="2400" dirty="0">
                <a:sym typeface="+mn-ea"/>
              </a:rPr>
              <a:t>其性能依赖于基学习器的稳定性；</a:t>
            </a:r>
          </a:p>
          <a:p>
            <a:pPr>
              <a:lnSpc>
                <a:spcPct val="140000"/>
              </a:lnSpc>
              <a:buFont typeface="Wingdings" panose="05000000000000000000" charset="0"/>
              <a:buChar char="Ø"/>
            </a:pPr>
            <a:r>
              <a:rPr lang="zh-CN" altLang="zh-CN" sz="2400" dirty="0">
                <a:sym typeface="+mn-ea"/>
              </a:rPr>
              <a:t>由于每个样本被选中的概率相同，因此</a:t>
            </a:r>
            <a:r>
              <a:rPr lang="en-US" altLang="zh-CN" sz="2400" dirty="0">
                <a:sym typeface="+mn-ea"/>
              </a:rPr>
              <a:t>B</a:t>
            </a:r>
            <a:r>
              <a:rPr lang="zh-CN" altLang="zh-CN" sz="2400" dirty="0">
                <a:sym typeface="+mn-ea"/>
              </a:rPr>
              <a:t>agging并不侧重于训练数据集中的任何特定实例；</a:t>
            </a:r>
          </a:p>
          <a:p>
            <a:pPr>
              <a:lnSpc>
                <a:spcPct val="140000"/>
              </a:lnSpc>
              <a:buFont typeface="Wingdings" panose="05000000000000000000" charset="0"/>
              <a:buChar char="Ø"/>
            </a:pPr>
            <a:r>
              <a:rPr lang="zh-CN" altLang="zh-CN" sz="2400" dirty="0">
                <a:sym typeface="+mn-ea"/>
              </a:rPr>
              <a:t>时间复杂度低：假定基学习器的计算复杂度为O(m)，采样与投票/平均过程的复杂度为O(s)，则</a:t>
            </a:r>
            <a:r>
              <a:rPr lang="en-US" altLang="zh-CN" sz="2400" dirty="0">
                <a:sym typeface="+mn-ea"/>
              </a:rPr>
              <a:t>B</a:t>
            </a:r>
            <a:r>
              <a:rPr lang="zh-CN" altLang="zh-CN" sz="2400" dirty="0">
                <a:sym typeface="+mn-ea"/>
              </a:rPr>
              <a:t>agging的复杂度大致为T(O(m)+O(s))。</a:t>
            </a:r>
          </a:p>
          <a:p>
            <a:pPr>
              <a:lnSpc>
                <a:spcPct val="140000"/>
              </a:lnSpc>
              <a:buFont typeface="Wingdings" panose="05000000000000000000" charset="0"/>
              <a:buChar char="Ø"/>
            </a:pPr>
            <a:endParaRPr lang="zh-CN" altLang="zh-CN" sz="2400" b="0" dirty="0">
              <a:latin typeface="+mj-ea"/>
              <a:ea typeface="+mj-ea"/>
              <a:sym typeface="+mn-ea"/>
            </a:endParaRPr>
          </a:p>
          <a:p>
            <a:pPr>
              <a:lnSpc>
                <a:spcPct val="140000"/>
              </a:lnSpc>
              <a:buFont typeface="Wingdings" panose="05000000000000000000" charset="0"/>
              <a:buChar char="Ø"/>
            </a:pPr>
            <a:endParaRPr lang="zh-CN" altLang="en-US" sz="2400" b="1" dirty="0"/>
          </a:p>
        </p:txBody>
      </p:sp>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a:xfrm>
            <a:off x="294005" y="1452880"/>
            <a:ext cx="11755120" cy="4673600"/>
          </a:xfrm>
        </p:spPr>
        <p:txBody>
          <a:bodyPr/>
          <a:lstStyle/>
          <a:p>
            <a:r>
              <a:rPr lang="zh-CN" altLang="en-US" b="1" dirty="0">
                <a:sym typeface="+mn-ea"/>
              </a:rPr>
              <a:t>随机森林（</a:t>
            </a:r>
            <a:r>
              <a:rPr lang="en-US" altLang="zh-CN" b="1" dirty="0">
                <a:effectLst/>
                <a:cs typeface="Times New Roman" panose="02020603050405020304" pitchFamily="18" charset="0"/>
                <a:sym typeface="+mn-ea"/>
              </a:rPr>
              <a:t>Random </a:t>
            </a:r>
            <a:r>
              <a:rPr lang="en-US" altLang="zh-CN" b="1" dirty="0" err="1">
                <a:effectLst/>
                <a:cs typeface="Times New Roman" panose="02020603050405020304" pitchFamily="18" charset="0"/>
                <a:sym typeface="+mn-ea"/>
              </a:rPr>
              <a:t>Forest</a:t>
            </a:r>
            <a:r>
              <a:rPr lang="zh-CN" altLang="en-US" b="1" dirty="0" err="1">
                <a:effectLst/>
                <a:cs typeface="Times New Roman" panose="02020603050405020304" pitchFamily="18" charset="0"/>
                <a:sym typeface="+mn-ea"/>
              </a:rPr>
              <a:t>，</a:t>
            </a:r>
            <a:r>
              <a:rPr lang="en-US" altLang="zh-CN" b="1" dirty="0" err="1">
                <a:effectLst/>
                <a:cs typeface="Times New Roman" panose="02020603050405020304" pitchFamily="18" charset="0"/>
                <a:sym typeface="+mn-ea"/>
              </a:rPr>
              <a:t>RF</a:t>
            </a:r>
            <a:r>
              <a:rPr lang="zh-CN" altLang="en-US" b="1" dirty="0" err="1">
                <a:effectLst/>
                <a:cs typeface="Times New Roman" panose="02020603050405020304" pitchFamily="18" charset="0"/>
                <a:sym typeface="+mn-ea"/>
              </a:rPr>
              <a:t>）</a:t>
            </a:r>
            <a:endParaRPr lang="zh-CN" altLang="en-US" b="1" dirty="0">
              <a:sym typeface="+mn-ea"/>
            </a:endParaRPr>
          </a:p>
          <a:p>
            <a:pPr>
              <a:lnSpc>
                <a:spcPct val="150000"/>
              </a:lnSpc>
              <a:spcBef>
                <a:spcPts val="900"/>
              </a:spcBef>
              <a:spcAft>
                <a:spcPts val="900"/>
              </a:spcAft>
              <a:buFont typeface="Wingdings" panose="05000000000000000000" charset="0"/>
              <a:buChar char="Ø"/>
            </a:pP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sym typeface="+mn-ea"/>
              </a:rPr>
              <a:t>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mn-ea"/>
              </a:rPr>
              <a:t>随机</a:t>
            </a:r>
            <a:r>
              <a:rPr lang="en-US" altLang="zh-CN" sz="2400" dirty="0" err="1">
                <a:effectLst/>
                <a:latin typeface="微软雅黑" panose="020B0503020204020204" pitchFamily="34" charset="-122"/>
                <a:ea typeface="微软雅黑" panose="020B0503020204020204" pitchFamily="34" charset="-122"/>
                <a:cs typeface="Times New Roman" panose="02020603050405020304" pitchFamily="18" charset="0"/>
                <a:sym typeface="+mn-ea"/>
              </a:rPr>
              <a:t>的方式建立一个森林</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sym typeface="+mn-ea"/>
              </a:rPr>
              <a:t>随机森林</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算法由很多决策树组成，每一棵决策树之间没有关联。建立完森林后，当有新样本进入时，每棵决策树都会分别进行判断，然后基于投票法给出分类结果。</a:t>
            </a:r>
            <a:endPar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spcBef>
                <a:spcPts val="900"/>
              </a:spcBef>
              <a:spcAft>
                <a:spcPts val="900"/>
              </a:spcAft>
              <a:buNone/>
            </a:pP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优点</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1000"/>
              </a:spcAft>
              <a:buFont typeface="+mj-lt"/>
              <a:buAutoNum type="arabicPeriod"/>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在数据集上表现良好，相对于其他算法有较大的优势</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1000"/>
              </a:spcAft>
              <a:buFont typeface="+mj-lt"/>
              <a:buAutoNum type="arabicPeriod"/>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易于并行化，在大数据集上有很大的优势</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1000"/>
              </a:spcAft>
              <a:buFont typeface="+mj-lt"/>
              <a:buAutoNum type="arabicPeriod"/>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能够处理高维度数据，不用做特征选择</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a:xfrm>
            <a:off x="294005" y="1452880"/>
            <a:ext cx="6377305" cy="4673600"/>
          </a:xfrm>
        </p:spPr>
        <p:txBody>
          <a:bodyPr/>
          <a:lstStyle/>
          <a:p>
            <a:r>
              <a:rPr lang="zh-CN" altLang="en-US" b="1" dirty="0">
                <a:sym typeface="+mn-ea"/>
              </a:rPr>
              <a:t>随机森林（</a:t>
            </a:r>
            <a:r>
              <a:rPr lang="en-US" altLang="zh-CN" b="1" dirty="0">
                <a:effectLst/>
                <a:cs typeface="Times New Roman" panose="02020603050405020304" pitchFamily="18" charset="0"/>
                <a:sym typeface="+mn-ea"/>
              </a:rPr>
              <a:t>Random </a:t>
            </a:r>
            <a:r>
              <a:rPr lang="en-US" altLang="zh-CN" b="1" dirty="0" err="1">
                <a:effectLst/>
                <a:cs typeface="Times New Roman" panose="02020603050405020304" pitchFamily="18" charset="0"/>
                <a:sym typeface="+mn-ea"/>
              </a:rPr>
              <a:t>Forest</a:t>
            </a:r>
            <a:r>
              <a:rPr lang="zh-CN" altLang="en-US" b="1" dirty="0" err="1">
                <a:effectLst/>
                <a:cs typeface="Times New Roman" panose="02020603050405020304" pitchFamily="18" charset="0"/>
                <a:sym typeface="+mn-ea"/>
              </a:rPr>
              <a:t>）</a:t>
            </a:r>
            <a:endParaRPr lang="zh-CN" altLang="en-US" b="1" dirty="0">
              <a:sym typeface="+mn-ea"/>
            </a:endParaRPr>
          </a:p>
          <a:p>
            <a:pPr>
              <a:lnSpc>
                <a:spcPct val="150000"/>
              </a:lnSpc>
              <a:spcBef>
                <a:spcPts val="900"/>
              </a:spcBef>
              <a:spcAft>
                <a:spcPts val="900"/>
              </a:spcAft>
              <a:buFont typeface="Wingdings" panose="05000000000000000000" charset="0"/>
              <a:buChar char="Ø"/>
            </a:pPr>
            <a:r>
              <a:rPr lang="en-US" altLang="zh-CN" sz="2400"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Random </a:t>
            </a:r>
            <a:r>
              <a:rPr lang="en-US" altLang="zh-CN" sz="2400" b="1"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Forest（随机森林）</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Bagging </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的扩展变体，它在以决策树为基学习器构建</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Bagging </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集成的基础上，进一步在决策树的训练过程中引入了随机特征选择，</a:t>
            </a:r>
            <a:r>
              <a:rPr lang="zh-CN" altLang="en-US"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随机森林</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包括四个部分</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80000"/>
              </a:lnSpc>
              <a:spcAft>
                <a:spcPts val="1000"/>
              </a:spcAft>
              <a:buFont typeface="+mj-lt"/>
              <a:buAutoNum type="arabicPeriod"/>
            </a:pP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随机选择样本（放回抽样</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80000"/>
              </a:lnSpc>
              <a:spcAft>
                <a:spcPts val="1000"/>
              </a:spcAft>
              <a:buFont typeface="+mj-lt"/>
              <a:buAutoNum type="arabicPeriod"/>
            </a:pP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随机选择特征</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80000"/>
              </a:lnSpc>
              <a:spcAft>
                <a:spcPts val="1000"/>
              </a:spcAft>
              <a:buFont typeface="+mj-lt"/>
              <a:buAutoNum type="arabicPeriod"/>
            </a:pP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构建决策树</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nSpc>
                <a:spcPct val="80000"/>
              </a:lnSpc>
              <a:spcAft>
                <a:spcPts val="1000"/>
              </a:spcAft>
              <a:buFont typeface="+mj-lt"/>
              <a:buAutoNum type="arabicPeriod"/>
            </a:pP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随机森林投票（平均</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6776882" y="1525020"/>
            <a:ext cx="4692976" cy="4275668"/>
            <a:chOff x="6776882" y="1525020"/>
            <a:chExt cx="4692976" cy="4275668"/>
          </a:xfrm>
        </p:grpSpPr>
        <p:sp>
          <p:nvSpPr>
            <p:cNvPr id="7" name="矩形: 圆角 6"/>
            <p:cNvSpPr/>
            <p:nvPr/>
          </p:nvSpPr>
          <p:spPr>
            <a:xfrm>
              <a:off x="8479288" y="1525020"/>
              <a:ext cx="1277381" cy="49865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800" dirty="0">
                  <a:latin typeface="+mj-ea"/>
                  <a:ea typeface="+mj-ea"/>
                </a:rPr>
                <a:t>训练数据</a:t>
              </a:r>
            </a:p>
          </p:txBody>
        </p:sp>
        <p:sp>
          <p:nvSpPr>
            <p:cNvPr id="9" name="矩形: 圆角 8"/>
            <p:cNvSpPr/>
            <p:nvPr/>
          </p:nvSpPr>
          <p:spPr>
            <a:xfrm>
              <a:off x="6799385" y="3870193"/>
              <a:ext cx="4670473" cy="889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Google Shape;3382;p54"/>
            <p:cNvSpPr/>
            <p:nvPr/>
          </p:nvSpPr>
          <p:spPr>
            <a:xfrm>
              <a:off x="8147272" y="2386818"/>
              <a:ext cx="2025830" cy="449196"/>
            </a:xfrm>
            <a:prstGeom prst="rect">
              <a:avLst/>
            </a:prstGeom>
            <a:solidFill>
              <a:srgbClr val="F3F3F3"/>
            </a:solidFill>
            <a:ln w="19050" cap="flat" cmpd="sng">
              <a:solidFill>
                <a:srgbClr val="0045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600" dirty="0"/>
                <a:t>Bootstrap</a:t>
              </a:r>
              <a:r>
                <a:rPr lang="zh-CN" altLang="en-US" sz="1600" dirty="0"/>
                <a:t>随机抽取</a:t>
              </a:r>
              <a:endParaRPr sz="1600" dirty="0"/>
            </a:p>
          </p:txBody>
        </p:sp>
        <p:cxnSp>
          <p:nvCxnSpPr>
            <p:cNvPr id="11" name="Google Shape;3386;p54"/>
            <p:cNvCxnSpPr>
              <a:stCxn id="23" idx="2"/>
            </p:cNvCxnSpPr>
            <p:nvPr/>
          </p:nvCxnSpPr>
          <p:spPr>
            <a:xfrm flipH="1">
              <a:off x="9397218" y="4495464"/>
              <a:ext cx="306327" cy="671968"/>
            </a:xfrm>
            <a:prstGeom prst="straightConnector1">
              <a:avLst/>
            </a:prstGeom>
            <a:noFill/>
            <a:ln w="19050" cap="flat" cmpd="sng">
              <a:solidFill>
                <a:schemeClr val="dk2"/>
              </a:solidFill>
              <a:prstDash val="solid"/>
              <a:round/>
              <a:headEnd type="none" w="med" len="med"/>
              <a:tailEnd type="triangle" w="med" len="med"/>
            </a:ln>
          </p:spPr>
        </p:cxnSp>
        <p:cxnSp>
          <p:nvCxnSpPr>
            <p:cNvPr id="12" name="Google Shape;3388;p54"/>
            <p:cNvCxnSpPr/>
            <p:nvPr/>
          </p:nvCxnSpPr>
          <p:spPr>
            <a:xfrm>
              <a:off x="7390581" y="3593606"/>
              <a:ext cx="7790" cy="513499"/>
            </a:xfrm>
            <a:prstGeom prst="straightConnector1">
              <a:avLst/>
            </a:prstGeom>
            <a:noFill/>
            <a:ln w="19050" cap="flat" cmpd="sng">
              <a:solidFill>
                <a:schemeClr val="dk2"/>
              </a:solidFill>
              <a:prstDash val="solid"/>
              <a:round/>
              <a:headEnd type="none" w="med" len="med"/>
              <a:tailEnd type="triangle" w="med" len="med"/>
            </a:ln>
          </p:spPr>
        </p:cxnSp>
        <p:cxnSp>
          <p:nvCxnSpPr>
            <p:cNvPr id="13" name="Google Shape;3386;p54"/>
            <p:cNvCxnSpPr/>
            <p:nvPr/>
          </p:nvCxnSpPr>
          <p:spPr>
            <a:xfrm>
              <a:off x="9491003" y="2835885"/>
              <a:ext cx="204240" cy="388274"/>
            </a:xfrm>
            <a:prstGeom prst="straightConnector1">
              <a:avLst/>
            </a:prstGeom>
            <a:noFill/>
            <a:ln w="19050" cap="flat" cmpd="sng">
              <a:solidFill>
                <a:schemeClr val="dk2"/>
              </a:solidFill>
              <a:prstDash val="solid"/>
              <a:round/>
              <a:headEnd type="none" w="med" len="med"/>
              <a:tailEnd type="triangle" w="med" len="med"/>
            </a:ln>
          </p:spPr>
        </p:cxnSp>
        <p:sp>
          <p:nvSpPr>
            <p:cNvPr id="14" name="Google Shape;3382;p54"/>
            <p:cNvSpPr/>
            <p:nvPr/>
          </p:nvSpPr>
          <p:spPr>
            <a:xfrm>
              <a:off x="6910505" y="3224160"/>
              <a:ext cx="936780" cy="384494"/>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决策树</a:t>
              </a:r>
              <a:r>
                <a:rPr lang="en-US" altLang="zh-CN" sz="1600" dirty="0"/>
                <a:t>1</a:t>
              </a:r>
              <a:endParaRPr sz="1600" dirty="0"/>
            </a:p>
          </p:txBody>
        </p:sp>
        <p:sp>
          <p:nvSpPr>
            <p:cNvPr id="15" name="Google Shape;3380;p54"/>
            <p:cNvSpPr/>
            <p:nvPr/>
          </p:nvSpPr>
          <p:spPr>
            <a:xfrm>
              <a:off x="8323576" y="5167432"/>
              <a:ext cx="1848359" cy="633256"/>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latin typeface="微软雅黑" panose="020B0503020204020204" pitchFamily="34" charset="-122"/>
                  <a:ea typeface="微软雅黑" panose="020B0503020204020204" pitchFamily="34" charset="-122"/>
                </a:rPr>
                <a:t>最终预测结果</a:t>
              </a:r>
              <a:endParaRPr sz="2000" dirty="0">
                <a:latin typeface="微软雅黑" panose="020B0503020204020204" pitchFamily="34" charset="-122"/>
                <a:ea typeface="微软雅黑" panose="020B0503020204020204" pitchFamily="34" charset="-122"/>
              </a:endParaRPr>
            </a:p>
          </p:txBody>
        </p:sp>
        <p:sp>
          <p:nvSpPr>
            <p:cNvPr id="16" name="矩形: 圆角 15"/>
            <p:cNvSpPr/>
            <p:nvPr/>
          </p:nvSpPr>
          <p:spPr>
            <a:xfrm>
              <a:off x="6776882" y="4998326"/>
              <a:ext cx="763390" cy="71463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800" dirty="0">
                  <a:latin typeface="+mj-ea"/>
                  <a:ea typeface="+mj-ea"/>
                </a:rPr>
                <a:t>测试数据</a:t>
              </a:r>
            </a:p>
          </p:txBody>
        </p:sp>
        <p:cxnSp>
          <p:nvCxnSpPr>
            <p:cNvPr id="17" name="Google Shape;3386;p54"/>
            <p:cNvCxnSpPr>
              <a:stCxn id="16" idx="0"/>
            </p:cNvCxnSpPr>
            <p:nvPr/>
          </p:nvCxnSpPr>
          <p:spPr>
            <a:xfrm flipV="1">
              <a:off x="7158577" y="4746686"/>
              <a:ext cx="456734" cy="251640"/>
            </a:xfrm>
            <a:prstGeom prst="straightConnector1">
              <a:avLst/>
            </a:prstGeom>
            <a:noFill/>
            <a:ln w="19050" cap="flat" cmpd="sng">
              <a:solidFill>
                <a:schemeClr val="dk2"/>
              </a:solidFill>
              <a:prstDash val="solid"/>
              <a:round/>
              <a:headEnd type="none" w="med" len="med"/>
              <a:tailEnd type="triangle" w="med" len="med"/>
            </a:ln>
          </p:spPr>
        </p:cxnSp>
        <p:sp>
          <p:nvSpPr>
            <p:cNvPr id="18" name="Google Shape;3382;p54"/>
            <p:cNvSpPr/>
            <p:nvPr/>
          </p:nvSpPr>
          <p:spPr>
            <a:xfrm>
              <a:off x="10335674" y="3224160"/>
              <a:ext cx="936780" cy="38357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决策树</a:t>
              </a:r>
              <a:r>
                <a:rPr lang="en-US" altLang="zh-CN" sz="1600" dirty="0"/>
                <a:t>n</a:t>
              </a:r>
              <a:endParaRPr sz="1600" dirty="0"/>
            </a:p>
          </p:txBody>
        </p:sp>
        <p:sp>
          <p:nvSpPr>
            <p:cNvPr id="19" name="Google Shape;3382;p54"/>
            <p:cNvSpPr/>
            <p:nvPr/>
          </p:nvSpPr>
          <p:spPr>
            <a:xfrm>
              <a:off x="9236321" y="3225078"/>
              <a:ext cx="936780" cy="38357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600" dirty="0"/>
                <a:t>……</a:t>
              </a:r>
              <a:endParaRPr sz="1600" dirty="0"/>
            </a:p>
          </p:txBody>
        </p:sp>
        <p:sp>
          <p:nvSpPr>
            <p:cNvPr id="20" name="Google Shape;3382;p54"/>
            <p:cNvSpPr/>
            <p:nvPr/>
          </p:nvSpPr>
          <p:spPr>
            <a:xfrm>
              <a:off x="8118032" y="3224159"/>
              <a:ext cx="936780" cy="38542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决策树</a:t>
              </a:r>
              <a:r>
                <a:rPr lang="en-US" altLang="zh-CN" sz="1600" dirty="0"/>
                <a:t>2</a:t>
              </a:r>
              <a:endParaRPr sz="1600" dirty="0"/>
            </a:p>
          </p:txBody>
        </p:sp>
        <p:sp>
          <p:nvSpPr>
            <p:cNvPr id="21" name="Google Shape;3382;p54"/>
            <p:cNvSpPr/>
            <p:nvPr/>
          </p:nvSpPr>
          <p:spPr>
            <a:xfrm>
              <a:off x="6979728" y="4108950"/>
              <a:ext cx="936780" cy="384494"/>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预测</a:t>
              </a:r>
              <a:r>
                <a:rPr lang="en-US" altLang="zh-CN" sz="1600" dirty="0"/>
                <a:t>1</a:t>
              </a:r>
              <a:endParaRPr sz="1600" dirty="0"/>
            </a:p>
          </p:txBody>
        </p:sp>
        <p:sp>
          <p:nvSpPr>
            <p:cNvPr id="22" name="Google Shape;3382;p54"/>
            <p:cNvSpPr/>
            <p:nvPr/>
          </p:nvSpPr>
          <p:spPr>
            <a:xfrm>
              <a:off x="10335674" y="4108950"/>
              <a:ext cx="936780" cy="38357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预测</a:t>
              </a:r>
              <a:r>
                <a:rPr lang="en-US" altLang="zh-CN" sz="1600" dirty="0"/>
                <a:t>n</a:t>
              </a:r>
              <a:endParaRPr sz="1600" dirty="0"/>
            </a:p>
          </p:txBody>
        </p:sp>
        <p:sp>
          <p:nvSpPr>
            <p:cNvPr id="23" name="Google Shape;3382;p54"/>
            <p:cNvSpPr/>
            <p:nvPr/>
          </p:nvSpPr>
          <p:spPr>
            <a:xfrm>
              <a:off x="9235155" y="4111888"/>
              <a:ext cx="936780" cy="383576"/>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600" dirty="0"/>
                <a:t>……</a:t>
              </a:r>
              <a:endParaRPr sz="1600" dirty="0"/>
            </a:p>
          </p:txBody>
        </p:sp>
        <p:sp>
          <p:nvSpPr>
            <p:cNvPr id="24" name="Google Shape;3382;p54"/>
            <p:cNvSpPr/>
            <p:nvPr/>
          </p:nvSpPr>
          <p:spPr>
            <a:xfrm>
              <a:off x="8118032" y="4107105"/>
              <a:ext cx="936780" cy="38542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预测</a:t>
              </a:r>
              <a:r>
                <a:rPr lang="en-US" altLang="zh-CN" sz="1600" dirty="0"/>
                <a:t>2</a:t>
              </a:r>
              <a:endParaRPr sz="1600" dirty="0"/>
            </a:p>
          </p:txBody>
        </p:sp>
        <p:cxnSp>
          <p:nvCxnSpPr>
            <p:cNvPr id="25" name="Google Shape;3386;p54"/>
            <p:cNvCxnSpPr/>
            <p:nvPr/>
          </p:nvCxnSpPr>
          <p:spPr>
            <a:xfrm flipH="1">
              <a:off x="7394476" y="2842338"/>
              <a:ext cx="1074326" cy="388274"/>
            </a:xfrm>
            <a:prstGeom prst="straightConnector1">
              <a:avLst/>
            </a:prstGeom>
            <a:noFill/>
            <a:ln w="19050" cap="flat" cmpd="sng">
              <a:solidFill>
                <a:schemeClr val="dk2"/>
              </a:solidFill>
              <a:prstDash val="solid"/>
              <a:round/>
              <a:headEnd type="none" w="med" len="med"/>
              <a:tailEnd type="triangle" w="med" len="med"/>
            </a:ln>
          </p:spPr>
        </p:cxnSp>
        <p:cxnSp>
          <p:nvCxnSpPr>
            <p:cNvPr id="26" name="Google Shape;3386;p54"/>
            <p:cNvCxnSpPr>
              <a:endCxn id="20" idx="0"/>
            </p:cNvCxnSpPr>
            <p:nvPr/>
          </p:nvCxnSpPr>
          <p:spPr>
            <a:xfrm flipH="1">
              <a:off x="8586422" y="2833092"/>
              <a:ext cx="301978" cy="391067"/>
            </a:xfrm>
            <a:prstGeom prst="straightConnector1">
              <a:avLst/>
            </a:prstGeom>
            <a:noFill/>
            <a:ln w="19050" cap="flat" cmpd="sng">
              <a:solidFill>
                <a:schemeClr val="dk2"/>
              </a:solidFill>
              <a:prstDash val="solid"/>
              <a:round/>
              <a:headEnd type="none" w="med" len="med"/>
              <a:tailEnd type="triangle" w="med" len="med"/>
            </a:ln>
          </p:spPr>
        </p:cxnSp>
        <p:cxnSp>
          <p:nvCxnSpPr>
            <p:cNvPr id="27" name="Google Shape;3386;p54"/>
            <p:cNvCxnSpPr>
              <a:endCxn id="18" idx="0"/>
            </p:cNvCxnSpPr>
            <p:nvPr/>
          </p:nvCxnSpPr>
          <p:spPr>
            <a:xfrm>
              <a:off x="9778368" y="2842338"/>
              <a:ext cx="1025696" cy="381822"/>
            </a:xfrm>
            <a:prstGeom prst="straightConnector1">
              <a:avLst/>
            </a:prstGeom>
            <a:noFill/>
            <a:ln w="19050" cap="flat" cmpd="sng">
              <a:solidFill>
                <a:schemeClr val="dk2"/>
              </a:solidFill>
              <a:prstDash val="solid"/>
              <a:round/>
              <a:headEnd type="none" w="med" len="med"/>
              <a:tailEnd type="triangle" w="med" len="med"/>
            </a:ln>
          </p:spPr>
        </p:cxnSp>
        <p:cxnSp>
          <p:nvCxnSpPr>
            <p:cNvPr id="28" name="Google Shape;3388;p54"/>
            <p:cNvCxnSpPr/>
            <p:nvPr/>
          </p:nvCxnSpPr>
          <p:spPr>
            <a:xfrm>
              <a:off x="8571111" y="3607736"/>
              <a:ext cx="7790" cy="513499"/>
            </a:xfrm>
            <a:prstGeom prst="straightConnector1">
              <a:avLst/>
            </a:prstGeom>
            <a:noFill/>
            <a:ln w="19050" cap="flat" cmpd="sng">
              <a:solidFill>
                <a:schemeClr val="dk2"/>
              </a:solidFill>
              <a:prstDash val="solid"/>
              <a:round/>
              <a:headEnd type="none" w="med" len="med"/>
              <a:tailEnd type="triangle" w="med" len="med"/>
            </a:ln>
          </p:spPr>
        </p:cxnSp>
        <p:cxnSp>
          <p:nvCxnSpPr>
            <p:cNvPr id="29" name="Google Shape;3388;p54"/>
            <p:cNvCxnSpPr/>
            <p:nvPr/>
          </p:nvCxnSpPr>
          <p:spPr>
            <a:xfrm>
              <a:off x="10804576" y="3607736"/>
              <a:ext cx="7790" cy="513499"/>
            </a:xfrm>
            <a:prstGeom prst="straightConnector1">
              <a:avLst/>
            </a:prstGeom>
            <a:noFill/>
            <a:ln w="19050" cap="flat" cmpd="sng">
              <a:solidFill>
                <a:schemeClr val="dk2"/>
              </a:solidFill>
              <a:prstDash val="solid"/>
              <a:round/>
              <a:headEnd type="none" w="med" len="med"/>
              <a:tailEnd type="triangle" w="med" len="med"/>
            </a:ln>
          </p:spPr>
        </p:cxnSp>
        <p:cxnSp>
          <p:nvCxnSpPr>
            <p:cNvPr id="30" name="Google Shape;3388;p54"/>
            <p:cNvCxnSpPr/>
            <p:nvPr/>
          </p:nvCxnSpPr>
          <p:spPr>
            <a:xfrm>
              <a:off x="9696391" y="3613442"/>
              <a:ext cx="7790" cy="513499"/>
            </a:xfrm>
            <a:prstGeom prst="straightConnector1">
              <a:avLst/>
            </a:prstGeom>
            <a:noFill/>
            <a:ln w="19050" cap="flat" cmpd="sng">
              <a:solidFill>
                <a:schemeClr val="dk2"/>
              </a:solidFill>
              <a:prstDash val="solid"/>
              <a:round/>
              <a:headEnd type="none" w="med" len="med"/>
              <a:tailEnd type="triangle" w="med" len="med"/>
            </a:ln>
          </p:spPr>
        </p:cxnSp>
        <p:cxnSp>
          <p:nvCxnSpPr>
            <p:cNvPr id="31" name="Google Shape;3386;p54"/>
            <p:cNvCxnSpPr>
              <a:stCxn id="24" idx="2"/>
            </p:cNvCxnSpPr>
            <p:nvPr/>
          </p:nvCxnSpPr>
          <p:spPr>
            <a:xfrm>
              <a:off x="8586422" y="4492526"/>
              <a:ext cx="451329" cy="674906"/>
            </a:xfrm>
            <a:prstGeom prst="straightConnector1">
              <a:avLst/>
            </a:prstGeom>
            <a:noFill/>
            <a:ln w="19050" cap="flat" cmpd="sng">
              <a:solidFill>
                <a:schemeClr val="dk2"/>
              </a:solidFill>
              <a:prstDash val="solid"/>
              <a:round/>
              <a:headEnd type="none" w="med" len="med"/>
              <a:tailEnd type="triangle" w="med" len="med"/>
            </a:ln>
          </p:spPr>
        </p:cxnSp>
        <p:cxnSp>
          <p:nvCxnSpPr>
            <p:cNvPr id="32" name="Google Shape;3386;p54"/>
            <p:cNvCxnSpPr>
              <a:stCxn id="22" idx="2"/>
            </p:cNvCxnSpPr>
            <p:nvPr/>
          </p:nvCxnSpPr>
          <p:spPr>
            <a:xfrm flipH="1">
              <a:off x="9703546" y="4492526"/>
              <a:ext cx="1100518" cy="662888"/>
            </a:xfrm>
            <a:prstGeom prst="straightConnector1">
              <a:avLst/>
            </a:prstGeom>
            <a:noFill/>
            <a:ln w="19050" cap="flat" cmpd="sng">
              <a:solidFill>
                <a:schemeClr val="dk2"/>
              </a:solidFill>
              <a:prstDash val="solid"/>
              <a:round/>
              <a:headEnd type="none" w="med" len="med"/>
              <a:tailEnd type="triangle" w="med" len="med"/>
            </a:ln>
          </p:spPr>
        </p:cxnSp>
        <p:cxnSp>
          <p:nvCxnSpPr>
            <p:cNvPr id="33" name="Google Shape;3386;p54"/>
            <p:cNvCxnSpPr/>
            <p:nvPr/>
          </p:nvCxnSpPr>
          <p:spPr>
            <a:xfrm>
              <a:off x="7481701" y="4497336"/>
              <a:ext cx="1323759" cy="670096"/>
            </a:xfrm>
            <a:prstGeom prst="straightConnector1">
              <a:avLst/>
            </a:prstGeom>
            <a:noFill/>
            <a:ln w="19050" cap="flat" cmpd="sng">
              <a:solidFill>
                <a:schemeClr val="dk2"/>
              </a:solidFill>
              <a:prstDash val="solid"/>
              <a:round/>
              <a:headEnd type="none" w="med" len="med"/>
              <a:tailEnd type="triangle" w="med" len="med"/>
            </a:ln>
          </p:spPr>
        </p:cxnSp>
        <p:sp>
          <p:nvSpPr>
            <p:cNvPr id="34" name="箭头: 下 33"/>
            <p:cNvSpPr/>
            <p:nvPr/>
          </p:nvSpPr>
          <p:spPr>
            <a:xfrm>
              <a:off x="9110671" y="2035692"/>
              <a:ext cx="49516" cy="34480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solidFill>
                  <a:sysClr val="windowText" lastClr="000000"/>
                </a:solidFill>
              </a:endParaRPr>
            </a:p>
          </p:txBody>
        </p:sp>
      </p:grpSp>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a:xfrm>
            <a:off x="294005" y="1452880"/>
            <a:ext cx="6610350" cy="4673600"/>
          </a:xfrm>
        </p:spPr>
        <p:txBody>
          <a:bodyPr/>
          <a:lstStyle/>
          <a:p>
            <a:pPr>
              <a:lnSpc>
                <a:spcPct val="150000"/>
              </a:lnSpc>
              <a:spcBef>
                <a:spcPts val="900"/>
              </a:spcBef>
              <a:spcAft>
                <a:spcPts val="900"/>
              </a:spcAft>
            </a:pPr>
            <a:r>
              <a:rPr lang="en-US" altLang="zh-CN" sz="2400" dirty="0" err="1">
                <a:effectLst/>
                <a:cs typeface="Times New Roman" panose="02020603050405020304" pitchFamily="18" charset="0"/>
                <a:sym typeface="+mn-ea"/>
              </a:rPr>
              <a:t>随机选择样本和</a:t>
            </a:r>
            <a:r>
              <a:rPr lang="en-US" altLang="zh-CN" sz="2400" dirty="0">
                <a:effectLst/>
                <a:cs typeface="Times New Roman" panose="02020603050405020304" pitchFamily="18" charset="0"/>
                <a:sym typeface="+mn-ea"/>
              </a:rPr>
              <a:t>Bagging</a:t>
            </a:r>
            <a:r>
              <a:rPr lang="en-US" altLang="zh-CN" sz="2400" dirty="0" err="1">
                <a:effectLst/>
                <a:cs typeface="Times New Roman" panose="02020603050405020304" pitchFamily="18" charset="0"/>
                <a:sym typeface="+mn-ea"/>
              </a:rPr>
              <a:t>相同，采用的是Bootstraping自助采样法；</a:t>
            </a:r>
            <a:r>
              <a:rPr lang="en-US" altLang="zh-CN" sz="2400" dirty="0" err="1">
                <a:solidFill>
                  <a:srgbClr val="FF0000"/>
                </a:solidFill>
                <a:effectLst/>
                <a:cs typeface="Times New Roman" panose="02020603050405020304" pitchFamily="18" charset="0"/>
                <a:sym typeface="+mn-ea"/>
              </a:rPr>
              <a:t>随机选择</a:t>
            </a:r>
            <a:r>
              <a:rPr lang="en-US" altLang="zh-CN" sz="2400" dirty="0" err="1">
                <a:effectLst/>
                <a:cs typeface="Times New Roman" panose="02020603050405020304" pitchFamily="18" charset="0"/>
                <a:sym typeface="+mn-ea"/>
              </a:rPr>
              <a:t>特征是指在每个节点在分裂过程中都是随机选择特征的（区别与每棵树随机选择一批特征</a:t>
            </a:r>
            <a:r>
              <a:rPr lang="en-US" altLang="zh-CN" sz="2400" dirty="0">
                <a:effectLst/>
                <a:cs typeface="Times New Roman" panose="02020603050405020304" pitchFamily="18" charset="0"/>
                <a:sym typeface="+mn-ea"/>
              </a:rPr>
              <a:t>）。</a:t>
            </a:r>
            <a:endParaRPr lang="zh-CN" altLang="zh-CN" sz="2400" dirty="0">
              <a:effectLst/>
              <a:latin typeface="+mj-ea"/>
              <a:ea typeface="+mj-ea"/>
              <a:cs typeface="Times New Roman" panose="02020603050405020304" pitchFamily="18" charset="0"/>
            </a:endParaRPr>
          </a:p>
          <a:p>
            <a:pPr>
              <a:lnSpc>
                <a:spcPct val="150000"/>
              </a:lnSpc>
              <a:spcBef>
                <a:spcPts val="900"/>
              </a:spcBef>
              <a:spcAft>
                <a:spcPts val="900"/>
              </a:spcAft>
            </a:pPr>
            <a:r>
              <a:rPr lang="en-US" altLang="zh-CN" sz="2400" dirty="0" err="1">
                <a:effectLst/>
                <a:cs typeface="Times New Roman" panose="02020603050405020304" pitchFamily="18" charset="0"/>
                <a:sym typeface="+mn-ea"/>
              </a:rPr>
              <a:t>这种随机性导致随机森林的偏差会有稍微的增加（相比于单棵不随机树</a:t>
            </a:r>
            <a:r>
              <a:rPr lang="en-US" altLang="zh-CN" sz="2400" dirty="0">
                <a:effectLst/>
                <a:cs typeface="Times New Roman" panose="02020603050405020304" pitchFamily="18" charset="0"/>
                <a:sym typeface="+mn-ea"/>
              </a:rPr>
              <a:t>），</a:t>
            </a:r>
            <a:r>
              <a:rPr lang="en-US" altLang="zh-CN" sz="2400" dirty="0" err="1">
                <a:effectLst/>
                <a:cs typeface="Times New Roman" panose="02020603050405020304" pitchFamily="18" charset="0"/>
                <a:sym typeface="+mn-ea"/>
              </a:rPr>
              <a:t>但是由于随机森林的“平均”特性，会使得它的方差减小，而且方差的减小补偿了偏差的增大，因此总体而言是更好的模型</a:t>
            </a:r>
            <a:r>
              <a:rPr lang="en-US" altLang="zh-CN" sz="2400" dirty="0">
                <a:effectLst/>
                <a:cs typeface="Times New Roman" panose="02020603050405020304" pitchFamily="18" charset="0"/>
                <a:sym typeface="+mn-ea"/>
              </a:rPr>
              <a:t>。</a:t>
            </a:r>
            <a:endParaRPr lang="zh-CN" altLang="zh-CN" sz="2400" dirty="0">
              <a:effectLst/>
              <a:latin typeface="+mj-ea"/>
              <a:ea typeface="+mj-ea"/>
              <a:cs typeface="Times New Roman" panose="02020603050405020304" pitchFamily="18" charset="0"/>
            </a:endParaRPr>
          </a:p>
          <a:p>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9" name="组合 78"/>
          <p:cNvGrpSpPr/>
          <p:nvPr/>
        </p:nvGrpSpPr>
        <p:grpSpPr>
          <a:xfrm>
            <a:off x="7352365" y="2197844"/>
            <a:ext cx="4567234" cy="3449503"/>
            <a:chOff x="7427246" y="1324866"/>
            <a:chExt cx="4567234" cy="3449503"/>
          </a:xfrm>
        </p:grpSpPr>
        <p:sp>
          <p:nvSpPr>
            <p:cNvPr id="2" name="Google Shape;99;p18"/>
            <p:cNvSpPr/>
            <p:nvPr/>
          </p:nvSpPr>
          <p:spPr>
            <a:xfrm>
              <a:off x="7427246" y="1849323"/>
              <a:ext cx="1646416" cy="1644154"/>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 name="等腰三角形 3"/>
            <p:cNvSpPr/>
            <p:nvPr/>
          </p:nvSpPr>
          <p:spPr>
            <a:xfrm>
              <a:off x="8123349" y="2213318"/>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p:cNvSpPr/>
            <p:nvPr/>
          </p:nvSpPr>
          <p:spPr>
            <a:xfrm>
              <a:off x="8154325" y="2900217"/>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531063" y="2766177"/>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8182212" y="3091267"/>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6" name="矩形 35"/>
            <p:cNvSpPr/>
            <p:nvPr/>
          </p:nvSpPr>
          <p:spPr>
            <a:xfrm>
              <a:off x="8456036" y="2201595"/>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378663" y="2414954"/>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a:off x="8012407" y="2567354"/>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9" name="矩形 38"/>
            <p:cNvSpPr/>
            <p:nvPr/>
          </p:nvSpPr>
          <p:spPr>
            <a:xfrm>
              <a:off x="8467940" y="2032497"/>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740321" y="2826361"/>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8568329" y="2963522"/>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矩形 41"/>
            <p:cNvSpPr/>
            <p:nvPr/>
          </p:nvSpPr>
          <p:spPr>
            <a:xfrm>
              <a:off x="8715612" y="2740749"/>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7743060" y="2186319"/>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矩形 43"/>
            <p:cNvSpPr/>
            <p:nvPr/>
          </p:nvSpPr>
          <p:spPr>
            <a:xfrm>
              <a:off x="7980080" y="3261889"/>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092304" y="2762987"/>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7801923" y="3064268"/>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7" name="矩形 46"/>
            <p:cNvSpPr/>
            <p:nvPr/>
          </p:nvSpPr>
          <p:spPr>
            <a:xfrm>
              <a:off x="8033261" y="2006992"/>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998374" y="2387955"/>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7632118" y="2540355"/>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0" name="矩形 49"/>
            <p:cNvSpPr/>
            <p:nvPr/>
          </p:nvSpPr>
          <p:spPr>
            <a:xfrm>
              <a:off x="7602949" y="2368028"/>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486800" y="3189740"/>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8604423" y="2321098"/>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3" name="矩形 52"/>
            <p:cNvSpPr/>
            <p:nvPr/>
          </p:nvSpPr>
          <p:spPr>
            <a:xfrm>
              <a:off x="8335323" y="2713750"/>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210843" y="1957755"/>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Google Shape;108;p18"/>
            <p:cNvSpPr/>
            <p:nvPr/>
          </p:nvSpPr>
          <p:spPr>
            <a:xfrm>
              <a:off x="10063808" y="1324866"/>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6" name="Google Shape;108;p18"/>
            <p:cNvSpPr/>
            <p:nvPr/>
          </p:nvSpPr>
          <p:spPr>
            <a:xfrm>
              <a:off x="10102452" y="2414954"/>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7" name="Google Shape;108;p18"/>
            <p:cNvSpPr/>
            <p:nvPr/>
          </p:nvSpPr>
          <p:spPr>
            <a:xfrm>
              <a:off x="10102452" y="3493027"/>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8" name="连接符: 曲线 8"/>
            <p:cNvCxnSpPr>
              <a:stCxn id="2" idx="7"/>
            </p:cNvCxnSpPr>
            <p:nvPr/>
          </p:nvCxnSpPr>
          <p:spPr>
            <a:xfrm rot="5400000" flipH="1" flipV="1">
              <a:off x="9193828" y="1181480"/>
              <a:ext cx="547347" cy="1269902"/>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9" name="连接符: 曲线 42"/>
            <p:cNvCxnSpPr>
              <a:endCxn id="57" idx="2"/>
            </p:cNvCxnSpPr>
            <p:nvPr/>
          </p:nvCxnSpPr>
          <p:spPr>
            <a:xfrm>
              <a:off x="8995547" y="3033776"/>
              <a:ext cx="1106905" cy="849551"/>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连接符: 曲线 43"/>
            <p:cNvCxnSpPr/>
            <p:nvPr/>
          </p:nvCxnSpPr>
          <p:spPr>
            <a:xfrm>
              <a:off x="9062266" y="2745440"/>
              <a:ext cx="1067688" cy="218082"/>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1" name="连接符: 曲线 46"/>
            <p:cNvCxnSpPr>
              <a:stCxn id="56" idx="1"/>
              <a:endCxn id="2" idx="6"/>
            </p:cNvCxnSpPr>
            <p:nvPr/>
          </p:nvCxnSpPr>
          <p:spPr>
            <a:xfrm rot="16200000" flipH="1" flipV="1">
              <a:off x="9576413" y="2026519"/>
              <a:ext cx="142130" cy="1147631"/>
            </a:xfrm>
            <a:prstGeom prst="curvedConnector4">
              <a:avLst>
                <a:gd name="adj1" fmla="val -55262"/>
                <a:gd name="adj2" fmla="val 5517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2" name="连接符: 曲线 52"/>
            <p:cNvCxnSpPr>
              <a:stCxn id="55" idx="3"/>
            </p:cNvCxnSpPr>
            <p:nvPr/>
          </p:nvCxnSpPr>
          <p:spPr>
            <a:xfrm rot="5400000">
              <a:off x="9433193" y="1460578"/>
              <a:ext cx="218884" cy="128002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3" name="连接符: 曲线 54"/>
            <p:cNvCxnSpPr>
              <a:endCxn id="2" idx="5"/>
            </p:cNvCxnSpPr>
            <p:nvPr/>
          </p:nvCxnSpPr>
          <p:spPr>
            <a:xfrm rot="10800000">
              <a:off x="8832550" y="3252697"/>
              <a:ext cx="1269902" cy="689177"/>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64" name="矩形 63"/>
            <p:cNvSpPr/>
            <p:nvPr/>
          </p:nvSpPr>
          <p:spPr>
            <a:xfrm>
              <a:off x="10422244" y="2650154"/>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0344871" y="2863513"/>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a:off x="10543186" y="1648873"/>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7" name="等腰三角形 66"/>
            <p:cNvSpPr/>
            <p:nvPr/>
          </p:nvSpPr>
          <p:spPr>
            <a:xfrm>
              <a:off x="10658262" y="2819185"/>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8" name="等腰三角形 67"/>
            <p:cNvSpPr/>
            <p:nvPr/>
          </p:nvSpPr>
          <p:spPr>
            <a:xfrm>
              <a:off x="10490005" y="1437633"/>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9" name="矩形 68"/>
            <p:cNvSpPr/>
            <p:nvPr/>
          </p:nvSpPr>
          <p:spPr>
            <a:xfrm>
              <a:off x="10267900" y="1599635"/>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8760836" y="2506395"/>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8531063" y="2567354"/>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0381845" y="1845594"/>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448595" y="3644113"/>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0407930" y="3834090"/>
              <a:ext cx="98474" cy="984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0246397" y="3693350"/>
              <a:ext cx="98474" cy="984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nvSpPr>
          <p:spPr>
            <a:xfrm>
              <a:off x="10520718" y="4005753"/>
              <a:ext cx="127105" cy="98473"/>
            </a:xfrm>
            <a:prstGeom prst="triangle">
              <a:avLst/>
            </a:prstGeom>
            <a:solidFill>
              <a:schemeClr val="accent2"/>
            </a:solidFill>
            <a:ln>
              <a:solidFill>
                <a:srgbClr val="00458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7" name="Google Shape;1532;p43"/>
            <p:cNvSpPr txBox="1"/>
            <p:nvPr/>
          </p:nvSpPr>
          <p:spPr>
            <a:xfrm>
              <a:off x="7714814" y="3613303"/>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400" dirty="0">
                  <a:latin typeface="+mj-ea"/>
                  <a:ea typeface="+mj-ea"/>
                  <a:cs typeface="Consolas" panose="020B0609020204030204"/>
                  <a:sym typeface="Consolas" panose="020B0609020204030204"/>
                </a:rPr>
                <a:t>数据集</a:t>
              </a:r>
              <a:endParaRPr sz="1400" baseline="30000" dirty="0">
                <a:latin typeface="+mj-ea"/>
                <a:ea typeface="+mj-ea"/>
                <a:cs typeface="Consolas" panose="020B0609020204030204"/>
                <a:sym typeface="Consolas" panose="020B0609020204030204"/>
              </a:endParaRPr>
            </a:p>
          </p:txBody>
        </p:sp>
        <p:sp>
          <p:nvSpPr>
            <p:cNvPr id="78" name="Google Shape;1532;p43"/>
            <p:cNvSpPr txBox="1"/>
            <p:nvPr/>
          </p:nvSpPr>
          <p:spPr>
            <a:xfrm>
              <a:off x="11040755" y="1527066"/>
              <a:ext cx="912600" cy="268909"/>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aseline="30000" dirty="0">
                  <a:latin typeface="+mj-ea"/>
                  <a:ea typeface="+mj-ea"/>
                  <a:cs typeface="Consolas" panose="020B0609020204030204"/>
                  <a:sym typeface="Consolas" panose="020B0609020204030204"/>
                </a:rPr>
                <a:t>自助采样</a:t>
              </a:r>
              <a:endParaRPr sz="2000" baseline="30000" dirty="0">
                <a:latin typeface="+mj-ea"/>
                <a:ea typeface="+mj-ea"/>
                <a:cs typeface="Consolas" panose="020B0609020204030204"/>
                <a:sym typeface="Consolas" panose="020B0609020204030204"/>
              </a:endParaRPr>
            </a:p>
          </p:txBody>
        </p:sp>
        <p:sp>
          <p:nvSpPr>
            <p:cNvPr id="80" name="Google Shape;1532;p43"/>
            <p:cNvSpPr txBox="1"/>
            <p:nvPr/>
          </p:nvSpPr>
          <p:spPr>
            <a:xfrm>
              <a:off x="11040755" y="2616590"/>
              <a:ext cx="912600" cy="268909"/>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aseline="30000" dirty="0">
                  <a:latin typeface="+mj-ea"/>
                  <a:ea typeface="+mj-ea"/>
                  <a:cs typeface="Consolas" panose="020B0609020204030204"/>
                  <a:sym typeface="Consolas" panose="020B0609020204030204"/>
                </a:rPr>
                <a:t>自助采样</a:t>
              </a:r>
              <a:endParaRPr sz="2000" baseline="30000" dirty="0">
                <a:latin typeface="+mj-ea"/>
                <a:ea typeface="+mj-ea"/>
                <a:cs typeface="Consolas" panose="020B0609020204030204"/>
                <a:sym typeface="Consolas" panose="020B0609020204030204"/>
              </a:endParaRPr>
            </a:p>
          </p:txBody>
        </p:sp>
        <p:sp>
          <p:nvSpPr>
            <p:cNvPr id="81" name="Google Shape;1532;p43"/>
            <p:cNvSpPr txBox="1"/>
            <p:nvPr/>
          </p:nvSpPr>
          <p:spPr>
            <a:xfrm>
              <a:off x="11081880" y="3672966"/>
              <a:ext cx="912600" cy="268909"/>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aseline="30000" dirty="0">
                  <a:latin typeface="+mj-ea"/>
                  <a:ea typeface="+mj-ea"/>
                  <a:cs typeface="Consolas" panose="020B0609020204030204"/>
                  <a:sym typeface="Consolas" panose="020B0609020204030204"/>
                </a:rPr>
                <a:t>自助采样</a:t>
              </a:r>
              <a:endParaRPr sz="2000" baseline="30000" dirty="0">
                <a:latin typeface="+mj-ea"/>
                <a:ea typeface="+mj-ea"/>
                <a:cs typeface="Consolas" panose="020B0609020204030204"/>
                <a:sym typeface="Consolas" panose="020B0609020204030204"/>
              </a:endParaRPr>
            </a:p>
          </p:txBody>
        </p:sp>
        <p:sp>
          <p:nvSpPr>
            <p:cNvPr id="82" name="文本框 81"/>
            <p:cNvSpPr txBox="1"/>
            <p:nvPr/>
          </p:nvSpPr>
          <p:spPr>
            <a:xfrm>
              <a:off x="9003255" y="4405037"/>
              <a:ext cx="2880180" cy="369332"/>
            </a:xfrm>
            <a:prstGeom prst="rect">
              <a:avLst/>
            </a:prstGeom>
            <a:noFill/>
          </p:spPr>
          <p:txBody>
            <a:bodyPr wrap="square">
              <a:spAutoFit/>
            </a:bodyPr>
            <a:lstStyle/>
            <a:p>
              <a:r>
                <a:rPr lang="en-US" altLang="zh-CN" sz="1800" dirty="0" err="1">
                  <a:effectLst/>
                  <a:latin typeface="+mj-ea"/>
                  <a:ea typeface="+mj-ea"/>
                  <a:cs typeface="Times New Roman" panose="02020603050405020304" pitchFamily="18" charset="0"/>
                </a:rPr>
                <a:t>Bootstraping</a:t>
              </a:r>
              <a:endParaRPr lang="zh-CN" altLang="en-US" sz="1800" dirty="0"/>
            </a:p>
          </p:txBody>
        </p:sp>
      </p:grpSp>
    </p:spTree>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
        <p:nvSpPr>
          <p:cNvPr id="3" name="内容占位符 2"/>
          <p:cNvSpPr>
            <a:spLocks noGrp="1"/>
          </p:cNvSpPr>
          <p:nvPr>
            <p:ph idx="1"/>
          </p:nvPr>
        </p:nvSpPr>
        <p:spPr>
          <a:xfrm>
            <a:off x="294005" y="1452880"/>
            <a:ext cx="4194810" cy="4673600"/>
          </a:xfrm>
        </p:spPr>
        <p:txBody>
          <a:bodyPr/>
          <a:lstStyle/>
          <a:p>
            <a:r>
              <a:rPr lang="zh-CN" altLang="zh-CN" b="1" dirty="0">
                <a:sym typeface="+mn-ea"/>
              </a:rPr>
              <a:t>Boosting</a:t>
            </a:r>
            <a:endParaRPr lang="zh-CN" altLang="en-US" b="1" dirty="0">
              <a:sym typeface="+mn-ea"/>
            </a:endParaRPr>
          </a:p>
          <a:p>
            <a:pPr>
              <a:lnSpc>
                <a:spcPct val="140000"/>
              </a:lnSpc>
              <a:buFont typeface="Wingdings" panose="05000000000000000000" charset="0"/>
              <a:buChar char="Ø"/>
            </a:pPr>
            <a:r>
              <a:rPr lang="zh-CN" altLang="zh-CN" sz="2400" dirty="0">
                <a:sym typeface="+mn-ea"/>
              </a:rPr>
              <a:t>训练过程为阶梯状；</a:t>
            </a:r>
          </a:p>
          <a:p>
            <a:pPr>
              <a:lnSpc>
                <a:spcPct val="140000"/>
              </a:lnSpc>
              <a:buFont typeface="Wingdings" panose="05000000000000000000" charset="0"/>
              <a:buChar char="Ø"/>
            </a:pPr>
            <a:r>
              <a:rPr lang="zh-CN" altLang="zh-CN" sz="2400" dirty="0">
                <a:sym typeface="+mn-ea"/>
              </a:rPr>
              <a:t>基模型按次序一一进行训练（实现上可以做到并行）；</a:t>
            </a:r>
          </a:p>
          <a:p>
            <a:pPr>
              <a:lnSpc>
                <a:spcPct val="140000"/>
              </a:lnSpc>
              <a:buFont typeface="Wingdings" panose="05000000000000000000" charset="0"/>
              <a:buChar char="Ø"/>
            </a:pPr>
            <a:r>
              <a:rPr lang="zh-CN" altLang="zh-CN" sz="2400" dirty="0">
                <a:sym typeface="+mn-ea"/>
              </a:rPr>
              <a:t>基模型的训练集按照某种策略每次都进行一定的转化；</a:t>
            </a:r>
          </a:p>
          <a:p>
            <a:pPr>
              <a:lnSpc>
                <a:spcPct val="140000"/>
              </a:lnSpc>
              <a:buFont typeface="Wingdings" panose="05000000000000000000" charset="0"/>
              <a:buChar char="Ø"/>
            </a:pPr>
            <a:r>
              <a:rPr lang="zh-CN" altLang="zh-CN" sz="2400" dirty="0">
                <a:sym typeface="+mn-ea"/>
              </a:rPr>
              <a:t>对所有基模型预测的结果进行线性综合产生最终的预测结果</a:t>
            </a:r>
            <a:r>
              <a:rPr lang="zh-CN" altLang="en-US" sz="2400" dirty="0">
                <a:sym typeface="+mn-ea"/>
              </a:rPr>
              <a:t>。</a:t>
            </a:r>
            <a:endParaRPr lang="zh-CN" altLang="en-US" sz="2400" b="1" dirty="0"/>
          </a:p>
        </p:txBody>
      </p:sp>
      <p:grpSp>
        <p:nvGrpSpPr>
          <p:cNvPr id="115" name="组合 114"/>
          <p:cNvGrpSpPr/>
          <p:nvPr/>
        </p:nvGrpSpPr>
        <p:grpSpPr>
          <a:xfrm>
            <a:off x="4514849" y="1852613"/>
            <a:ext cx="7354645" cy="3664675"/>
            <a:chOff x="4514849" y="1852613"/>
            <a:chExt cx="7354645" cy="3664675"/>
          </a:xfrm>
        </p:grpSpPr>
        <p:grpSp>
          <p:nvGrpSpPr>
            <p:cNvPr id="111" name="组合 110"/>
            <p:cNvGrpSpPr/>
            <p:nvPr/>
          </p:nvGrpSpPr>
          <p:grpSpPr>
            <a:xfrm>
              <a:off x="4514849" y="1852613"/>
              <a:ext cx="7354645" cy="3615873"/>
              <a:chOff x="4171733" y="1625147"/>
              <a:chExt cx="7697762" cy="3843339"/>
            </a:xfrm>
          </p:grpSpPr>
          <p:cxnSp>
            <p:nvCxnSpPr>
              <p:cNvPr id="76" name="Google Shape;3386;p54"/>
              <p:cNvCxnSpPr/>
              <p:nvPr/>
            </p:nvCxnSpPr>
            <p:spPr>
              <a:xfrm>
                <a:off x="6463601" y="2134660"/>
                <a:ext cx="0" cy="737582"/>
              </a:xfrm>
              <a:prstGeom prst="straightConnector1">
                <a:avLst/>
              </a:prstGeom>
              <a:noFill/>
              <a:ln w="19050" cap="flat" cmpd="sng">
                <a:solidFill>
                  <a:schemeClr val="dk2"/>
                </a:solidFill>
                <a:prstDash val="solid"/>
                <a:round/>
                <a:headEnd type="none" w="med" len="med"/>
                <a:tailEnd type="triangle" w="med" len="med"/>
              </a:ln>
            </p:spPr>
          </p:cxnSp>
          <p:cxnSp>
            <p:nvCxnSpPr>
              <p:cNvPr id="2" name="Google Shape;3386;p54"/>
              <p:cNvCxnSpPr/>
              <p:nvPr/>
            </p:nvCxnSpPr>
            <p:spPr>
              <a:xfrm>
                <a:off x="6636595" y="3088349"/>
                <a:ext cx="0" cy="737582"/>
              </a:xfrm>
              <a:prstGeom prst="straightConnector1">
                <a:avLst/>
              </a:prstGeom>
              <a:noFill/>
              <a:ln w="19050" cap="flat" cmpd="sng">
                <a:solidFill>
                  <a:schemeClr val="dk2"/>
                </a:solidFill>
                <a:prstDash val="solid"/>
                <a:round/>
                <a:headEnd type="none" w="med" len="med"/>
                <a:tailEnd type="triangle" w="med" len="med"/>
              </a:ln>
            </p:spPr>
          </p:cxnSp>
          <p:cxnSp>
            <p:nvCxnSpPr>
              <p:cNvPr id="5" name="Google Shape;3386;p54"/>
              <p:cNvCxnSpPr/>
              <p:nvPr/>
            </p:nvCxnSpPr>
            <p:spPr>
              <a:xfrm>
                <a:off x="6974377" y="4238541"/>
                <a:ext cx="0" cy="532388"/>
              </a:xfrm>
              <a:prstGeom prst="straightConnector1">
                <a:avLst/>
              </a:prstGeom>
              <a:noFill/>
              <a:ln w="19050" cap="flat" cmpd="sng">
                <a:solidFill>
                  <a:schemeClr val="dk2"/>
                </a:solidFill>
                <a:prstDash val="solid"/>
                <a:round/>
                <a:headEnd type="none" w="med" len="med"/>
                <a:tailEnd type="triangle" w="med" len="med"/>
              </a:ln>
            </p:spPr>
          </p:cxnSp>
          <p:sp>
            <p:nvSpPr>
              <p:cNvPr id="8" name="矩形: 圆角 7"/>
              <p:cNvSpPr/>
              <p:nvPr/>
            </p:nvSpPr>
            <p:spPr>
              <a:xfrm>
                <a:off x="8020269" y="1625147"/>
                <a:ext cx="1905000" cy="3843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Google Shape;3379;p54"/>
              <p:cNvSpPr/>
              <p:nvPr/>
            </p:nvSpPr>
            <p:spPr>
              <a:xfrm>
                <a:off x="6216641" y="4770929"/>
                <a:ext cx="1496400" cy="447338"/>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模型</a:t>
                </a:r>
                <a:r>
                  <a:rPr lang="en-US" altLang="zh-CN" dirty="0"/>
                  <a:t>n</a:t>
                </a:r>
                <a:endParaRPr dirty="0"/>
              </a:p>
            </p:txBody>
          </p:sp>
          <p:sp>
            <p:nvSpPr>
              <p:cNvPr id="11" name="Google Shape;3380;p54"/>
              <p:cNvSpPr/>
              <p:nvPr/>
            </p:nvSpPr>
            <p:spPr>
              <a:xfrm>
                <a:off x="11121655" y="2761001"/>
                <a:ext cx="747840" cy="1583175"/>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最终预测结果</a:t>
                </a:r>
                <a:endParaRPr sz="2000" dirty="0"/>
              </a:p>
            </p:txBody>
          </p:sp>
          <p:sp>
            <p:nvSpPr>
              <p:cNvPr id="14" name="Google Shape;3383;p54"/>
              <p:cNvSpPr/>
              <p:nvPr/>
            </p:nvSpPr>
            <p:spPr>
              <a:xfrm>
                <a:off x="5715401" y="2872242"/>
                <a:ext cx="1496400" cy="42556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模型</a:t>
                </a:r>
                <a:r>
                  <a:rPr lang="en-US" altLang="zh-CN" dirty="0"/>
                  <a:t>2</a:t>
                </a:r>
                <a:endParaRPr dirty="0"/>
              </a:p>
            </p:txBody>
          </p:sp>
          <p:cxnSp>
            <p:nvCxnSpPr>
              <p:cNvPr id="16" name="Google Shape;3387;p54"/>
              <p:cNvCxnSpPr>
                <a:endCxn id="54" idx="1"/>
              </p:cNvCxnSpPr>
              <p:nvPr/>
            </p:nvCxnSpPr>
            <p:spPr>
              <a:xfrm>
                <a:off x="5087601" y="2144880"/>
                <a:ext cx="390376" cy="0"/>
              </a:xfrm>
              <a:prstGeom prst="straightConnector1">
                <a:avLst/>
              </a:prstGeom>
              <a:noFill/>
              <a:ln w="19050" cap="flat" cmpd="sng">
                <a:solidFill>
                  <a:schemeClr val="dk2"/>
                </a:solidFill>
                <a:prstDash val="solid"/>
                <a:round/>
                <a:headEnd type="none" w="med" len="med"/>
                <a:tailEnd type="triangle" w="med" len="med"/>
              </a:ln>
            </p:spPr>
          </p:cxnSp>
          <p:sp>
            <p:nvSpPr>
              <p:cNvPr id="19" name="Google Shape;3379;p54"/>
              <p:cNvSpPr/>
              <p:nvPr/>
            </p:nvSpPr>
            <p:spPr>
              <a:xfrm>
                <a:off x="8225244" y="4668198"/>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预测</a:t>
                </a:r>
                <a:r>
                  <a:rPr lang="en-US" altLang="zh-CN" dirty="0"/>
                  <a:t>n</a:t>
                </a:r>
                <a:endParaRPr dirty="0"/>
              </a:p>
            </p:txBody>
          </p:sp>
          <p:sp>
            <p:nvSpPr>
              <p:cNvPr id="20" name="Google Shape;3381;p54"/>
              <p:cNvSpPr/>
              <p:nvPr/>
            </p:nvSpPr>
            <p:spPr>
              <a:xfrm>
                <a:off x="8225244" y="3690372"/>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a:t>
                </a:r>
                <a:endParaRPr dirty="0"/>
              </a:p>
            </p:txBody>
          </p:sp>
          <p:sp>
            <p:nvSpPr>
              <p:cNvPr id="21" name="Google Shape;3382;p54"/>
              <p:cNvSpPr/>
              <p:nvPr/>
            </p:nvSpPr>
            <p:spPr>
              <a:xfrm>
                <a:off x="8225244" y="1813061"/>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预测</a:t>
                </a:r>
                <a:r>
                  <a:rPr lang="en-US" altLang="zh-CN" dirty="0"/>
                  <a:t>1</a:t>
                </a:r>
                <a:endParaRPr dirty="0"/>
              </a:p>
            </p:txBody>
          </p:sp>
          <p:sp>
            <p:nvSpPr>
              <p:cNvPr id="22" name="Google Shape;3383;p54"/>
              <p:cNvSpPr/>
              <p:nvPr/>
            </p:nvSpPr>
            <p:spPr>
              <a:xfrm>
                <a:off x="8225244" y="2758623"/>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预测</a:t>
                </a:r>
                <a:r>
                  <a:rPr lang="en-US" altLang="zh-CN" dirty="0"/>
                  <a:t>2</a:t>
                </a:r>
                <a:endParaRPr dirty="0"/>
              </a:p>
            </p:txBody>
          </p:sp>
          <p:cxnSp>
            <p:nvCxnSpPr>
              <p:cNvPr id="23" name="Google Shape;3386;p54"/>
              <p:cNvCxnSpPr>
                <a:stCxn id="54" idx="3"/>
                <a:endCxn id="21" idx="1"/>
              </p:cNvCxnSpPr>
              <p:nvPr/>
            </p:nvCxnSpPr>
            <p:spPr>
              <a:xfrm flipV="1">
                <a:off x="6974377" y="2139461"/>
                <a:ext cx="1250867" cy="5419"/>
              </a:xfrm>
              <a:prstGeom prst="straightConnector1">
                <a:avLst/>
              </a:prstGeom>
              <a:noFill/>
              <a:ln w="19050" cap="flat" cmpd="sng">
                <a:solidFill>
                  <a:schemeClr val="dk2"/>
                </a:solidFill>
                <a:prstDash val="solid"/>
                <a:round/>
                <a:headEnd type="none" w="med" len="med"/>
                <a:tailEnd type="triangle" w="med" len="med"/>
              </a:ln>
            </p:spPr>
          </p:cxnSp>
          <p:cxnSp>
            <p:nvCxnSpPr>
              <p:cNvPr id="24" name="Google Shape;3386;p54"/>
              <p:cNvCxnSpPr>
                <a:stCxn id="10" idx="3"/>
                <a:endCxn id="19" idx="1"/>
              </p:cNvCxnSpPr>
              <p:nvPr/>
            </p:nvCxnSpPr>
            <p:spPr>
              <a:xfrm>
                <a:off x="7713041" y="4994598"/>
                <a:ext cx="512203" cy="0"/>
              </a:xfrm>
              <a:prstGeom prst="straightConnector1">
                <a:avLst/>
              </a:prstGeom>
              <a:noFill/>
              <a:ln w="19050" cap="flat" cmpd="sng">
                <a:solidFill>
                  <a:schemeClr val="dk2"/>
                </a:solidFill>
                <a:prstDash val="solid"/>
                <a:round/>
                <a:headEnd type="none" w="med" len="med"/>
                <a:tailEnd type="triangle" w="med" len="med"/>
              </a:ln>
            </p:spPr>
          </p:cxnSp>
          <p:cxnSp>
            <p:nvCxnSpPr>
              <p:cNvPr id="25" name="Google Shape;3386;p54"/>
              <p:cNvCxnSpPr>
                <a:stCxn id="55" idx="3"/>
                <a:endCxn id="20" idx="1"/>
              </p:cNvCxnSpPr>
              <p:nvPr/>
            </p:nvCxnSpPr>
            <p:spPr>
              <a:xfrm flipV="1">
                <a:off x="7421499" y="4016772"/>
                <a:ext cx="803745" cy="8989"/>
              </a:xfrm>
              <a:prstGeom prst="straightConnector1">
                <a:avLst/>
              </a:prstGeom>
              <a:noFill/>
              <a:ln w="19050" cap="flat" cmpd="sng">
                <a:solidFill>
                  <a:schemeClr val="dk2"/>
                </a:solidFill>
                <a:prstDash val="solid"/>
                <a:round/>
                <a:headEnd type="none" w="med" len="med"/>
                <a:tailEnd type="triangle" w="med" len="med"/>
              </a:ln>
            </p:spPr>
          </p:cxnSp>
          <p:cxnSp>
            <p:nvCxnSpPr>
              <p:cNvPr id="26" name="Google Shape;3386;p54"/>
              <p:cNvCxnSpPr>
                <a:stCxn id="14" idx="3"/>
                <a:endCxn id="22" idx="1"/>
              </p:cNvCxnSpPr>
              <p:nvPr/>
            </p:nvCxnSpPr>
            <p:spPr>
              <a:xfrm>
                <a:off x="7211801" y="3085023"/>
                <a:ext cx="1013443" cy="0"/>
              </a:xfrm>
              <a:prstGeom prst="straightConnector1">
                <a:avLst/>
              </a:prstGeom>
              <a:noFill/>
              <a:ln w="19050" cap="flat" cmpd="sng">
                <a:solidFill>
                  <a:schemeClr val="dk2"/>
                </a:solidFill>
                <a:prstDash val="solid"/>
                <a:round/>
                <a:headEnd type="none" w="med" len="med"/>
                <a:tailEnd type="triangle" w="med" len="med"/>
              </a:ln>
            </p:spPr>
          </p:cxnSp>
          <p:cxnSp>
            <p:nvCxnSpPr>
              <p:cNvPr id="27" name="Google Shape;3386;p54"/>
              <p:cNvCxnSpPr>
                <a:stCxn id="21" idx="3"/>
              </p:cNvCxnSpPr>
              <p:nvPr/>
            </p:nvCxnSpPr>
            <p:spPr>
              <a:xfrm>
                <a:off x="9721644" y="2139461"/>
                <a:ext cx="1400011" cy="1125958"/>
              </a:xfrm>
              <a:prstGeom prst="straightConnector1">
                <a:avLst/>
              </a:prstGeom>
              <a:noFill/>
              <a:ln w="19050" cap="flat" cmpd="sng">
                <a:solidFill>
                  <a:schemeClr val="dk2"/>
                </a:solidFill>
                <a:prstDash val="solid"/>
                <a:round/>
                <a:headEnd type="none" w="med" len="med"/>
                <a:tailEnd type="triangle" w="med" len="med"/>
              </a:ln>
            </p:spPr>
          </p:cxnSp>
          <p:cxnSp>
            <p:nvCxnSpPr>
              <p:cNvPr id="28" name="Google Shape;3386;p54"/>
              <p:cNvCxnSpPr/>
              <p:nvPr/>
            </p:nvCxnSpPr>
            <p:spPr>
              <a:xfrm>
                <a:off x="9721644" y="3130900"/>
                <a:ext cx="1400011" cy="298100"/>
              </a:xfrm>
              <a:prstGeom prst="straightConnector1">
                <a:avLst/>
              </a:prstGeom>
              <a:noFill/>
              <a:ln w="19050" cap="flat" cmpd="sng">
                <a:solidFill>
                  <a:schemeClr val="dk2"/>
                </a:solidFill>
                <a:prstDash val="solid"/>
                <a:round/>
                <a:headEnd type="none" w="med" len="med"/>
                <a:tailEnd type="triangle" w="med" len="med"/>
              </a:ln>
            </p:spPr>
          </p:cxnSp>
          <p:cxnSp>
            <p:nvCxnSpPr>
              <p:cNvPr id="6" name="Google Shape;3386;p54"/>
              <p:cNvCxnSpPr>
                <a:stCxn id="20" idx="3"/>
                <a:endCxn id="11" idx="1"/>
              </p:cNvCxnSpPr>
              <p:nvPr/>
            </p:nvCxnSpPr>
            <p:spPr>
              <a:xfrm flipV="1">
                <a:off x="9721644" y="3552589"/>
                <a:ext cx="1400011" cy="464183"/>
              </a:xfrm>
              <a:prstGeom prst="straightConnector1">
                <a:avLst/>
              </a:prstGeom>
              <a:noFill/>
              <a:ln w="19050" cap="flat" cmpd="sng">
                <a:solidFill>
                  <a:schemeClr val="dk2"/>
                </a:solidFill>
                <a:prstDash val="solid"/>
                <a:round/>
                <a:headEnd type="none" w="med" len="med"/>
                <a:tailEnd type="triangle" w="med" len="med"/>
              </a:ln>
            </p:spPr>
          </p:cxnSp>
          <p:cxnSp>
            <p:nvCxnSpPr>
              <p:cNvPr id="7" name="Google Shape;3386;p54"/>
              <p:cNvCxnSpPr>
                <a:stCxn id="19" idx="3"/>
              </p:cNvCxnSpPr>
              <p:nvPr/>
            </p:nvCxnSpPr>
            <p:spPr>
              <a:xfrm flipV="1">
                <a:off x="9721644" y="3825931"/>
                <a:ext cx="1389581" cy="1168667"/>
              </a:xfrm>
              <a:prstGeom prst="straightConnector1">
                <a:avLst/>
              </a:prstGeom>
              <a:noFill/>
              <a:ln w="19050" cap="flat" cmpd="sng">
                <a:solidFill>
                  <a:schemeClr val="dk2"/>
                </a:solidFill>
                <a:prstDash val="solid"/>
                <a:round/>
                <a:headEnd type="none" w="med" len="med"/>
                <a:tailEnd type="triangle" w="med" len="med"/>
              </a:ln>
            </p:spPr>
          </p:cxnSp>
          <p:sp>
            <p:nvSpPr>
              <p:cNvPr id="48" name="文本框 47"/>
              <p:cNvSpPr txBox="1"/>
              <p:nvPr/>
            </p:nvSpPr>
            <p:spPr>
              <a:xfrm>
                <a:off x="5608533" y="2429988"/>
                <a:ext cx="742778" cy="369332"/>
              </a:xfrm>
              <a:prstGeom prst="rect">
                <a:avLst/>
              </a:prstGeom>
              <a:noFill/>
            </p:spPr>
            <p:txBody>
              <a:bodyPr wrap="square">
                <a:spAutoFit/>
              </a:bodyPr>
              <a:lstStyle/>
              <a:p>
                <a:r>
                  <a:rPr lang="zh-CN" altLang="zh-CN" sz="1800" dirty="0">
                    <a:solidFill>
                      <a:srgbClr val="FF0000"/>
                    </a:solidFill>
                    <a:latin typeface="+mj-ea"/>
                    <a:ea typeface="+mj-ea"/>
                  </a:rPr>
                  <a:t>转化</a:t>
                </a:r>
                <a:endParaRPr lang="zh-CN" altLang="en-US" sz="1800" dirty="0">
                  <a:solidFill>
                    <a:srgbClr val="FF0000"/>
                  </a:solidFill>
                </a:endParaRPr>
              </a:p>
            </p:txBody>
          </p:sp>
          <p:sp>
            <p:nvSpPr>
              <p:cNvPr id="54" name="Google Shape;3383;p54"/>
              <p:cNvSpPr/>
              <p:nvPr/>
            </p:nvSpPr>
            <p:spPr>
              <a:xfrm>
                <a:off x="5477977" y="1932099"/>
                <a:ext cx="1496400" cy="42556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模型</a:t>
                </a:r>
                <a:r>
                  <a:rPr lang="en-US" altLang="zh-CN" dirty="0"/>
                  <a:t>1</a:t>
                </a:r>
                <a:endParaRPr dirty="0"/>
              </a:p>
            </p:txBody>
          </p:sp>
          <p:sp>
            <p:nvSpPr>
              <p:cNvPr id="55" name="Google Shape;3383;p54"/>
              <p:cNvSpPr/>
              <p:nvPr/>
            </p:nvSpPr>
            <p:spPr>
              <a:xfrm>
                <a:off x="5925099" y="3812980"/>
                <a:ext cx="1496400" cy="425561"/>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模型</a:t>
                </a:r>
                <a:r>
                  <a:rPr lang="en-US" altLang="zh-CN" dirty="0"/>
                  <a:t>3</a:t>
                </a:r>
                <a:endParaRPr dirty="0"/>
              </a:p>
            </p:txBody>
          </p:sp>
          <p:sp>
            <p:nvSpPr>
              <p:cNvPr id="9" name="文本框 8"/>
              <p:cNvSpPr txBox="1"/>
              <p:nvPr/>
            </p:nvSpPr>
            <p:spPr>
              <a:xfrm>
                <a:off x="5813667" y="3390811"/>
                <a:ext cx="742778" cy="369332"/>
              </a:xfrm>
              <a:prstGeom prst="rect">
                <a:avLst/>
              </a:prstGeom>
              <a:noFill/>
            </p:spPr>
            <p:txBody>
              <a:bodyPr wrap="square">
                <a:spAutoFit/>
              </a:bodyPr>
              <a:lstStyle/>
              <a:p>
                <a:r>
                  <a:rPr lang="zh-CN" altLang="zh-CN" sz="1800" dirty="0">
                    <a:solidFill>
                      <a:srgbClr val="FF0000"/>
                    </a:solidFill>
                    <a:latin typeface="+mj-ea"/>
                    <a:ea typeface="+mj-ea"/>
                  </a:rPr>
                  <a:t>转化</a:t>
                </a:r>
                <a:endParaRPr lang="zh-CN" altLang="en-US" sz="1800" dirty="0">
                  <a:solidFill>
                    <a:srgbClr val="FF0000"/>
                  </a:solidFill>
                </a:endParaRPr>
              </a:p>
            </p:txBody>
          </p:sp>
          <p:sp>
            <p:nvSpPr>
              <p:cNvPr id="68" name="文本框 67"/>
              <p:cNvSpPr txBox="1"/>
              <p:nvPr/>
            </p:nvSpPr>
            <p:spPr>
              <a:xfrm>
                <a:off x="6164273" y="4300506"/>
                <a:ext cx="742778" cy="369332"/>
              </a:xfrm>
              <a:prstGeom prst="rect">
                <a:avLst/>
              </a:prstGeom>
              <a:noFill/>
            </p:spPr>
            <p:txBody>
              <a:bodyPr wrap="square">
                <a:spAutoFit/>
              </a:bodyPr>
              <a:lstStyle/>
              <a:p>
                <a:r>
                  <a:rPr lang="zh-CN" altLang="zh-CN" sz="1800" dirty="0">
                    <a:solidFill>
                      <a:srgbClr val="FF0000"/>
                    </a:solidFill>
                    <a:latin typeface="+mj-ea"/>
                    <a:ea typeface="+mj-ea"/>
                  </a:rPr>
                  <a:t>转化</a:t>
                </a:r>
                <a:endParaRPr lang="zh-CN" altLang="en-US" sz="1800" dirty="0">
                  <a:solidFill>
                    <a:srgbClr val="FF0000"/>
                  </a:solidFill>
                </a:endParaRPr>
              </a:p>
            </p:txBody>
          </p:sp>
          <p:sp>
            <p:nvSpPr>
              <p:cNvPr id="80" name="矩形: 圆角 79"/>
              <p:cNvSpPr/>
              <p:nvPr/>
            </p:nvSpPr>
            <p:spPr>
              <a:xfrm>
                <a:off x="4171733" y="1903029"/>
                <a:ext cx="915868" cy="16649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mj-ea"/>
                    <a:ea typeface="+mj-ea"/>
                  </a:rPr>
                  <a:t>训练数据</a:t>
                </a:r>
              </a:p>
            </p:txBody>
          </p:sp>
        </p:grpSp>
        <p:sp>
          <p:nvSpPr>
            <p:cNvPr id="113" name="矩形: 圆角 112"/>
            <p:cNvSpPr/>
            <p:nvPr/>
          </p:nvSpPr>
          <p:spPr>
            <a:xfrm>
              <a:off x="10411561" y="4528001"/>
              <a:ext cx="791266" cy="98928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800" dirty="0">
                  <a:latin typeface="+mj-ea"/>
                  <a:ea typeface="+mj-ea"/>
                </a:rPr>
                <a:t>测试数据</a:t>
              </a:r>
            </a:p>
          </p:txBody>
        </p:sp>
        <p:cxnSp>
          <p:nvCxnSpPr>
            <p:cNvPr id="114" name="Google Shape;3386;p54"/>
            <p:cNvCxnSpPr/>
            <p:nvPr/>
          </p:nvCxnSpPr>
          <p:spPr>
            <a:xfrm flipH="1">
              <a:off x="10015695" y="5131103"/>
              <a:ext cx="395866" cy="0"/>
            </a:xfrm>
            <a:prstGeom prst="straightConnector1">
              <a:avLst/>
            </a:prstGeom>
            <a:noFill/>
            <a:ln w="19050" cap="flat" cmpd="sng">
              <a:solidFill>
                <a:schemeClr val="dk2"/>
              </a:solidFill>
              <a:prstDash val="solid"/>
              <a:round/>
              <a:headEnd type="none" w="med" len="med"/>
              <a:tailEnd type="triangle" w="med" len="med"/>
            </a:ln>
          </p:spPr>
        </p:cxnSp>
      </p:grpSp>
    </p:spTree>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790045" cy="4673600"/>
              </a:xfrm>
            </p:spPr>
            <p:txBody>
              <a:bodyPr/>
              <a:lstStyle/>
              <a:p>
                <a:r>
                  <a:rPr lang="en-US" altLang="zh-CN" b="1" dirty="0">
                    <a:sym typeface="+mn-ea"/>
                  </a:rPr>
                  <a:t>Stacking</a:t>
                </a:r>
                <a:endParaRPr lang="zh-CN" altLang="en-US" b="1" dirty="0">
                  <a:sym typeface="+mn-ea"/>
                </a:endParaRPr>
              </a:p>
              <a:p>
                <a:pPr>
                  <a:lnSpc>
                    <a:spcPct val="150000"/>
                  </a:lnSpc>
                  <a:buFont typeface="Wingdings" panose="05000000000000000000" charset="0"/>
                  <a:buChar char="Ø"/>
                </a:pPr>
                <a:r>
                  <a:rPr lang="zh-CN" altLang="en-US" sz="2400" dirty="0">
                    <a:sym typeface="+mn-ea"/>
                  </a:rPr>
                  <a:t>将训练好的所有基模型对训练基进行预测，第</a:t>
                </a:r>
                <a14:m>
                  <m:oMath xmlns:m="http://schemas.openxmlformats.org/officeDocument/2006/math">
                    <m:r>
                      <a:rPr lang="en-US" altLang="zh-CN" sz="2400" i="1" dirty="0">
                        <a:latin typeface="Cambria Math" panose="02040503050406030204" pitchFamily="18" charset="0"/>
                        <a:cs typeface="Cambria Math" panose="02040503050406030204" pitchFamily="18" charset="0"/>
                        <a:sym typeface="+mn-ea"/>
                      </a:rPr>
                      <m:t>𝑗</m:t>
                    </m:r>
                  </m:oMath>
                </a14:m>
                <a:r>
                  <a:rPr lang="zh-CN" altLang="en-US" sz="2400" dirty="0">
                    <a:sym typeface="+mn-ea"/>
                  </a:rPr>
                  <a:t>个基模型对第</a:t>
                </a:r>
                <a14:m>
                  <m:oMath xmlns:m="http://schemas.openxmlformats.org/officeDocument/2006/math">
                    <m:r>
                      <a:rPr lang="en-US" altLang="zh-CN" sz="2400" i="1" dirty="0">
                        <a:latin typeface="Cambria Math" panose="02040503050406030204" pitchFamily="18" charset="0"/>
                        <a:cs typeface="Cambria Math" panose="02040503050406030204" pitchFamily="18" charset="0"/>
                        <a:sym typeface="+mn-ea"/>
                      </a:rPr>
                      <m:t>𝑖</m:t>
                    </m:r>
                  </m:oMath>
                </a14:m>
                <a:r>
                  <a:rPr lang="zh-CN" altLang="en-US" sz="2400" dirty="0">
                    <a:sym typeface="+mn-ea"/>
                  </a:rPr>
                  <a:t>个训练样本的预测值将作为新的训练集中第</a:t>
                </a:r>
                <a14:m>
                  <m:oMath xmlns:m="http://schemas.openxmlformats.org/officeDocument/2006/math">
                    <m:r>
                      <a:rPr lang="en-US" altLang="zh-CN" sz="2400" i="1" dirty="0">
                        <a:latin typeface="Cambria Math" panose="02040503050406030204" pitchFamily="18" charset="0"/>
                        <a:cs typeface="Cambria Math" panose="02040503050406030204" pitchFamily="18" charset="0"/>
                        <a:sym typeface="+mn-ea"/>
                      </a:rPr>
                      <m:t>𝑖</m:t>
                    </m:r>
                  </m:oMath>
                </a14:m>
                <a:r>
                  <a:rPr lang="zh-CN" altLang="en-US" sz="2400" dirty="0">
                    <a:sym typeface="+mn-ea"/>
                  </a:rPr>
                  <a:t>个样本的第</a:t>
                </a:r>
                <a14:m>
                  <m:oMath xmlns:m="http://schemas.openxmlformats.org/officeDocument/2006/math">
                    <m:r>
                      <a:rPr lang="en-US" altLang="zh-CN" sz="2400" i="1" dirty="0">
                        <a:latin typeface="Cambria Math" panose="02040503050406030204" pitchFamily="18" charset="0"/>
                        <a:cs typeface="Cambria Math" panose="02040503050406030204" pitchFamily="18" charset="0"/>
                        <a:sym typeface="+mn-ea"/>
                      </a:rPr>
                      <m:t>𝑗</m:t>
                    </m:r>
                  </m:oMath>
                </a14:m>
                <a:r>
                  <a:rPr lang="zh-CN" altLang="en-US" sz="2400" dirty="0">
                    <a:sym typeface="+mn-ea"/>
                  </a:rPr>
                  <a:t>个特征值，最后基于新的训练集进行训练。同理，预测的过程也要先经过所有基模型的预测形成新的测试集，最后再对测试集进行预测。</a:t>
                </a:r>
                <a:endParaRPr lang="zh-CN" altLang="en-US" sz="2400" b="1"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790045" cy="4673600"/>
              </a:xfrm>
              <a:blipFill rotWithShape="1">
                <a:blip r:embed="rId3"/>
                <a:stretch>
                  <a:fillRect/>
                </a:stretch>
              </a:blipFill>
            </p:spPr>
            <p:txBody>
              <a:bodyPr/>
              <a:lstStyle/>
              <a:p>
                <a:r>
                  <a:rPr lang="zh-CN" altLang="en-US">
                    <a:noFill/>
                  </a:rPr>
                  <a:t> </a:t>
                </a:r>
              </a:p>
            </p:txBody>
          </p:sp>
        </mc:Fallback>
      </mc:AlternateContent>
      <p:grpSp>
        <p:nvGrpSpPr>
          <p:cNvPr id="43" name="组合 42"/>
          <p:cNvGrpSpPr/>
          <p:nvPr/>
        </p:nvGrpSpPr>
        <p:grpSpPr>
          <a:xfrm>
            <a:off x="1490663" y="4016693"/>
            <a:ext cx="9444091" cy="2608275"/>
            <a:chOff x="349144" y="2713049"/>
            <a:chExt cx="11376185" cy="3843339"/>
          </a:xfrm>
        </p:grpSpPr>
        <p:sp>
          <p:nvSpPr>
            <p:cNvPr id="4" name="矩形: 圆角 6"/>
            <p:cNvSpPr/>
            <p:nvPr/>
          </p:nvSpPr>
          <p:spPr>
            <a:xfrm>
              <a:off x="4489278" y="2713049"/>
              <a:ext cx="1905000" cy="3843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2" name="Google Shape;3379;p54"/>
            <p:cNvSpPr/>
            <p:nvPr/>
          </p:nvSpPr>
          <p:spPr>
            <a:xfrm>
              <a:off x="2303478" y="57561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n</a:t>
              </a:r>
              <a:endParaRPr sz="2000" dirty="0"/>
            </a:p>
          </p:txBody>
        </p:sp>
        <p:sp>
          <p:nvSpPr>
            <p:cNvPr id="13" name="Google Shape;3381;p54"/>
            <p:cNvSpPr/>
            <p:nvPr/>
          </p:nvSpPr>
          <p:spPr>
            <a:xfrm>
              <a:off x="2303478" y="4778274"/>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a:t>
              </a:r>
              <a:endParaRPr sz="2000" dirty="0"/>
            </a:p>
          </p:txBody>
        </p:sp>
        <p:sp>
          <p:nvSpPr>
            <p:cNvPr id="15" name="Google Shape;3382;p54"/>
            <p:cNvSpPr/>
            <p:nvPr/>
          </p:nvSpPr>
          <p:spPr>
            <a:xfrm>
              <a:off x="2303478" y="2900963"/>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1</a:t>
              </a:r>
              <a:endParaRPr sz="2000" dirty="0"/>
            </a:p>
          </p:txBody>
        </p:sp>
        <p:sp>
          <p:nvSpPr>
            <p:cNvPr id="17" name="Google Shape;3383;p54"/>
            <p:cNvSpPr/>
            <p:nvPr/>
          </p:nvSpPr>
          <p:spPr>
            <a:xfrm>
              <a:off x="2303478" y="38465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2</a:t>
              </a:r>
              <a:endParaRPr sz="2000" dirty="0"/>
            </a:p>
          </p:txBody>
        </p:sp>
        <p:cxnSp>
          <p:nvCxnSpPr>
            <p:cNvPr id="18" name="Google Shape;3386;p54"/>
            <p:cNvCxnSpPr>
              <a:endCxn id="13" idx="1"/>
            </p:cNvCxnSpPr>
            <p:nvPr/>
          </p:nvCxnSpPr>
          <p:spPr>
            <a:xfrm>
              <a:off x="1198757" y="4453248"/>
              <a:ext cx="1104721" cy="651426"/>
            </a:xfrm>
            <a:prstGeom prst="straightConnector1">
              <a:avLst/>
            </a:prstGeom>
            <a:noFill/>
            <a:ln w="19050" cap="flat" cmpd="sng">
              <a:solidFill>
                <a:schemeClr val="dk2"/>
              </a:solidFill>
              <a:prstDash val="solid"/>
              <a:round/>
              <a:headEnd type="none" w="med" len="med"/>
              <a:tailEnd type="triangle" w="med" len="med"/>
            </a:ln>
          </p:spPr>
        </p:cxnSp>
        <p:cxnSp>
          <p:nvCxnSpPr>
            <p:cNvPr id="29" name="Google Shape;3387;p54"/>
            <p:cNvCxnSpPr>
              <a:endCxn id="15" idx="1"/>
            </p:cNvCxnSpPr>
            <p:nvPr/>
          </p:nvCxnSpPr>
          <p:spPr>
            <a:xfrm flipV="1">
              <a:off x="1198757" y="3227363"/>
              <a:ext cx="1104721" cy="1225885"/>
            </a:xfrm>
            <a:prstGeom prst="straightConnector1">
              <a:avLst/>
            </a:prstGeom>
            <a:noFill/>
            <a:ln w="19050" cap="flat" cmpd="sng">
              <a:solidFill>
                <a:schemeClr val="dk2"/>
              </a:solidFill>
              <a:prstDash val="solid"/>
              <a:round/>
              <a:headEnd type="none" w="med" len="med"/>
              <a:tailEnd type="triangle" w="med" len="med"/>
            </a:ln>
          </p:spPr>
        </p:cxnSp>
        <p:cxnSp>
          <p:nvCxnSpPr>
            <p:cNvPr id="30" name="Google Shape;3388;p54"/>
            <p:cNvCxnSpPr>
              <a:endCxn id="12" idx="1"/>
            </p:cNvCxnSpPr>
            <p:nvPr/>
          </p:nvCxnSpPr>
          <p:spPr>
            <a:xfrm>
              <a:off x="1198757" y="4453248"/>
              <a:ext cx="1104721" cy="1629252"/>
            </a:xfrm>
            <a:prstGeom prst="straightConnector1">
              <a:avLst/>
            </a:prstGeom>
            <a:noFill/>
            <a:ln w="19050" cap="flat" cmpd="sng">
              <a:solidFill>
                <a:schemeClr val="dk2"/>
              </a:solidFill>
              <a:prstDash val="solid"/>
              <a:round/>
              <a:headEnd type="none" w="med" len="med"/>
              <a:tailEnd type="triangle" w="med" len="med"/>
            </a:ln>
          </p:spPr>
        </p:cxnSp>
        <p:cxnSp>
          <p:nvCxnSpPr>
            <p:cNvPr id="31" name="Google Shape;3386;p54"/>
            <p:cNvCxnSpPr/>
            <p:nvPr/>
          </p:nvCxnSpPr>
          <p:spPr>
            <a:xfrm flipV="1">
              <a:off x="1198757" y="4228003"/>
              <a:ext cx="1108926" cy="228702"/>
            </a:xfrm>
            <a:prstGeom prst="straightConnector1">
              <a:avLst/>
            </a:prstGeom>
            <a:noFill/>
            <a:ln w="19050" cap="flat" cmpd="sng">
              <a:solidFill>
                <a:schemeClr val="dk2"/>
              </a:solidFill>
              <a:prstDash val="solid"/>
              <a:round/>
              <a:headEnd type="none" w="med" len="med"/>
              <a:tailEnd type="triangle" w="med" len="med"/>
            </a:ln>
          </p:spPr>
        </p:cxnSp>
        <p:sp>
          <p:nvSpPr>
            <p:cNvPr id="32" name="Google Shape;3379;p54"/>
            <p:cNvSpPr/>
            <p:nvPr/>
          </p:nvSpPr>
          <p:spPr>
            <a:xfrm>
              <a:off x="4694253" y="57561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预测</a:t>
              </a:r>
              <a:r>
                <a:rPr lang="en-US" altLang="zh-CN" sz="2000" dirty="0"/>
                <a:t>n</a:t>
              </a:r>
              <a:endParaRPr sz="2000" dirty="0"/>
            </a:p>
          </p:txBody>
        </p:sp>
        <p:sp>
          <p:nvSpPr>
            <p:cNvPr id="33" name="Google Shape;3381;p54"/>
            <p:cNvSpPr/>
            <p:nvPr/>
          </p:nvSpPr>
          <p:spPr>
            <a:xfrm>
              <a:off x="4694253" y="4778274"/>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a:t>
              </a:r>
              <a:endParaRPr sz="2000" dirty="0"/>
            </a:p>
          </p:txBody>
        </p:sp>
        <p:sp>
          <p:nvSpPr>
            <p:cNvPr id="34" name="Google Shape;3382;p54"/>
            <p:cNvSpPr/>
            <p:nvPr/>
          </p:nvSpPr>
          <p:spPr>
            <a:xfrm>
              <a:off x="4694253" y="2900963"/>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预测</a:t>
              </a:r>
              <a:r>
                <a:rPr lang="en-US" altLang="zh-CN" sz="2000" dirty="0"/>
                <a:t>1</a:t>
              </a:r>
              <a:endParaRPr sz="2000" dirty="0"/>
            </a:p>
          </p:txBody>
        </p:sp>
        <p:sp>
          <p:nvSpPr>
            <p:cNvPr id="35" name="Google Shape;3383;p54"/>
            <p:cNvSpPr/>
            <p:nvPr/>
          </p:nvSpPr>
          <p:spPr>
            <a:xfrm>
              <a:off x="4694253" y="38465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预测</a:t>
              </a:r>
              <a:r>
                <a:rPr lang="en-US" altLang="zh-CN" sz="2000" dirty="0"/>
                <a:t>2</a:t>
              </a:r>
              <a:endParaRPr sz="2000" dirty="0"/>
            </a:p>
          </p:txBody>
        </p:sp>
        <p:cxnSp>
          <p:nvCxnSpPr>
            <p:cNvPr id="36" name="Google Shape;3386;p54"/>
            <p:cNvCxnSpPr>
              <a:stCxn id="15" idx="3"/>
              <a:endCxn id="34" idx="1"/>
            </p:cNvCxnSpPr>
            <p:nvPr/>
          </p:nvCxnSpPr>
          <p:spPr>
            <a:xfrm>
              <a:off x="3799878" y="3227363"/>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37" name="Google Shape;3386;p54"/>
            <p:cNvCxnSpPr/>
            <p:nvPr/>
          </p:nvCxnSpPr>
          <p:spPr>
            <a:xfrm>
              <a:off x="3799877" y="6082463"/>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38" name="Google Shape;3386;p54"/>
            <p:cNvCxnSpPr/>
            <p:nvPr/>
          </p:nvCxnSpPr>
          <p:spPr>
            <a:xfrm>
              <a:off x="3799878" y="5104637"/>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39" name="Google Shape;3386;p54"/>
            <p:cNvCxnSpPr/>
            <p:nvPr/>
          </p:nvCxnSpPr>
          <p:spPr>
            <a:xfrm>
              <a:off x="3799878" y="4172888"/>
              <a:ext cx="894375" cy="0"/>
            </a:xfrm>
            <a:prstGeom prst="straightConnector1">
              <a:avLst/>
            </a:prstGeom>
            <a:noFill/>
            <a:ln w="19050" cap="flat" cmpd="sng">
              <a:solidFill>
                <a:schemeClr val="dk2"/>
              </a:solidFill>
              <a:prstDash val="solid"/>
              <a:round/>
              <a:headEnd type="none" w="med" len="med"/>
              <a:tailEnd type="triangle" w="med" len="med"/>
            </a:ln>
          </p:spPr>
        </p:cxnSp>
        <p:cxnSp>
          <p:nvCxnSpPr>
            <p:cNvPr id="40" name="Google Shape;3386;p54"/>
            <p:cNvCxnSpPr>
              <a:stCxn id="34" idx="3"/>
            </p:cNvCxnSpPr>
            <p:nvPr/>
          </p:nvCxnSpPr>
          <p:spPr>
            <a:xfrm>
              <a:off x="6190653" y="3227363"/>
              <a:ext cx="1389581" cy="1108762"/>
            </a:xfrm>
            <a:prstGeom prst="straightConnector1">
              <a:avLst/>
            </a:prstGeom>
            <a:noFill/>
            <a:ln w="19050" cap="flat" cmpd="sng">
              <a:solidFill>
                <a:schemeClr val="dk2"/>
              </a:solidFill>
              <a:prstDash val="solid"/>
              <a:round/>
              <a:headEnd type="none" w="med" len="med"/>
              <a:tailEnd type="triangle" w="med" len="med"/>
            </a:ln>
          </p:spPr>
        </p:cxnSp>
        <p:cxnSp>
          <p:nvCxnSpPr>
            <p:cNvPr id="41" name="Google Shape;3386;p54"/>
            <p:cNvCxnSpPr>
              <a:stCxn id="35" idx="3"/>
            </p:cNvCxnSpPr>
            <p:nvPr/>
          </p:nvCxnSpPr>
          <p:spPr>
            <a:xfrm>
              <a:off x="6190653" y="4172925"/>
              <a:ext cx="1389581" cy="326400"/>
            </a:xfrm>
            <a:prstGeom prst="straightConnector1">
              <a:avLst/>
            </a:prstGeom>
            <a:noFill/>
            <a:ln w="19050" cap="flat" cmpd="sng">
              <a:solidFill>
                <a:schemeClr val="dk2"/>
              </a:solidFill>
              <a:prstDash val="solid"/>
              <a:round/>
              <a:headEnd type="none" w="med" len="med"/>
              <a:tailEnd type="triangle" w="med" len="med"/>
            </a:ln>
          </p:spPr>
        </p:cxnSp>
        <p:cxnSp>
          <p:nvCxnSpPr>
            <p:cNvPr id="42" name="Google Shape;3386;p54"/>
            <p:cNvCxnSpPr/>
            <p:nvPr/>
          </p:nvCxnSpPr>
          <p:spPr>
            <a:xfrm flipV="1">
              <a:off x="6190653" y="4563883"/>
              <a:ext cx="1389581" cy="514470"/>
            </a:xfrm>
            <a:prstGeom prst="straightConnector1">
              <a:avLst/>
            </a:prstGeom>
            <a:noFill/>
            <a:ln w="19050" cap="flat" cmpd="sng">
              <a:solidFill>
                <a:schemeClr val="dk2"/>
              </a:solidFill>
              <a:prstDash val="solid"/>
              <a:round/>
              <a:headEnd type="none" w="med" len="med"/>
              <a:tailEnd type="triangle" w="med" len="med"/>
            </a:ln>
          </p:spPr>
        </p:cxnSp>
        <p:cxnSp>
          <p:nvCxnSpPr>
            <p:cNvPr id="44" name="Google Shape;3386;p54"/>
            <p:cNvCxnSpPr>
              <a:stCxn id="32" idx="3"/>
            </p:cNvCxnSpPr>
            <p:nvPr/>
          </p:nvCxnSpPr>
          <p:spPr>
            <a:xfrm flipV="1">
              <a:off x="6190653" y="4673539"/>
              <a:ext cx="1389581" cy="1408961"/>
            </a:xfrm>
            <a:prstGeom prst="straightConnector1">
              <a:avLst/>
            </a:prstGeom>
            <a:noFill/>
            <a:ln w="19050" cap="flat" cmpd="sng">
              <a:solidFill>
                <a:schemeClr val="dk2"/>
              </a:solidFill>
              <a:prstDash val="solid"/>
              <a:round/>
              <a:headEnd type="none" w="med" len="med"/>
              <a:tailEnd type="triangle" w="med" len="med"/>
            </a:ln>
          </p:spPr>
        </p:cxnSp>
        <p:sp>
          <p:nvSpPr>
            <p:cNvPr id="45" name="矩形: 圆角 27"/>
            <p:cNvSpPr/>
            <p:nvPr/>
          </p:nvSpPr>
          <p:spPr>
            <a:xfrm>
              <a:off x="349144" y="3553763"/>
              <a:ext cx="915868" cy="166491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800" dirty="0">
                  <a:latin typeface="+mj-ea"/>
                  <a:ea typeface="+mj-ea"/>
                </a:rPr>
                <a:t>训练数据</a:t>
              </a:r>
            </a:p>
          </p:txBody>
        </p:sp>
        <p:sp>
          <p:nvSpPr>
            <p:cNvPr id="46" name="Google Shape;3380;p54"/>
            <p:cNvSpPr/>
            <p:nvPr/>
          </p:nvSpPr>
          <p:spPr>
            <a:xfrm>
              <a:off x="7580234" y="3632462"/>
              <a:ext cx="747840" cy="1583175"/>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第二层数据</a:t>
              </a:r>
              <a:endParaRPr sz="1600" dirty="0"/>
            </a:p>
          </p:txBody>
        </p:sp>
        <p:sp>
          <p:nvSpPr>
            <p:cNvPr id="47" name="Google Shape;3380;p54"/>
            <p:cNvSpPr/>
            <p:nvPr/>
          </p:nvSpPr>
          <p:spPr>
            <a:xfrm>
              <a:off x="9054905" y="3635498"/>
              <a:ext cx="1195753" cy="1583175"/>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600" dirty="0"/>
                <a:t>Stacking</a:t>
              </a:r>
              <a:endParaRPr sz="1600" dirty="0"/>
            </a:p>
          </p:txBody>
        </p:sp>
        <p:cxnSp>
          <p:nvCxnSpPr>
            <p:cNvPr id="49" name="Google Shape;3386;p54"/>
            <p:cNvCxnSpPr/>
            <p:nvPr/>
          </p:nvCxnSpPr>
          <p:spPr>
            <a:xfrm>
              <a:off x="8328074" y="4453248"/>
              <a:ext cx="726831" cy="0"/>
            </a:xfrm>
            <a:prstGeom prst="straightConnector1">
              <a:avLst/>
            </a:prstGeom>
            <a:noFill/>
            <a:ln w="19050" cap="flat" cmpd="sng">
              <a:solidFill>
                <a:schemeClr val="dk2"/>
              </a:solidFill>
              <a:prstDash val="solid"/>
              <a:round/>
              <a:headEnd type="none" w="med" len="med"/>
              <a:tailEnd type="triangle" w="med" len="med"/>
            </a:ln>
          </p:spPr>
        </p:cxnSp>
        <p:sp>
          <p:nvSpPr>
            <p:cNvPr id="50" name="Google Shape;3380;p54"/>
            <p:cNvSpPr/>
            <p:nvPr/>
          </p:nvSpPr>
          <p:spPr>
            <a:xfrm>
              <a:off x="10977489" y="3635498"/>
              <a:ext cx="747840" cy="1583175"/>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最终预测结果</a:t>
              </a:r>
              <a:endParaRPr sz="1600" dirty="0"/>
            </a:p>
          </p:txBody>
        </p:sp>
        <p:cxnSp>
          <p:nvCxnSpPr>
            <p:cNvPr id="51" name="Google Shape;3386;p54"/>
            <p:cNvCxnSpPr/>
            <p:nvPr/>
          </p:nvCxnSpPr>
          <p:spPr>
            <a:xfrm>
              <a:off x="10250658" y="4453248"/>
              <a:ext cx="726831" cy="0"/>
            </a:xfrm>
            <a:prstGeom prst="straightConnector1">
              <a:avLst/>
            </a:prstGeom>
            <a:noFill/>
            <a:ln w="19050" cap="flat" cmpd="sng">
              <a:solidFill>
                <a:schemeClr val="dk2"/>
              </a:solidFill>
              <a:prstDash val="solid"/>
              <a:round/>
              <a:headEnd type="none" w="med" len="med"/>
              <a:tailEnd type="triangle" w="med" len="med"/>
            </a:ln>
          </p:spPr>
        </p:cxnSp>
      </p:grpSp>
    </p:spTree>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771775" y="3486150"/>
            <a:ext cx="6287135" cy="647700"/>
          </a:xfrm>
          <a:prstGeom prst="rect">
            <a:avLst/>
          </a:prstGeom>
          <a:solidFill>
            <a:srgbClr val="0070C0"/>
          </a:solidFill>
          <a:ln>
            <a:noFill/>
          </a:ln>
          <a:effectLst>
            <a:outerShdw blurRad="50800" dist="38100" dir="2700000" algn="tl" rotWithShape="0">
              <a:prstClr val="black">
                <a:alpha val="40000"/>
              </a:prstClr>
            </a:outerShdw>
          </a:effectLst>
        </p:spPr>
      </p:pic>
      <p:sp>
        <p:nvSpPr>
          <p:cNvPr id="44" name="TextBox 6"/>
          <p:cNvSpPr txBox="1">
            <a:spLocks noChangeArrowheads="1"/>
          </p:cNvSpPr>
          <p:nvPr/>
        </p:nvSpPr>
        <p:spPr bwMode="auto">
          <a:xfrm>
            <a:off x="3029495" y="1873094"/>
            <a:ext cx="510547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个体与集成</a:t>
            </a:r>
          </a:p>
        </p:txBody>
      </p:sp>
      <p:sp>
        <p:nvSpPr>
          <p:cNvPr id="47" name="TextBox 10"/>
          <p:cNvSpPr txBox="1">
            <a:spLocks noChangeArrowheads="1"/>
          </p:cNvSpPr>
          <p:nvPr/>
        </p:nvSpPr>
        <p:spPr bwMode="auto">
          <a:xfrm>
            <a:off x="3002508" y="274985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sym typeface="+mn-ea"/>
              </a:rPr>
              <a:t>集成学习方法概述</a:t>
            </a:r>
            <a:endParaRPr lang="zh-CN" altLang="en-US" sz="3600" dirty="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6503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03    </a:t>
            </a:r>
            <a:r>
              <a:rPr lang="en-US" altLang="zh-CN" sz="3600" dirty="0">
                <a:solidFill>
                  <a:schemeClr val="bg1"/>
                </a:solidFill>
                <a:latin typeface="Impact" panose="020B0806030902050204" pitchFamily="34" charset="0"/>
                <a:ea typeface="微软雅黑" panose="020B0503020204020204" pitchFamily="34" charset="-122"/>
                <a:sym typeface="+mn-ea"/>
              </a:rPr>
              <a:t>AdaBoost</a:t>
            </a:r>
            <a:r>
              <a:rPr lang="zh-CN" altLang="en-US" sz="3600" dirty="0">
                <a:solidFill>
                  <a:schemeClr val="bg1"/>
                </a:solidFill>
                <a:latin typeface="Impact" panose="020B0806030902050204" pitchFamily="34" charset="0"/>
                <a:ea typeface="微软雅黑" panose="020B0503020204020204" pitchFamily="34" charset="-122"/>
                <a:sym typeface="+mn-ea"/>
              </a:rPr>
              <a:t>和</a:t>
            </a:r>
            <a:r>
              <a:rPr lang="en-US" altLang="zh-CN" sz="3600" dirty="0">
                <a:solidFill>
                  <a:schemeClr val="bg1"/>
                </a:solidFill>
                <a:latin typeface="Impact" panose="020B0806030902050204" pitchFamily="34" charset="0"/>
                <a:ea typeface="微软雅黑" panose="020B0503020204020204" pitchFamily="34" charset="-122"/>
                <a:sym typeface="+mn-ea"/>
              </a:rPr>
              <a:t>GBDT</a:t>
            </a:r>
            <a:r>
              <a:rPr lang="zh-CN" altLang="en-US" sz="3600" dirty="0">
                <a:solidFill>
                  <a:schemeClr val="bg1"/>
                </a:solidFill>
                <a:latin typeface="Impact" panose="020B0806030902050204" pitchFamily="34" charset="0"/>
                <a:ea typeface="微软雅黑" panose="020B0503020204020204" pitchFamily="34" charset="-122"/>
                <a:sym typeface="+mn-ea"/>
              </a:rPr>
              <a:t>算法</a:t>
            </a:r>
          </a:p>
        </p:txBody>
      </p:sp>
      <p:sp>
        <p:nvSpPr>
          <p:cNvPr id="51" name="TextBox 10"/>
          <p:cNvSpPr txBox="1">
            <a:spLocks noChangeArrowheads="1"/>
          </p:cNvSpPr>
          <p:nvPr/>
        </p:nvSpPr>
        <p:spPr bwMode="auto">
          <a:xfrm>
            <a:off x="3029495" y="43802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en-US" altLang="zh-CN" sz="3600" dirty="0" err="1">
                <a:latin typeface="Impact" panose="020B0806030902050204" pitchFamily="34" charset="0"/>
                <a:ea typeface="微软雅黑" panose="020B0503020204020204" pitchFamily="34" charset="-122"/>
                <a:sym typeface="+mn-ea"/>
              </a:rPr>
              <a:t>XGBoost</a:t>
            </a:r>
            <a:endParaRPr lang="zh-CN" altLang="en-US" sz="3600" dirty="0">
              <a:latin typeface="Impact" panose="020B0806030902050204" pitchFamily="34" charset="0"/>
              <a:ea typeface="微软雅黑" panose="020B0503020204020204" pitchFamily="34" charset="-122"/>
            </a:endParaRPr>
          </a:p>
        </p:txBody>
      </p:sp>
      <p:sp>
        <p:nvSpPr>
          <p:cNvPr id="2" name="TextBox 10"/>
          <p:cNvSpPr txBox="1">
            <a:spLocks noChangeArrowheads="1"/>
          </p:cNvSpPr>
          <p:nvPr/>
        </p:nvSpPr>
        <p:spPr bwMode="auto">
          <a:xfrm>
            <a:off x="3029495" y="519555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en-US" altLang="zh-CN" sz="3600" dirty="0" err="1">
                <a:latin typeface="Impact" panose="020B0806030902050204" pitchFamily="34" charset="0"/>
                <a:ea typeface="微软雅黑" panose="020B0503020204020204" pitchFamily="34" charset="-122"/>
                <a:sym typeface="+mn-ea"/>
              </a:rPr>
              <a:t>LightGBM</a:t>
            </a:r>
            <a:endParaRPr lang="zh-CN" altLang="en-US" sz="3600" dirty="0">
              <a:latin typeface="Impact" panose="020B0806030902050204" pitchFamily="34" charset="0"/>
              <a:ea typeface="微软雅黑" panose="020B0503020204020204" pitchFamily="34" charset="-122"/>
            </a:endParaRPr>
          </a:p>
        </p:txBody>
      </p:sp>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3029495" y="1873094"/>
            <a:ext cx="510547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个体与集成</a:t>
            </a:r>
          </a:p>
        </p:txBody>
      </p:sp>
      <p:sp>
        <p:nvSpPr>
          <p:cNvPr id="47" name="TextBox 10"/>
          <p:cNvSpPr txBox="1">
            <a:spLocks noChangeArrowheads="1"/>
          </p:cNvSpPr>
          <p:nvPr/>
        </p:nvSpPr>
        <p:spPr bwMode="auto">
          <a:xfrm>
            <a:off x="3002508" y="274985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sym typeface="+mn-ea"/>
              </a:rPr>
              <a:t>集成学习方法概述</a:t>
            </a:r>
            <a:endParaRPr lang="zh-CN" altLang="en-US" sz="3600" dirty="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6503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en-US" altLang="zh-CN" sz="3600" dirty="0">
                <a:latin typeface="Impact" panose="020B0806030902050204" pitchFamily="34" charset="0"/>
                <a:ea typeface="微软雅黑" panose="020B0503020204020204" pitchFamily="34" charset="-122"/>
                <a:sym typeface="+mn-ea"/>
              </a:rPr>
              <a:t>AdaBoost</a:t>
            </a:r>
            <a:r>
              <a:rPr lang="zh-CN" altLang="en-US" sz="3600" dirty="0">
                <a:latin typeface="Impact" panose="020B0806030902050204" pitchFamily="34" charset="0"/>
                <a:ea typeface="微软雅黑" panose="020B0503020204020204" pitchFamily="34" charset="-122"/>
                <a:sym typeface="+mn-ea"/>
              </a:rPr>
              <a:t>和</a:t>
            </a:r>
            <a:r>
              <a:rPr lang="en-US" altLang="zh-CN" sz="3600" dirty="0">
                <a:latin typeface="Impact" panose="020B0806030902050204" pitchFamily="34" charset="0"/>
                <a:ea typeface="微软雅黑" panose="020B0503020204020204" pitchFamily="34" charset="-122"/>
                <a:sym typeface="+mn-ea"/>
              </a:rPr>
              <a:t>GBDT</a:t>
            </a:r>
            <a:r>
              <a:rPr lang="zh-CN" altLang="en-US" sz="3600" dirty="0">
                <a:latin typeface="Impact" panose="020B0806030902050204" pitchFamily="34" charset="0"/>
                <a:ea typeface="微软雅黑" panose="020B0503020204020204" pitchFamily="34" charset="-122"/>
                <a:sym typeface="+mn-ea"/>
              </a:rPr>
              <a:t>算法</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3029495" y="43802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en-US" altLang="zh-CN" sz="3600" dirty="0" err="1">
                <a:latin typeface="Impact" panose="020B0806030902050204" pitchFamily="34" charset="0"/>
                <a:ea typeface="微软雅黑" panose="020B0503020204020204" pitchFamily="34" charset="-122"/>
                <a:sym typeface="+mn-ea"/>
              </a:rPr>
              <a:t>XGBoost</a:t>
            </a:r>
            <a:endParaRPr lang="zh-CN" altLang="en-US" sz="3600" dirty="0">
              <a:latin typeface="Impact" panose="020B0806030902050204" pitchFamily="34" charset="0"/>
              <a:ea typeface="微软雅黑" panose="020B0503020204020204" pitchFamily="34" charset="-122"/>
            </a:endParaRPr>
          </a:p>
        </p:txBody>
      </p:sp>
      <p:sp>
        <p:nvSpPr>
          <p:cNvPr id="2" name="TextBox 10"/>
          <p:cNvSpPr txBox="1">
            <a:spLocks noChangeArrowheads="1"/>
          </p:cNvSpPr>
          <p:nvPr/>
        </p:nvSpPr>
        <p:spPr bwMode="auto">
          <a:xfrm>
            <a:off x="3029495" y="519555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en-US" altLang="zh-CN" sz="3600" dirty="0" err="1">
                <a:latin typeface="Impact" panose="020B0806030902050204" pitchFamily="34" charset="0"/>
                <a:ea typeface="微软雅黑" panose="020B0503020204020204" pitchFamily="34" charset="-122"/>
                <a:sym typeface="+mn-ea"/>
              </a:rPr>
              <a:t>LightGBM</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gn="just">
              <a:lnSpc>
                <a:spcPct val="150000"/>
              </a:lnSpc>
            </a:pPr>
            <a:r>
              <a:rPr lang="en-US" altLang="zh-CN"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AdaBoost（Adaptive Boosting）的起源</a:t>
            </a:r>
            <a:endParaRPr lang="zh-CN" altLang="zh-CN"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buFont typeface="Wingdings" panose="05000000000000000000" charset="0"/>
              <a:buChar char="Ø"/>
            </a:pP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1984年，Kearns和Valiant提出强学习(strongly learnable)和弱学习(weakly learnable)：</a:t>
            </a: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p>
          <a:p>
            <a:pPr marL="0" indent="0" algn="just">
              <a:lnSpc>
                <a:spcPct val="150000"/>
              </a:lnSpc>
              <a:buFont typeface="Wingdings" panose="05000000000000000000" charset="0"/>
              <a:buNone/>
            </a:pP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在概率近似正确（</a:t>
            </a:r>
            <a:r>
              <a:rPr lang="en-US" altLang="zh-CN"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probably approximately correct, PAC) </a:t>
            </a:r>
            <a:r>
              <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学习框架中，如果存在一个多项式的学习算法能够学习它，并且正确率很高，称这个概念是强学习的；</a:t>
            </a:r>
          </a:p>
          <a:p>
            <a:pPr marL="0" indent="0" algn="just">
              <a:lnSpc>
                <a:spcPct val="150000"/>
              </a:lnSpc>
              <a:buFont typeface="Wingdings" panose="05000000000000000000" charset="0"/>
              <a:buNone/>
            </a:pPr>
            <a:r>
              <a:rPr lang="en-US"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如果存在一个多项式的学习算法能够学习它，学习的正确率仅比随机猜测略好，则称这个概念是弱学习的。</a:t>
            </a:r>
            <a:endParaRPr lang="zh-CN" altLang="zh-CN" sz="20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buFont typeface="Wingdings" panose="05000000000000000000" charset="0"/>
              <a:buChar char="Ø"/>
            </a:pP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373485" cy="4673600"/>
          </a:xfrm>
        </p:spPr>
        <p:txBody>
          <a:bodyPr/>
          <a:lstStyle/>
          <a:p>
            <a:pPr algn="just">
              <a:lnSpc>
                <a:spcPct val="150000"/>
              </a:lnSpc>
            </a:pPr>
            <a:r>
              <a:rPr lang="en-US" altLang="zh-CN" b="1" kern="100" dirty="0">
                <a:effectLst/>
                <a:sym typeface="+mn-ea"/>
              </a:rPr>
              <a:t>AdaBoost（Adaptive Boosting）的起源</a:t>
            </a:r>
            <a:endParaRPr lang="zh-CN" altLang="zh-CN" kern="100" dirty="0">
              <a:effectLst/>
              <a:sym typeface="+mn-ea"/>
            </a:endParaRPr>
          </a:p>
          <a:p>
            <a:pPr algn="just">
              <a:lnSpc>
                <a:spcPct val="150000"/>
              </a:lnSpc>
              <a:buFont typeface="Wingdings" panose="05000000000000000000" charset="0"/>
              <a:buChar char="Ø"/>
            </a:pPr>
            <a:r>
              <a:rPr lang="zh-CN" altLang="en-US" sz="2400" dirty="0">
                <a:solidFill>
                  <a:schemeClr val="tx1"/>
                </a:solidFill>
                <a:latin typeface="+mn-ea"/>
                <a:sym typeface="+mn-ea"/>
              </a:rPr>
              <a:t>问题的提出</a:t>
            </a:r>
            <a:r>
              <a:rPr lang="zh-CN" altLang="zh-CN" sz="2400" kern="100" dirty="0">
                <a:solidFill>
                  <a:schemeClr val="tx1"/>
                </a:solidFill>
                <a:effectLst/>
                <a:sym typeface="+mn-ea"/>
              </a:rPr>
              <a:t>：</a:t>
            </a:r>
            <a:r>
              <a:rPr lang="en-US" altLang="zh-CN" sz="2400" kern="100" dirty="0">
                <a:effectLst/>
                <a:sym typeface="+mn-ea"/>
              </a:rPr>
              <a:t>            </a:t>
            </a:r>
          </a:p>
          <a:p>
            <a:pPr marL="0" indent="0" algn="just">
              <a:lnSpc>
                <a:spcPct val="150000"/>
              </a:lnSpc>
              <a:buFont typeface="Wingdings" panose="05000000000000000000" charset="0"/>
              <a:buNone/>
            </a:pPr>
            <a:r>
              <a:rPr lang="en-US" altLang="zh-CN" sz="2400" kern="100" dirty="0">
                <a:effectLst/>
                <a:sym typeface="+mn-ea"/>
              </a:rPr>
              <a:t>     </a:t>
            </a:r>
            <a:r>
              <a:rPr lang="en-US" altLang="zh-CN" sz="2000" kern="100" dirty="0">
                <a:effectLst/>
                <a:sym typeface="+mn-ea"/>
              </a:rPr>
              <a:t> - </a:t>
            </a:r>
            <a:r>
              <a:rPr lang="zh-CN" altLang="en-US" sz="2000" dirty="0">
                <a:solidFill>
                  <a:srgbClr val="002060"/>
                </a:solidFill>
                <a:latin typeface="+mn-ea"/>
                <a:sym typeface="+mn-ea"/>
              </a:rPr>
              <a:t>只要找到一个比随机猜测略好的弱学习算法就可以直接将其提升为强学习算法，而不必直接去找很难获得的强学习算法。</a:t>
            </a:r>
            <a:endParaRPr lang="zh-CN" altLang="en-US" sz="2000" dirty="0">
              <a:solidFill>
                <a:srgbClr val="002060"/>
              </a:solidFill>
              <a:latin typeface="+mn-ea"/>
            </a:endParaRPr>
          </a:p>
          <a:p>
            <a:pPr marL="0" indent="0" algn="just">
              <a:lnSpc>
                <a:spcPct val="150000"/>
              </a:lnSpc>
              <a:buFont typeface="Wingdings" panose="05000000000000000000" charset="0"/>
              <a:buNone/>
            </a:pP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373485" cy="4673600"/>
          </a:xfrm>
        </p:spPr>
        <p:txBody>
          <a:bodyPr/>
          <a:lstStyle/>
          <a:p>
            <a:pPr algn="just">
              <a:lnSpc>
                <a:spcPct val="150000"/>
              </a:lnSpc>
            </a:pPr>
            <a:r>
              <a:rPr lang="zh-CN" altLang="en-US" b="1" kern="100" dirty="0">
                <a:effectLst/>
                <a:sym typeface="+mn-ea"/>
              </a:rPr>
              <a:t>怎样实现弱学习转为强学习</a:t>
            </a:r>
            <a:endParaRPr lang="zh-CN" altLang="zh-CN" kern="100" dirty="0">
              <a:effectLst/>
              <a:sym typeface="+mn-ea"/>
            </a:endParaRPr>
          </a:p>
          <a:p>
            <a:pPr algn="just">
              <a:lnSpc>
                <a:spcPct val="150000"/>
              </a:lnSpc>
              <a:buFont typeface="Wingdings" panose="05000000000000000000" charset="0"/>
              <a:buChar char="Ø"/>
            </a:pPr>
            <a:r>
              <a:rPr lang="zh-CN" altLang="en-US" sz="2400" dirty="0">
                <a:latin typeface="+mn-ea"/>
                <a:sym typeface="+mn-ea"/>
              </a:rPr>
              <a:t>例如：学习算法A在</a:t>
            </a:r>
            <a:r>
              <a:rPr lang="zh-CN" altLang="en-US" sz="2400" b="1" dirty="0">
                <a:latin typeface="+mn-ea"/>
                <a:sym typeface="+mn-ea"/>
              </a:rPr>
              <a:t>a</a:t>
            </a:r>
            <a:r>
              <a:rPr lang="zh-CN" altLang="en-US" sz="2400" dirty="0">
                <a:latin typeface="+mn-ea"/>
                <a:sym typeface="+mn-ea"/>
              </a:rPr>
              <a:t>情况下失效，学习算法B在b情况下失效，那么在a情况下可以用B算法，在b情况下可以用A算法解决。这说明通过某种合适的方式把各种算法组合起来，可以提高准确率。</a:t>
            </a:r>
          </a:p>
          <a:p>
            <a:pPr algn="just">
              <a:lnSpc>
                <a:spcPct val="150000"/>
              </a:lnSpc>
              <a:buFont typeface="Wingdings" panose="05000000000000000000" charset="0"/>
              <a:buChar char="Ø"/>
            </a:pPr>
            <a:r>
              <a:rPr lang="zh-CN" altLang="en-US" sz="2400" dirty="0">
                <a:latin typeface="+mn-ea"/>
                <a:sym typeface="+mn-ea"/>
              </a:rPr>
              <a:t>为实现弱学习互补，面临两个问题：</a:t>
            </a:r>
            <a:endParaRPr lang="en-US" altLang="zh-CN" sz="2400" kern="100" dirty="0">
              <a:effectLst/>
              <a:sym typeface="+mn-ea"/>
            </a:endParaRPr>
          </a:p>
          <a:p>
            <a:pPr marL="0" indent="0" algn="just">
              <a:lnSpc>
                <a:spcPct val="150000"/>
              </a:lnSpc>
              <a:buFont typeface="Wingdings" panose="05000000000000000000" charset="0"/>
              <a:buNone/>
            </a:pPr>
            <a:r>
              <a:rPr lang="en-US" altLang="zh-CN" sz="2400" kern="100" dirty="0">
                <a:effectLst/>
                <a:sym typeface="+mn-ea"/>
              </a:rPr>
              <a:t>      </a:t>
            </a:r>
            <a:r>
              <a:rPr lang="zh-CN" altLang="en-US" sz="2000" dirty="0">
                <a:solidFill>
                  <a:srgbClr val="002060"/>
                </a:solidFill>
                <a:latin typeface="+mn-ea"/>
                <a:sym typeface="+mn-ea"/>
              </a:rPr>
              <a:t>- 怎样获得不同的弱分类器？</a:t>
            </a:r>
          </a:p>
          <a:p>
            <a:pPr marL="0" indent="0" algn="just">
              <a:lnSpc>
                <a:spcPct val="150000"/>
              </a:lnSpc>
              <a:buFont typeface="Wingdings" panose="05000000000000000000" charset="0"/>
              <a:buNone/>
            </a:pPr>
            <a:r>
              <a:rPr lang="en-US" altLang="zh-CN" sz="2000" kern="100" dirty="0">
                <a:effectLst/>
                <a:sym typeface="+mn-ea"/>
              </a:rPr>
              <a:t>       </a:t>
            </a:r>
            <a:r>
              <a:rPr lang="zh-CN" altLang="en-US" sz="2000" dirty="0">
                <a:solidFill>
                  <a:srgbClr val="002060"/>
                </a:solidFill>
                <a:latin typeface="+mn-ea"/>
                <a:sym typeface="+mn-ea"/>
              </a:rPr>
              <a:t>- 怎样组合弱分类器？</a:t>
            </a:r>
            <a:endParaRPr lang="zh-CN" altLang="en-US" sz="2000" dirty="0">
              <a:solidFill>
                <a:srgbClr val="002060"/>
              </a:solidFill>
              <a:latin typeface="+mn-ea"/>
            </a:endParaRPr>
          </a:p>
          <a:p>
            <a:pPr marL="0" indent="0" algn="just">
              <a:lnSpc>
                <a:spcPct val="150000"/>
              </a:lnSpc>
              <a:buFont typeface="Wingdings" panose="05000000000000000000" charset="0"/>
              <a:buNone/>
            </a:pP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373485" cy="4673600"/>
          </a:xfrm>
        </p:spPr>
        <p:txBody>
          <a:bodyPr/>
          <a:lstStyle/>
          <a:p>
            <a:pPr algn="just">
              <a:lnSpc>
                <a:spcPct val="150000"/>
              </a:lnSpc>
            </a:pPr>
            <a:r>
              <a:rPr lang="zh-CN" altLang="en-US" b="1" kern="100" dirty="0">
                <a:effectLst/>
                <a:sym typeface="+mn-ea"/>
              </a:rPr>
              <a:t>怎样获得不同的弱分类器</a:t>
            </a:r>
            <a:endParaRPr lang="zh-CN" altLang="zh-CN" kern="100" dirty="0">
              <a:effectLst/>
              <a:sym typeface="+mn-ea"/>
            </a:endParaRPr>
          </a:p>
          <a:p>
            <a:pPr algn="just">
              <a:lnSpc>
                <a:spcPct val="150000"/>
              </a:lnSpc>
              <a:buFont typeface="Wingdings" panose="05000000000000000000" charset="0"/>
              <a:buChar char="Ø"/>
            </a:pPr>
            <a:r>
              <a:rPr lang="zh-CN" altLang="en-US" sz="2400" dirty="0">
                <a:latin typeface="+mn-ea"/>
                <a:sym typeface="+mn-ea"/>
              </a:rPr>
              <a:t>使用不同的弱学习算法得到不同的基学习器</a:t>
            </a:r>
          </a:p>
          <a:p>
            <a:pPr marL="0" indent="0" algn="just">
              <a:lnSpc>
                <a:spcPct val="150000"/>
              </a:lnSpc>
              <a:buFont typeface="Wingdings" panose="05000000000000000000" charset="0"/>
              <a:buNone/>
            </a:pPr>
            <a:r>
              <a:rPr lang="en-US" altLang="zh-CN" sz="2400" kern="100" dirty="0">
                <a:effectLst/>
                <a:sym typeface="+mn-ea"/>
              </a:rPr>
              <a:t>      </a:t>
            </a:r>
            <a:r>
              <a:rPr lang="zh-CN" altLang="en-US" sz="2400" dirty="0">
                <a:solidFill>
                  <a:srgbClr val="002060"/>
                </a:solidFill>
                <a:latin typeface="+mn-ea"/>
                <a:sym typeface="+mn-ea"/>
              </a:rPr>
              <a:t>-</a:t>
            </a:r>
            <a:r>
              <a:rPr lang="en-US" altLang="zh-CN" sz="2400" kern="100" dirty="0">
                <a:effectLst/>
                <a:sym typeface="+mn-ea"/>
              </a:rPr>
              <a:t> </a:t>
            </a:r>
            <a:r>
              <a:rPr lang="zh-CN" altLang="en-US" sz="2000" dirty="0">
                <a:solidFill>
                  <a:srgbClr val="002060"/>
                </a:solidFill>
                <a:latin typeface="+mn-ea"/>
                <a:sym typeface="+mn-ea"/>
              </a:rPr>
              <a:t>参数估计、非参数估计…</a:t>
            </a:r>
            <a:endParaRPr lang="zh-CN" altLang="en-US" sz="2400" dirty="0">
              <a:latin typeface="+mn-ea"/>
              <a:sym typeface="+mn-ea"/>
            </a:endParaRPr>
          </a:p>
          <a:p>
            <a:pPr algn="just">
              <a:lnSpc>
                <a:spcPct val="150000"/>
              </a:lnSpc>
              <a:buFont typeface="Wingdings" panose="05000000000000000000" charset="0"/>
              <a:buChar char="Ø"/>
            </a:pPr>
            <a:r>
              <a:rPr lang="zh-CN" altLang="en-US" sz="2400" dirty="0">
                <a:latin typeface="+mn-ea"/>
                <a:sym typeface="+mn-ea"/>
              </a:rPr>
              <a:t>使用相同的弱学习算法，但用不同的参数</a:t>
            </a:r>
          </a:p>
          <a:p>
            <a:pPr marL="0" lvl="1" indent="0" algn="just">
              <a:lnSpc>
                <a:spcPct val="150000"/>
              </a:lnSpc>
              <a:buFont typeface="Wingdings" panose="05000000000000000000" charset="0"/>
              <a:buNone/>
            </a:pPr>
            <a:r>
              <a:rPr lang="en-US" altLang="zh-CN" sz="2400" kern="100" dirty="0">
                <a:effectLst/>
                <a:sym typeface="+mn-ea"/>
              </a:rPr>
              <a:t>      </a:t>
            </a:r>
            <a:r>
              <a:rPr lang="zh-CN" altLang="en-US" sz="2000" dirty="0">
                <a:solidFill>
                  <a:srgbClr val="002060"/>
                </a:solidFill>
                <a:latin typeface="+mn-ea"/>
                <a:sym typeface="+mn-ea"/>
              </a:rPr>
              <a:t>- </a:t>
            </a:r>
            <a:r>
              <a:rPr lang="zh-CN" altLang="en-US" sz="2000" dirty="0">
                <a:solidFill>
                  <a:srgbClr val="002060"/>
                </a:solidFill>
                <a:latin typeface="+mn-ea"/>
                <a:ea typeface="+mj-ea"/>
                <a:cs typeface="+mn-cs"/>
                <a:sym typeface="+mn-ea"/>
              </a:rPr>
              <a:t>K-Mean</a:t>
            </a:r>
            <a:r>
              <a:rPr lang="zh-CN" altLang="en-US" sz="2000" b="0" dirty="0">
                <a:solidFill>
                  <a:srgbClr val="002060"/>
                </a:solidFill>
                <a:latin typeface="+mn-ea"/>
                <a:ea typeface="+mj-ea"/>
                <a:cs typeface="+mn-cs"/>
                <a:sym typeface="+mn-ea"/>
              </a:rPr>
              <a:t>不同的</a:t>
            </a:r>
            <a:r>
              <a:rPr lang="zh-CN" altLang="en-US" sz="2000" dirty="0">
                <a:solidFill>
                  <a:srgbClr val="002060"/>
                </a:solidFill>
                <a:latin typeface="+mn-ea"/>
                <a:ea typeface="+mj-ea"/>
                <a:cs typeface="+mn-cs"/>
                <a:sym typeface="+mn-ea"/>
              </a:rPr>
              <a:t>K</a:t>
            </a:r>
            <a:r>
              <a:rPr lang="zh-CN" altLang="en-US" sz="2000" b="0" dirty="0">
                <a:solidFill>
                  <a:srgbClr val="002060"/>
                </a:solidFill>
                <a:latin typeface="+mn-ea"/>
                <a:ea typeface="+mj-ea"/>
                <a:cs typeface="+mn-cs"/>
                <a:sym typeface="+mn-ea"/>
              </a:rPr>
              <a:t>，神经网络不同的隐含层…</a:t>
            </a:r>
          </a:p>
          <a:p>
            <a:pPr algn="just">
              <a:lnSpc>
                <a:spcPct val="150000"/>
              </a:lnSpc>
              <a:buFont typeface="Wingdings" panose="05000000000000000000" charset="0"/>
              <a:buChar char="Ø"/>
            </a:pPr>
            <a:r>
              <a:rPr lang="zh-CN" altLang="en-US" sz="2400" dirty="0">
                <a:latin typeface="+mn-ea"/>
                <a:sym typeface="+mn-ea"/>
              </a:rPr>
              <a:t>使用不同的训练集</a:t>
            </a:r>
          </a:p>
          <a:p>
            <a:pPr marL="0" lvl="1" indent="0" algn="just">
              <a:lnSpc>
                <a:spcPct val="150000"/>
              </a:lnSpc>
              <a:buFont typeface="Wingdings" panose="05000000000000000000" charset="0"/>
              <a:buNone/>
            </a:pPr>
            <a:r>
              <a:rPr lang="zh-CN" altLang="en-US" sz="2000" b="0" dirty="0">
                <a:solidFill>
                  <a:srgbClr val="002060"/>
                </a:solidFill>
                <a:latin typeface="+mn-ea"/>
                <a:ea typeface="+mj-ea"/>
                <a:cs typeface="+mn-cs"/>
                <a:sym typeface="+mn-ea"/>
              </a:rPr>
              <a:t>   </a:t>
            </a:r>
            <a:r>
              <a:rPr lang="en-US" altLang="zh-CN" sz="2000" b="0" dirty="0">
                <a:solidFill>
                  <a:srgbClr val="002060"/>
                </a:solidFill>
                <a:latin typeface="+mn-ea"/>
                <a:ea typeface="+mj-ea"/>
                <a:cs typeface="+mn-cs"/>
                <a:sym typeface="+mn-ea"/>
              </a:rPr>
              <a:t> </a:t>
            </a:r>
            <a:r>
              <a:rPr lang="zh-CN" altLang="en-US" sz="2000" b="0" dirty="0">
                <a:solidFill>
                  <a:srgbClr val="002060"/>
                </a:solidFill>
                <a:latin typeface="+mn-ea"/>
                <a:ea typeface="+mj-ea"/>
                <a:cs typeface="+mn-cs"/>
                <a:sym typeface="+mn-ea"/>
              </a:rPr>
              <a:t>- </a:t>
            </a:r>
            <a:r>
              <a:rPr lang="en-US" altLang="zh-CN" sz="2000" dirty="0">
                <a:solidFill>
                  <a:srgbClr val="002060"/>
                </a:solidFill>
                <a:latin typeface="+mn-ea"/>
                <a:ea typeface="+mj-ea"/>
                <a:cs typeface="+mn-cs"/>
                <a:sym typeface="+mn-ea"/>
              </a:rPr>
              <a:t>B</a:t>
            </a:r>
            <a:r>
              <a:rPr lang="zh-CN" altLang="en-US" sz="2000" dirty="0">
                <a:solidFill>
                  <a:srgbClr val="002060"/>
                </a:solidFill>
                <a:latin typeface="+mn-ea"/>
                <a:ea typeface="+mj-ea"/>
                <a:cs typeface="+mn-cs"/>
                <a:sym typeface="+mn-ea"/>
              </a:rPr>
              <a:t>agging</a:t>
            </a:r>
            <a:endParaRPr lang="zh-CN" altLang="en-US" sz="2000" b="0" dirty="0">
              <a:solidFill>
                <a:srgbClr val="002060"/>
              </a:solidFill>
              <a:latin typeface="+mn-ea"/>
              <a:ea typeface="+mj-ea"/>
              <a:cs typeface="+mn-cs"/>
              <a:sym typeface="+mn-ea"/>
            </a:endParaRPr>
          </a:p>
          <a:p>
            <a:pPr marL="0" lvl="1" indent="0" algn="just">
              <a:lnSpc>
                <a:spcPct val="150000"/>
              </a:lnSpc>
              <a:buFont typeface="Wingdings" panose="05000000000000000000" charset="0"/>
              <a:buNone/>
            </a:pPr>
            <a:r>
              <a:rPr lang="zh-CN" altLang="en-US" sz="2000" b="0" dirty="0">
                <a:solidFill>
                  <a:srgbClr val="002060"/>
                </a:solidFill>
                <a:latin typeface="+mn-ea"/>
                <a:ea typeface="+mj-ea"/>
                <a:cs typeface="+mn-cs"/>
                <a:sym typeface="+mn-ea"/>
              </a:rPr>
              <a:t>   </a:t>
            </a:r>
            <a:r>
              <a:rPr lang="en-US" altLang="zh-CN" sz="2000" b="0" dirty="0">
                <a:solidFill>
                  <a:srgbClr val="002060"/>
                </a:solidFill>
                <a:latin typeface="+mn-ea"/>
                <a:ea typeface="+mj-ea"/>
                <a:cs typeface="+mn-cs"/>
                <a:sym typeface="+mn-ea"/>
              </a:rPr>
              <a:t> </a:t>
            </a:r>
            <a:r>
              <a:rPr lang="zh-CN" altLang="en-US" sz="2000" b="0" dirty="0">
                <a:solidFill>
                  <a:srgbClr val="002060"/>
                </a:solidFill>
                <a:latin typeface="+mn-ea"/>
                <a:ea typeface="+mj-ea"/>
                <a:cs typeface="+mn-cs"/>
                <a:sym typeface="+mn-ea"/>
              </a:rPr>
              <a:t>- </a:t>
            </a:r>
            <a:r>
              <a:rPr lang="zh-CN" altLang="en-US" sz="2000" dirty="0">
                <a:solidFill>
                  <a:srgbClr val="002060"/>
                </a:solidFill>
                <a:latin typeface="+mn-ea"/>
                <a:ea typeface="+mj-ea"/>
                <a:cs typeface="+mn-cs"/>
                <a:sym typeface="+mn-ea"/>
              </a:rPr>
              <a:t>Boosting</a:t>
            </a:r>
            <a:endParaRPr lang="zh-CN" altLang="en-US" sz="2000" b="0" dirty="0">
              <a:solidFill>
                <a:srgbClr val="002060"/>
              </a:solidFill>
              <a:latin typeface="+mn-ea"/>
              <a:ea typeface="+mj-ea"/>
              <a:cs typeface="+mn-cs"/>
              <a:sym typeface="+mn-ea"/>
            </a:endParaRPr>
          </a:p>
          <a:p>
            <a:pPr marL="0" lvl="1" indent="0" algn="just">
              <a:lnSpc>
                <a:spcPct val="150000"/>
              </a:lnSpc>
              <a:buFont typeface="Wingdings" panose="05000000000000000000" charset="0"/>
              <a:buNone/>
            </a:pPr>
            <a:endParaRPr lang="zh-CN" altLang="en-US" sz="2000" b="0" dirty="0">
              <a:solidFill>
                <a:srgbClr val="002060"/>
              </a:solidFill>
              <a:latin typeface="+mn-ea"/>
              <a:ea typeface="+mj-ea"/>
              <a:cs typeface="+mn-cs"/>
              <a:sym typeface="+mn-ea"/>
            </a:endParaRPr>
          </a:p>
          <a:p>
            <a:pPr marL="0" indent="0" algn="just">
              <a:lnSpc>
                <a:spcPct val="150000"/>
              </a:lnSpc>
              <a:buFont typeface="Wingdings" panose="05000000000000000000" charset="0"/>
              <a:buNone/>
            </a:pPr>
            <a:endParaRPr lang="zh-CN" altLang="en-US" sz="2400" dirty="0">
              <a:latin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373485" cy="4673600"/>
          </a:xfrm>
        </p:spPr>
        <p:txBody>
          <a:bodyPr/>
          <a:lstStyle/>
          <a:p>
            <a:pPr algn="just">
              <a:lnSpc>
                <a:spcPct val="150000"/>
              </a:lnSpc>
            </a:pPr>
            <a:r>
              <a:rPr lang="zh-CN" altLang="en-US" b="1" kern="100" dirty="0">
                <a:effectLst/>
                <a:sym typeface="+mn-ea"/>
              </a:rPr>
              <a:t>怎样组合弱分类器</a:t>
            </a:r>
            <a:endParaRPr lang="zh-CN" altLang="zh-CN" kern="100" dirty="0">
              <a:effectLst/>
              <a:sym typeface="+mn-ea"/>
            </a:endParaRPr>
          </a:p>
          <a:p>
            <a:pPr algn="just">
              <a:lnSpc>
                <a:spcPct val="150000"/>
              </a:lnSpc>
              <a:buFont typeface="Wingdings" panose="05000000000000000000" charset="0"/>
              <a:buChar char="Ø"/>
            </a:pPr>
            <a:r>
              <a:rPr lang="zh-CN" altLang="en-US" sz="2400" dirty="0">
                <a:latin typeface="+mn-ea"/>
                <a:sym typeface="+mn-ea"/>
              </a:rPr>
              <a:t>多专家组合</a:t>
            </a:r>
          </a:p>
          <a:p>
            <a:pPr marL="0" indent="0" algn="just">
              <a:lnSpc>
                <a:spcPct val="150000"/>
              </a:lnSpc>
              <a:buFont typeface="Wingdings" panose="05000000000000000000" charset="0"/>
              <a:buNone/>
            </a:pPr>
            <a:r>
              <a:rPr lang="en-US" altLang="zh-CN" sz="2400" kern="100" dirty="0">
                <a:effectLst/>
                <a:sym typeface="+mn-ea"/>
              </a:rPr>
              <a:t>      </a:t>
            </a:r>
            <a:r>
              <a:rPr lang="zh-CN" altLang="en-US" sz="2000" dirty="0">
                <a:solidFill>
                  <a:srgbClr val="002060"/>
                </a:solidFill>
                <a:latin typeface="+mn-ea"/>
                <a:sym typeface="+mn-ea"/>
              </a:rPr>
              <a:t>- 一种并行结构，所有的弱分类器都给出各自的预测结果，通过“组合器”把这些预测结果转换为最终结果。例如，投票（</a:t>
            </a:r>
            <a:r>
              <a:rPr lang="zh-CN" altLang="en-US" sz="2000" b="1" dirty="0">
                <a:solidFill>
                  <a:srgbClr val="002060"/>
                </a:solidFill>
                <a:latin typeface="+mn-ea"/>
                <a:sym typeface="+mn-ea"/>
              </a:rPr>
              <a:t>voting</a:t>
            </a:r>
            <a:r>
              <a:rPr lang="zh-CN" altLang="en-US" sz="2000" dirty="0">
                <a:solidFill>
                  <a:srgbClr val="002060"/>
                </a:solidFill>
                <a:latin typeface="+mn-ea"/>
                <a:sym typeface="+mn-ea"/>
              </a:rPr>
              <a:t>）及其变种、混合专家模型。</a:t>
            </a:r>
            <a:endParaRPr lang="zh-CN" altLang="en-US" sz="2400" dirty="0">
              <a:latin typeface="+mn-ea"/>
              <a:sym typeface="+mn-ea"/>
            </a:endParaRPr>
          </a:p>
          <a:p>
            <a:pPr algn="just">
              <a:lnSpc>
                <a:spcPct val="150000"/>
              </a:lnSpc>
              <a:buFont typeface="Wingdings" panose="05000000000000000000" charset="0"/>
              <a:buChar char="Ø"/>
            </a:pPr>
            <a:r>
              <a:rPr lang="zh-CN" altLang="en-US" sz="2400" dirty="0">
                <a:latin typeface="+mn-ea"/>
                <a:sym typeface="+mn-ea"/>
              </a:rPr>
              <a:t>多级组合</a:t>
            </a:r>
          </a:p>
          <a:p>
            <a:pPr marL="0" lvl="1" indent="0" algn="just">
              <a:lnSpc>
                <a:spcPct val="150000"/>
              </a:lnSpc>
              <a:buFont typeface="Wingdings" panose="05000000000000000000" charset="0"/>
              <a:buNone/>
            </a:pPr>
            <a:r>
              <a:rPr lang="en-US" altLang="zh-CN" sz="2400" kern="100" dirty="0">
                <a:effectLst/>
                <a:sym typeface="+mn-ea"/>
              </a:rPr>
              <a:t>    </a:t>
            </a:r>
            <a:r>
              <a:rPr lang="zh-CN" altLang="en-US" sz="2000" b="0" dirty="0">
                <a:solidFill>
                  <a:srgbClr val="002060"/>
                </a:solidFill>
                <a:latin typeface="+mn-ea"/>
                <a:ea typeface="+mj-ea"/>
                <a:cs typeface="+mn-cs"/>
                <a:sym typeface="+mn-ea"/>
              </a:rPr>
              <a:t>  - </a:t>
            </a:r>
            <a:r>
              <a:rPr lang="zh-CN" altLang="en-US" sz="2000" dirty="0">
                <a:solidFill>
                  <a:srgbClr val="002060"/>
                </a:solidFill>
                <a:latin typeface="+mn-ea"/>
                <a:ea typeface="+mj-ea"/>
                <a:cs typeface="+mn-cs"/>
                <a:sym typeface="+mn-ea"/>
              </a:rPr>
              <a:t>K-Mean</a:t>
            </a:r>
            <a:r>
              <a:rPr lang="zh-CN" altLang="en-US" sz="2000" b="0" dirty="0">
                <a:solidFill>
                  <a:srgbClr val="002060"/>
                </a:solidFill>
                <a:latin typeface="+mn-ea"/>
                <a:ea typeface="+mj-ea"/>
                <a:cs typeface="+mn-cs"/>
                <a:sym typeface="+mn-ea"/>
              </a:rPr>
              <a:t>不同的</a:t>
            </a:r>
            <a:r>
              <a:rPr lang="zh-CN" altLang="en-US" sz="2000" dirty="0">
                <a:solidFill>
                  <a:srgbClr val="002060"/>
                </a:solidFill>
                <a:latin typeface="+mn-ea"/>
                <a:ea typeface="+mj-ea"/>
                <a:cs typeface="+mn-cs"/>
                <a:sym typeface="+mn-ea"/>
              </a:rPr>
              <a:t>K</a:t>
            </a:r>
            <a:r>
              <a:rPr lang="zh-CN" altLang="en-US" sz="2000" b="0" dirty="0">
                <a:solidFill>
                  <a:srgbClr val="002060"/>
                </a:solidFill>
                <a:latin typeface="+mn-ea"/>
                <a:ea typeface="+mj-ea"/>
                <a:cs typeface="+mn-cs"/>
                <a:sym typeface="+mn-ea"/>
              </a:rPr>
              <a:t>，神经网络不同的隐含层…一种串行结构，其中下一个分类器只在前一个分类器预测不够准的实例上进行训练或检测。例如，级联算法（</a:t>
            </a:r>
            <a:r>
              <a:rPr lang="zh-CN" altLang="en-US" sz="2000" dirty="0">
                <a:solidFill>
                  <a:srgbClr val="002060"/>
                </a:solidFill>
                <a:latin typeface="+mn-ea"/>
                <a:ea typeface="+mj-ea"/>
                <a:cs typeface="+mn-cs"/>
                <a:sym typeface="+mn-ea"/>
              </a:rPr>
              <a:t>cascading</a:t>
            </a:r>
            <a:r>
              <a:rPr lang="zh-CN" altLang="en-US" sz="2000" b="0" dirty="0">
                <a:solidFill>
                  <a:srgbClr val="002060"/>
                </a:solidFill>
                <a:latin typeface="+mn-ea"/>
                <a:ea typeface="+mj-ea"/>
                <a:cs typeface="+mn-cs"/>
                <a:sym typeface="+mn-ea"/>
              </a:rPr>
              <a:t>）。</a:t>
            </a:r>
          </a:p>
          <a:p>
            <a:pPr marL="0" indent="0" algn="just">
              <a:lnSpc>
                <a:spcPct val="150000"/>
              </a:lnSpc>
              <a:buFont typeface="Wingdings" panose="05000000000000000000" charset="0"/>
              <a:buNone/>
            </a:pPr>
            <a:endParaRPr lang="zh-CN" altLang="en-US" sz="2400" dirty="0">
              <a:latin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gn="just">
              <a:lnSpc>
                <a:spcPct val="150000"/>
              </a:lnSpc>
            </a:pPr>
            <a:r>
              <a:rPr lang="en-US" altLang="zh-CN" b="1" kern="100" dirty="0">
                <a:effectLst/>
                <a:sym typeface="+mn-ea"/>
              </a:rPr>
              <a:t>AdaBoost</a:t>
            </a:r>
            <a:r>
              <a:rPr lang="zh-CN" altLang="zh-CN" kern="100" dirty="0">
                <a:effectLst/>
                <a:sym typeface="+mn-ea"/>
              </a:rPr>
              <a:t>的提出</a:t>
            </a:r>
            <a:endParaRPr lang="zh-CN" altLang="zh-CN" sz="2400" kern="100" dirty="0">
              <a:effectLst/>
              <a:sym typeface="+mn-ea"/>
            </a:endParaRPr>
          </a:p>
          <a:p>
            <a:pPr algn="just">
              <a:lnSpc>
                <a:spcPct val="150000"/>
              </a:lnSpc>
              <a:buFont typeface="Wingdings" panose="05000000000000000000" charset="0"/>
              <a:buChar char="Ø"/>
            </a:pPr>
            <a:r>
              <a:rPr lang="zh-CN" altLang="zh-CN" sz="2400" kern="100" dirty="0">
                <a:effectLst/>
                <a:sym typeface="+mn-ea"/>
              </a:rPr>
              <a:t>1990年，Schapire最先构造出一种多项式级的算法，即最初的Boost算法;</a:t>
            </a:r>
            <a:endParaRPr lang="zh-CN" altLang="zh-CN" sz="2400" kern="100" dirty="0">
              <a:effectLst/>
            </a:endParaRPr>
          </a:p>
          <a:p>
            <a:pPr algn="just">
              <a:lnSpc>
                <a:spcPct val="150000"/>
              </a:lnSpc>
              <a:buFont typeface="Wingdings" panose="05000000000000000000" charset="0"/>
              <a:buChar char="Ø"/>
            </a:pPr>
            <a:r>
              <a:rPr lang="zh-CN" altLang="zh-CN" sz="2400" kern="100" dirty="0">
                <a:effectLst/>
                <a:sym typeface="+mn-ea"/>
              </a:rPr>
              <a:t>1993年，Drunker和Schapire第一次将神经网络作为弱学习器，应用Boosting算法解决OCR问题;</a:t>
            </a:r>
            <a:endParaRPr lang="zh-CN" altLang="zh-CN" sz="2400" kern="100" dirty="0">
              <a:effectLst/>
            </a:endParaRPr>
          </a:p>
          <a:p>
            <a:pPr algn="just">
              <a:lnSpc>
                <a:spcPct val="150000"/>
              </a:lnSpc>
              <a:buFont typeface="Wingdings" panose="05000000000000000000" charset="0"/>
              <a:buChar char="Ø"/>
            </a:pPr>
            <a:r>
              <a:rPr lang="zh-CN" altLang="zh-CN" sz="2400" kern="100" dirty="0">
                <a:effectLst/>
                <a:sym typeface="+mn-ea"/>
              </a:rPr>
              <a:t>1995年，Freund和Schapire提出了Adaboost(Adaptive Boosting)算法，效率和原来Boosting算法一样，但是不需要任何关于弱学习器性能的先验知识，可以非常容易地应用到实际问题中。</a:t>
            </a:r>
            <a:endParaRPr lang="zh-CN" altLang="zh-CN" sz="2400" kern="100" dirty="0">
              <a:effectLst/>
            </a:endParaRPr>
          </a:p>
          <a:p>
            <a:pPr algn="just">
              <a:lnSpc>
                <a:spcPct val="150000"/>
              </a:lnSpc>
              <a:buFont typeface="Wingdings" panose="05000000000000000000" charset="0"/>
              <a:buChar char="Ø"/>
            </a:pPr>
            <a:endParaRPr lang="zh-CN"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gn="just">
              <a:lnSpc>
                <a:spcPct val="150000"/>
              </a:lnSpc>
            </a:pPr>
            <a:r>
              <a:rPr lang="en-US" altLang="zh-CN" b="1" kern="100" dirty="0">
                <a:effectLst/>
                <a:sym typeface="+mn-ea"/>
              </a:rPr>
              <a:t>AdaBoost</a:t>
            </a:r>
            <a:r>
              <a:rPr lang="zh-CN" altLang="zh-CN" kern="100" dirty="0">
                <a:effectLst/>
                <a:sym typeface="+mn-ea"/>
              </a:rPr>
              <a:t>基本概念</a:t>
            </a:r>
            <a:endParaRPr lang="zh-CN"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14" name="Rectangle 5"/>
          <p:cNvSpPr>
            <a:spLocks noChangeArrowheads="1"/>
          </p:cNvSpPr>
          <p:nvPr/>
        </p:nvSpPr>
        <p:spPr bwMode="auto">
          <a:xfrm>
            <a:off x="3719514" y="2236491"/>
            <a:ext cx="49815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TW" sz="8000" b="1">
                <a:latin typeface="Arial" panose="020B0604020202020204" pitchFamily="34" charset="0"/>
              </a:rPr>
              <a:t>AdaBoost</a:t>
            </a:r>
          </a:p>
        </p:txBody>
      </p:sp>
      <p:sp>
        <p:nvSpPr>
          <p:cNvPr id="15" name="AutoShape 6"/>
          <p:cNvSpPr/>
          <p:nvPr/>
        </p:nvSpPr>
        <p:spPr bwMode="auto">
          <a:xfrm rot="5400000" flipV="1">
            <a:off x="4620419" y="2561134"/>
            <a:ext cx="215900" cy="1871662"/>
          </a:xfrm>
          <a:prstGeom prst="rightBrace">
            <a:avLst>
              <a:gd name="adj1" fmla="val 7224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vert="eaVert" wrap="none" anchor="ctr"/>
          <a:lstStyle/>
          <a:p>
            <a:endParaRPr lang="en-US" altLang="zh-TW" sz="3600" dirty="0"/>
          </a:p>
          <a:p>
            <a:endParaRPr lang="en-US" altLang="zh-TW" sz="3600" dirty="0"/>
          </a:p>
          <a:p>
            <a:r>
              <a:rPr lang="en-US" altLang="zh-TW" sz="3600" dirty="0"/>
              <a:t>Adaptive</a:t>
            </a:r>
          </a:p>
        </p:txBody>
      </p:sp>
      <p:sp>
        <p:nvSpPr>
          <p:cNvPr id="16" name="AutoShape 8"/>
          <p:cNvSpPr/>
          <p:nvPr/>
        </p:nvSpPr>
        <p:spPr bwMode="auto">
          <a:xfrm rot="5400000" flipV="1">
            <a:off x="5844382" y="2488109"/>
            <a:ext cx="215900" cy="4176713"/>
          </a:xfrm>
          <a:prstGeom prst="rightBrace">
            <a:avLst>
              <a:gd name="adj1" fmla="val 16121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vert="eaVert" wrap="none" anchor="ctr"/>
          <a:lstStyle/>
          <a:p>
            <a:endParaRPr lang="en-US" altLang="zh-TW" sz="3600" dirty="0"/>
          </a:p>
          <a:p>
            <a:endParaRPr lang="en-US" altLang="zh-TW" sz="3600" dirty="0"/>
          </a:p>
          <a:p>
            <a:r>
              <a:rPr lang="en-US" altLang="zh-TW" sz="3600" dirty="0"/>
              <a:t>A learning algorithm</a:t>
            </a:r>
          </a:p>
        </p:txBody>
      </p:sp>
      <p:sp>
        <p:nvSpPr>
          <p:cNvPr id="17" name="Text Box 9"/>
          <p:cNvSpPr txBox="1">
            <a:spLocks noChangeArrowheads="1"/>
          </p:cNvSpPr>
          <p:nvPr/>
        </p:nvSpPr>
        <p:spPr bwMode="auto">
          <a:xfrm>
            <a:off x="2855640" y="5789316"/>
            <a:ext cx="7094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anose="030F0702030302020204" pitchFamily="66" charset="0"/>
                <a:ea typeface="PMingLiU" panose="02020500000000000000" pitchFamily="18" charset="-120"/>
              </a:defRPr>
            </a:lvl1pPr>
            <a:lvl2pPr marL="742950" indent="-285750" eaLnBrk="0" hangingPunct="0">
              <a:defRPr kumimoji="1">
                <a:solidFill>
                  <a:schemeClr val="tx1"/>
                </a:solidFill>
                <a:latin typeface="Comic Sans MS" panose="030F0702030302020204" pitchFamily="66" charset="0"/>
                <a:ea typeface="PMingLiU" panose="02020500000000000000" pitchFamily="18" charset="-120"/>
              </a:defRPr>
            </a:lvl2pPr>
            <a:lvl3pPr marL="1143000" indent="-228600" eaLnBrk="0" hangingPunct="0">
              <a:defRPr kumimoji="1">
                <a:solidFill>
                  <a:schemeClr val="tx1"/>
                </a:solidFill>
                <a:latin typeface="Comic Sans MS" panose="030F0702030302020204" pitchFamily="66" charset="0"/>
                <a:ea typeface="PMingLiU" panose="02020500000000000000" pitchFamily="18" charset="-120"/>
              </a:defRPr>
            </a:lvl3pPr>
            <a:lvl4pPr marL="1600200" indent="-228600" eaLnBrk="0" hangingPunct="0">
              <a:defRPr kumimoji="1">
                <a:solidFill>
                  <a:schemeClr val="tx1"/>
                </a:solidFill>
                <a:latin typeface="Comic Sans MS" panose="030F0702030302020204" pitchFamily="66" charset="0"/>
                <a:ea typeface="PMingLiU" panose="02020500000000000000" pitchFamily="18" charset="-120"/>
              </a:defRPr>
            </a:lvl4pPr>
            <a:lvl5pPr marL="2057400" indent="-228600" eaLnBrk="0" hangingPunct="0">
              <a:defRPr kumimoji="1">
                <a:solidFill>
                  <a:schemeClr val="tx1"/>
                </a:solidFill>
                <a:latin typeface="Comic Sans MS" panose="030F0702030302020204" pitchFamily="66" charset="0"/>
                <a:ea typeface="PMingLiU" panose="02020500000000000000" pitchFamily="18" charset="-120"/>
              </a:defRPr>
            </a:lvl5pPr>
            <a:lvl6pPr marL="2514600" indent="-228600" algn="ctr" eaLnBrk="0" fontAlgn="base" hangingPunct="0">
              <a:spcBef>
                <a:spcPct val="0"/>
              </a:spcBef>
              <a:spcAft>
                <a:spcPct val="0"/>
              </a:spcAft>
              <a:defRPr kumimoji="1">
                <a:solidFill>
                  <a:schemeClr val="tx1"/>
                </a:solidFill>
                <a:latin typeface="Comic Sans MS" panose="030F0702030302020204" pitchFamily="66" charset="0"/>
                <a:ea typeface="PMingLiU" panose="02020500000000000000" pitchFamily="18" charset="-120"/>
              </a:defRPr>
            </a:lvl6pPr>
            <a:lvl7pPr marL="2971800" indent="-228600" algn="ctr" eaLnBrk="0" fontAlgn="base" hangingPunct="0">
              <a:spcBef>
                <a:spcPct val="0"/>
              </a:spcBef>
              <a:spcAft>
                <a:spcPct val="0"/>
              </a:spcAft>
              <a:defRPr kumimoji="1">
                <a:solidFill>
                  <a:schemeClr val="tx1"/>
                </a:solidFill>
                <a:latin typeface="Comic Sans MS" panose="030F0702030302020204" pitchFamily="66" charset="0"/>
                <a:ea typeface="PMingLiU" panose="02020500000000000000" pitchFamily="18" charset="-120"/>
              </a:defRPr>
            </a:lvl7pPr>
            <a:lvl8pPr marL="3429000" indent="-228600" algn="ctr" eaLnBrk="0" fontAlgn="base" hangingPunct="0">
              <a:spcBef>
                <a:spcPct val="0"/>
              </a:spcBef>
              <a:spcAft>
                <a:spcPct val="0"/>
              </a:spcAft>
              <a:defRPr kumimoji="1">
                <a:solidFill>
                  <a:schemeClr val="tx1"/>
                </a:solidFill>
                <a:latin typeface="Comic Sans MS" panose="030F0702030302020204" pitchFamily="66" charset="0"/>
                <a:ea typeface="PMingLiU" panose="02020500000000000000" pitchFamily="18" charset="-120"/>
              </a:defRPr>
            </a:lvl8pPr>
            <a:lvl9pPr marL="3886200" indent="-228600" algn="ctr" eaLnBrk="0" fontAlgn="base" hangingPunct="0">
              <a:spcBef>
                <a:spcPct val="0"/>
              </a:spcBef>
              <a:spcAft>
                <a:spcPct val="0"/>
              </a:spcAft>
              <a:defRPr kumimoji="1">
                <a:solidFill>
                  <a:schemeClr val="tx1"/>
                </a:solidFill>
                <a:latin typeface="Comic Sans MS" panose="030F0702030302020204" pitchFamily="66" charset="0"/>
                <a:ea typeface="PMingLiU" panose="02020500000000000000" pitchFamily="18" charset="-120"/>
              </a:defRPr>
            </a:lvl9pPr>
          </a:lstStyle>
          <a:p>
            <a:pPr algn="l" eaLnBrk="1" hangingPunct="1"/>
            <a:r>
              <a:rPr lang="en-US" altLang="zh-TW" sz="2400" dirty="0">
                <a:latin typeface="Arial" panose="020B0604020202020204" pitchFamily="34" charset="0"/>
                <a:cs typeface="Arial" panose="020B0604020202020204" pitchFamily="34" charset="0"/>
              </a:rPr>
              <a:t>Building a strong classifier via a lot of weaker ones.</a:t>
            </a:r>
            <a:endParaRPr lang="zh-CN" altLang="en-US" sz="2400" dirty="0">
              <a:latin typeface="Arial" panose="020B0604020202020204" pitchFamily="34" charset="0"/>
              <a:ea typeface="宋体" panose="02010600030101010101" pitchFamily="2" charset="-122"/>
              <a:cs typeface="Arial" panose="020B0604020202020204" pitchFamily="34" charset="0"/>
            </a:endParaRPr>
          </a:p>
        </p:txBody>
      </p:sp>
      <p:sp>
        <p:nvSpPr>
          <p:cNvPr id="18" name="AutoShape 7"/>
          <p:cNvSpPr/>
          <p:nvPr/>
        </p:nvSpPr>
        <p:spPr bwMode="auto">
          <a:xfrm rot="5400000" flipV="1">
            <a:off x="7068344" y="2129334"/>
            <a:ext cx="215900" cy="2735262"/>
          </a:xfrm>
          <a:prstGeom prst="rightBrace">
            <a:avLst>
              <a:gd name="adj1" fmla="val 10557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vert="eaVert" wrap="none" anchor="ctr"/>
          <a:lstStyle/>
          <a:p>
            <a:endParaRPr lang="en-US" altLang="zh-TW" sz="3600" dirty="0"/>
          </a:p>
          <a:p>
            <a:endParaRPr lang="en-US" altLang="zh-TW" sz="3600" dirty="0"/>
          </a:p>
          <a:p>
            <a:r>
              <a:rPr lang="en-US" altLang="zh-TW" sz="3600" dirty="0"/>
              <a:t>Boosting</a:t>
            </a: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style.rotation</p:attrName>
                                        </p:attrNameLst>
                                      </p:cBhvr>
                                      <p:tavLst>
                                        <p:tav tm="0">
                                          <p:val>
                                            <p:fltVal val="720"/>
                                          </p:val>
                                        </p:tav>
                                        <p:tav tm="100000">
                                          <p:val>
                                            <p:fltVal val="0"/>
                                          </p:val>
                                        </p:tav>
                                      </p:tavLst>
                                    </p:anim>
                                    <p:anim calcmode="lin" valueType="num">
                                      <p:cBhvr>
                                        <p:cTn id="9" dur="2000" fill="hold"/>
                                        <p:tgtEl>
                                          <p:spTgt spid="14"/>
                                        </p:tgtEl>
                                        <p:attrNameLst>
                                          <p:attrName>ppt_h</p:attrName>
                                        </p:attrNameLst>
                                      </p:cBhvr>
                                      <p:tavLst>
                                        <p:tav tm="0">
                                          <p:val>
                                            <p:fltVal val="0"/>
                                          </p:val>
                                        </p:tav>
                                        <p:tav tm="100000">
                                          <p:val>
                                            <p:strVal val="#ppt_h"/>
                                          </p:val>
                                        </p:tav>
                                      </p:tavLst>
                                    </p:anim>
                                    <p:anim calcmode="lin" valueType="num">
                                      <p:cBhvr>
                                        <p:cTn id="10" dur="2000" fill="hold"/>
                                        <p:tgtEl>
                                          <p:spTgt spid="14"/>
                                        </p:tgtEl>
                                        <p:attrNameLst>
                                          <p:attrName>ppt_w</p:attrName>
                                        </p:attrNameLst>
                                      </p:cBhvr>
                                      <p:tavLst>
                                        <p:tav tm="0">
                                          <p:val>
                                            <p:fltVal val="0"/>
                                          </p:val>
                                        </p:tav>
                                        <p:tav tm="100000">
                                          <p:val>
                                            <p:strVal val="#ppt_w"/>
                                          </p:val>
                                        </p:tav>
                                      </p:tavLst>
                                    </p:anim>
                                  </p:childTnLst>
                                </p:cTn>
                              </p:par>
                            </p:childTnLst>
                          </p:cTn>
                        </p:par>
                        <p:par>
                          <p:cTn id="11" fill="hold">
                            <p:stCondLst>
                              <p:cond delay="3500"/>
                            </p:stCondLst>
                            <p:childTnLst>
                              <p:par>
                                <p:cTn id="12" presetID="22" presetClass="entr" presetSubtype="1" fill="hold" grpId="0" nodeType="after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500"/>
                                        <p:tgtEl>
                                          <p:spTgt spid="15"/>
                                        </p:tgtEl>
                                      </p:cBhvr>
                                    </p:animEffect>
                                  </p:childTnLst>
                                </p:cTn>
                              </p:par>
                              <p:par>
                                <p:cTn id="15" presetID="22" presetClass="entr" presetSubtype="1" fill="hold" grpId="0" nodeType="withEffect">
                                  <p:stCondLst>
                                    <p:cond delay="150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500"/>
                            </p:stCondLst>
                            <p:childTnLst>
                              <p:par>
                                <p:cTn id="24" presetID="12" presetClass="entr" presetSubtype="1" fill="hold" grpId="0" nodeType="afterEffect">
                                  <p:stCondLst>
                                    <p:cond delay="1500"/>
                                  </p:stCondLst>
                                  <p:childTnLst>
                                    <p:set>
                                      <p:cBhvr>
                                        <p:cTn id="25" dur="1" fill="hold">
                                          <p:stCondLst>
                                            <p:cond delay="0"/>
                                          </p:stCondLst>
                                        </p:cTn>
                                        <p:tgtEl>
                                          <p:spTgt spid="17"/>
                                        </p:tgtEl>
                                        <p:attrNameLst>
                                          <p:attrName>style.visibility</p:attrName>
                                        </p:attrNameLst>
                                      </p:cBhvr>
                                      <p:to>
                                        <p:strVal val="visible"/>
                                      </p:to>
                                    </p:set>
                                    <p:animEffect transition="in" filter="slide(fromTop)">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ldLvl="0" animBg="1"/>
      <p:bldP spid="16" grpId="0" bldLvl="0" animBg="1"/>
      <p:bldP spid="17" grpId="0"/>
      <p:bldP spid="1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gn="just">
              <a:lnSpc>
                <a:spcPct val="150000"/>
              </a:lnSpc>
            </a:pPr>
            <a:r>
              <a:rPr lang="en-US" altLang="zh-CN" b="1" kern="100" dirty="0">
                <a:effectLst/>
                <a:sym typeface="+mn-ea"/>
              </a:rPr>
              <a:t>AdaBoost</a:t>
            </a:r>
            <a:r>
              <a:rPr lang="zh-CN" altLang="zh-CN" kern="100" dirty="0">
                <a:effectLst/>
                <a:sym typeface="+mn-ea"/>
              </a:rPr>
              <a:t>基本概念</a:t>
            </a:r>
            <a:endParaRPr lang="zh-CN" altLang="zh-CN"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graphicFrame>
        <p:nvGraphicFramePr>
          <p:cNvPr id="9224" name="Object 8"/>
          <p:cNvGraphicFramePr>
            <a:graphicFrameLocks noGrp="1" noChangeAspect="1"/>
          </p:cNvGraphicFramePr>
          <p:nvPr/>
        </p:nvGraphicFramePr>
        <p:xfrm>
          <a:off x="2651737" y="2657074"/>
          <a:ext cx="2663825" cy="639763"/>
        </p:xfrm>
        <a:graphic>
          <a:graphicData uri="http://schemas.openxmlformats.org/presentationml/2006/ole">
            <mc:AlternateContent xmlns:mc="http://schemas.openxmlformats.org/markup-compatibility/2006">
              <mc:Choice xmlns:v="urn:schemas-microsoft-com:vml" Requires="v">
                <p:oleObj name="Equation" r:id="rId3" imgW="951865" imgH="228600" progId="Equation.DSMT4">
                  <p:embed/>
                </p:oleObj>
              </mc:Choice>
              <mc:Fallback>
                <p:oleObj name="Equation" r:id="rId3" imgW="951865" imgH="22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737" y="2657074"/>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9" name="Text Box 13"/>
          <p:cNvSpPr txBox="1">
            <a:spLocks noChangeArrowheads="1"/>
          </p:cNvSpPr>
          <p:nvPr/>
        </p:nvSpPr>
        <p:spPr bwMode="auto">
          <a:xfrm>
            <a:off x="3683611" y="4025499"/>
            <a:ext cx="338554" cy="84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9230" name="Text Box 14"/>
          <p:cNvSpPr txBox="1">
            <a:spLocks noChangeArrowheads="1"/>
          </p:cNvSpPr>
          <p:nvPr/>
        </p:nvSpPr>
        <p:spPr bwMode="auto">
          <a:xfrm>
            <a:off x="2835887" y="5560611"/>
            <a:ext cx="2743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t>Weak classifiers</a:t>
            </a:r>
          </a:p>
        </p:txBody>
      </p:sp>
      <p:graphicFrame>
        <p:nvGraphicFramePr>
          <p:cNvPr id="9233" name="Object 17"/>
          <p:cNvGraphicFramePr>
            <a:graphicFrameLocks noChangeAspect="1"/>
          </p:cNvGraphicFramePr>
          <p:nvPr/>
        </p:nvGraphicFramePr>
        <p:xfrm>
          <a:off x="6252186" y="3522261"/>
          <a:ext cx="3890962" cy="1092200"/>
        </p:xfrm>
        <a:graphic>
          <a:graphicData uri="http://schemas.openxmlformats.org/presentationml/2006/ole">
            <mc:AlternateContent xmlns:mc="http://schemas.openxmlformats.org/markup-compatibility/2006">
              <mc:Choice xmlns:v="urn:schemas-microsoft-com:vml" Requires="v">
                <p:oleObj name="Equation" r:id="rId5" imgW="1625600" imgH="457200" progId="Equation.DSMT4">
                  <p:embed/>
                </p:oleObj>
              </mc:Choice>
              <mc:Fallback>
                <p:oleObj name="Equation" r:id="rId5" imgW="1625600" imgH="45720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2186" y="3522261"/>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18"/>
          <p:cNvGraphicFramePr>
            <a:graphicFrameLocks noChangeAspect="1"/>
          </p:cNvGraphicFramePr>
          <p:nvPr/>
        </p:nvGraphicFramePr>
        <p:xfrm>
          <a:off x="2615223" y="3241274"/>
          <a:ext cx="2700338" cy="639763"/>
        </p:xfrm>
        <a:graphic>
          <a:graphicData uri="http://schemas.openxmlformats.org/presentationml/2006/ole">
            <mc:AlternateContent xmlns:mc="http://schemas.openxmlformats.org/markup-compatibility/2006">
              <mc:Choice xmlns:v="urn:schemas-microsoft-com:vml" Requires="v">
                <p:oleObj name="Equation" r:id="rId7" imgW="965200" imgH="228600" progId="Equation.DSMT4">
                  <p:embed/>
                </p:oleObj>
              </mc:Choice>
              <mc:Fallback>
                <p:oleObj name="Equation" r:id="rId7" imgW="965200" imgH="2286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5223" y="3241274"/>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9" name="Object 23"/>
          <p:cNvGraphicFramePr>
            <a:graphicFrameLocks noChangeAspect="1"/>
          </p:cNvGraphicFramePr>
          <p:nvPr/>
        </p:nvGraphicFramePr>
        <p:xfrm>
          <a:off x="2597761" y="4825599"/>
          <a:ext cx="2735262" cy="639763"/>
        </p:xfrm>
        <a:graphic>
          <a:graphicData uri="http://schemas.openxmlformats.org/presentationml/2006/ole">
            <mc:AlternateContent xmlns:mc="http://schemas.openxmlformats.org/markup-compatibility/2006">
              <mc:Choice xmlns:v="urn:schemas-microsoft-com:vml" Requires="v">
                <p:oleObj name="Equation" r:id="rId9" imgW="977900" imgH="228600" progId="Equation.DSMT4">
                  <p:embed/>
                </p:oleObj>
              </mc:Choice>
              <mc:Fallback>
                <p:oleObj name="Equation" r:id="rId9" imgW="977900" imgH="22860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7761" y="4825599"/>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0" name="AutoShape 24"/>
          <p:cNvSpPr/>
          <p:nvPr/>
        </p:nvSpPr>
        <p:spPr bwMode="auto">
          <a:xfrm>
            <a:off x="5531461" y="2730098"/>
            <a:ext cx="360362" cy="2592388"/>
          </a:xfrm>
          <a:prstGeom prst="rightBrace">
            <a:avLst>
              <a:gd name="adj1" fmla="val 59949"/>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Text Box 25"/>
          <p:cNvSpPr txBox="1">
            <a:spLocks noChangeArrowheads="1"/>
          </p:cNvSpPr>
          <p:nvPr/>
        </p:nvSpPr>
        <p:spPr bwMode="auto">
          <a:xfrm>
            <a:off x="6917666" y="5560611"/>
            <a:ext cx="271081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dirty="0"/>
              <a:t>Strong classifier</a:t>
            </a: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1500"/>
                                  </p:stCondLst>
                                  <p:childTnLst>
                                    <p:set>
                                      <p:cBhvr>
                                        <p:cTn id="6" dur="1" fill="hold">
                                          <p:stCondLst>
                                            <p:cond delay="0"/>
                                          </p:stCondLst>
                                        </p:cTn>
                                        <p:tgtEl>
                                          <p:spTgt spid="9224"/>
                                        </p:tgtEl>
                                        <p:attrNameLst>
                                          <p:attrName>style.visibility</p:attrName>
                                        </p:attrNameLst>
                                      </p:cBhvr>
                                      <p:to>
                                        <p:strVal val="visible"/>
                                      </p:to>
                                    </p:set>
                                    <p:animEffect transition="in" filter="slide(fromTop)">
                                      <p:cBhvr>
                                        <p:cTn id="7" dur="500"/>
                                        <p:tgtEl>
                                          <p:spTgt spid="9224"/>
                                        </p:tgtEl>
                                      </p:cBhvr>
                                    </p:animEffect>
                                  </p:childTnLst>
                                </p:cTn>
                              </p:par>
                            </p:childTnLst>
                          </p:cTn>
                        </p:par>
                        <p:par>
                          <p:cTn id="8" fill="hold">
                            <p:stCondLst>
                              <p:cond delay="2000"/>
                            </p:stCondLst>
                            <p:childTnLst>
                              <p:par>
                                <p:cTn id="9" presetID="12" presetClass="entr" presetSubtype="1" fill="hold" nodeType="afterEffect">
                                  <p:stCondLst>
                                    <p:cond delay="1500"/>
                                  </p:stCondLst>
                                  <p:childTnLst>
                                    <p:set>
                                      <p:cBhvr>
                                        <p:cTn id="10" dur="1" fill="hold">
                                          <p:stCondLst>
                                            <p:cond delay="0"/>
                                          </p:stCondLst>
                                        </p:cTn>
                                        <p:tgtEl>
                                          <p:spTgt spid="9234"/>
                                        </p:tgtEl>
                                        <p:attrNameLst>
                                          <p:attrName>style.visibility</p:attrName>
                                        </p:attrNameLst>
                                      </p:cBhvr>
                                      <p:to>
                                        <p:strVal val="visible"/>
                                      </p:to>
                                    </p:set>
                                    <p:animEffect transition="in" filter="slide(fromTop)">
                                      <p:cBhvr>
                                        <p:cTn id="11" dur="500"/>
                                        <p:tgtEl>
                                          <p:spTgt spid="9234"/>
                                        </p:tgtEl>
                                      </p:cBhvr>
                                    </p:animEffect>
                                  </p:childTnLst>
                                </p:cTn>
                              </p:par>
                            </p:childTnLst>
                          </p:cTn>
                        </p:par>
                        <p:par>
                          <p:cTn id="12" fill="hold">
                            <p:stCondLst>
                              <p:cond delay="4000"/>
                            </p:stCondLst>
                            <p:childTnLst>
                              <p:par>
                                <p:cTn id="13" presetID="22" presetClass="entr" presetSubtype="1" fill="hold" grpId="0" nodeType="afterEffect">
                                  <p:stCondLst>
                                    <p:cond delay="1500"/>
                                  </p:stCondLst>
                                  <p:childTnLst>
                                    <p:set>
                                      <p:cBhvr>
                                        <p:cTn id="14" dur="1" fill="hold">
                                          <p:stCondLst>
                                            <p:cond delay="0"/>
                                          </p:stCondLst>
                                        </p:cTn>
                                        <p:tgtEl>
                                          <p:spTgt spid="9229"/>
                                        </p:tgtEl>
                                        <p:attrNameLst>
                                          <p:attrName>style.visibility</p:attrName>
                                        </p:attrNameLst>
                                      </p:cBhvr>
                                      <p:to>
                                        <p:strVal val="visible"/>
                                      </p:to>
                                    </p:set>
                                    <p:animEffect transition="in" filter="wipe(up)">
                                      <p:cBhvr>
                                        <p:cTn id="15" dur="500"/>
                                        <p:tgtEl>
                                          <p:spTgt spid="9229"/>
                                        </p:tgtEl>
                                      </p:cBhvr>
                                    </p:animEffect>
                                  </p:childTnLst>
                                </p:cTn>
                              </p:par>
                            </p:childTnLst>
                          </p:cTn>
                        </p:par>
                        <p:par>
                          <p:cTn id="16" fill="hold">
                            <p:stCondLst>
                              <p:cond delay="6000"/>
                            </p:stCondLst>
                            <p:childTnLst>
                              <p:par>
                                <p:cTn id="17" presetID="12" presetClass="entr" presetSubtype="1" fill="hold" nodeType="afterEffect">
                                  <p:stCondLst>
                                    <p:cond delay="1500"/>
                                  </p:stCondLst>
                                  <p:childTnLst>
                                    <p:set>
                                      <p:cBhvr>
                                        <p:cTn id="18" dur="1" fill="hold">
                                          <p:stCondLst>
                                            <p:cond delay="0"/>
                                          </p:stCondLst>
                                        </p:cTn>
                                        <p:tgtEl>
                                          <p:spTgt spid="9239"/>
                                        </p:tgtEl>
                                        <p:attrNameLst>
                                          <p:attrName>style.visibility</p:attrName>
                                        </p:attrNameLst>
                                      </p:cBhvr>
                                      <p:to>
                                        <p:strVal val="visible"/>
                                      </p:to>
                                    </p:set>
                                    <p:animEffect transition="in" filter="slide(fromTop)">
                                      <p:cBhvr>
                                        <p:cTn id="19" dur="500"/>
                                        <p:tgtEl>
                                          <p:spTgt spid="9239"/>
                                        </p:tgtEl>
                                      </p:cBhvr>
                                    </p:animEffect>
                                  </p:childTnLst>
                                </p:cTn>
                              </p:par>
                            </p:childTnLst>
                          </p:cTn>
                        </p:par>
                        <p:par>
                          <p:cTn id="20" fill="hold">
                            <p:stCondLst>
                              <p:cond delay="8000"/>
                            </p:stCondLst>
                            <p:childTnLst>
                              <p:par>
                                <p:cTn id="21" presetID="26" presetClass="entr" presetSubtype="0" fill="hold" grpId="0" nodeType="afterEffect">
                                  <p:stCondLst>
                                    <p:cond delay="3000"/>
                                  </p:stCondLst>
                                  <p:childTnLst>
                                    <p:set>
                                      <p:cBhvr>
                                        <p:cTn id="22" dur="1" fill="hold">
                                          <p:stCondLst>
                                            <p:cond delay="0"/>
                                          </p:stCondLst>
                                        </p:cTn>
                                        <p:tgtEl>
                                          <p:spTgt spid="9230"/>
                                        </p:tgtEl>
                                        <p:attrNameLst>
                                          <p:attrName>style.visibility</p:attrName>
                                        </p:attrNameLst>
                                      </p:cBhvr>
                                      <p:to>
                                        <p:strVal val="visible"/>
                                      </p:to>
                                    </p:set>
                                    <p:animEffect transition="in" filter="wipe(down)">
                                      <p:cBhvr>
                                        <p:cTn id="23" dur="580">
                                          <p:stCondLst>
                                            <p:cond delay="0"/>
                                          </p:stCondLst>
                                        </p:cTn>
                                        <p:tgtEl>
                                          <p:spTgt spid="9230"/>
                                        </p:tgtEl>
                                      </p:cBhvr>
                                    </p:animEffect>
                                    <p:anim calcmode="lin" valueType="num">
                                      <p:cBhvr>
                                        <p:cTn id="24" dur="1822" tmFilter="0,0; 0.14,0.36; 0.43,0.73; 0.71,0.91; 1.0,1.0">
                                          <p:stCondLst>
                                            <p:cond delay="0"/>
                                          </p:stCondLst>
                                        </p:cTn>
                                        <p:tgtEl>
                                          <p:spTgt spid="923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23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23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23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230"/>
                                        </p:tgtEl>
                                        <p:attrNameLst>
                                          <p:attrName>ppt_y</p:attrName>
                                        </p:attrNameLst>
                                      </p:cBhvr>
                                      <p:tavLst>
                                        <p:tav tm="0" fmla="#ppt_y-sin(pi*$)/81">
                                          <p:val>
                                            <p:fltVal val="0"/>
                                          </p:val>
                                        </p:tav>
                                        <p:tav tm="100000">
                                          <p:val>
                                            <p:fltVal val="1"/>
                                          </p:val>
                                        </p:tav>
                                      </p:tavLst>
                                    </p:anim>
                                    <p:animScale>
                                      <p:cBhvr>
                                        <p:cTn id="29" dur="26">
                                          <p:stCondLst>
                                            <p:cond delay="650"/>
                                          </p:stCondLst>
                                        </p:cTn>
                                        <p:tgtEl>
                                          <p:spTgt spid="9230"/>
                                        </p:tgtEl>
                                      </p:cBhvr>
                                      <p:to x="100000" y="60000"/>
                                    </p:animScale>
                                    <p:animScale>
                                      <p:cBhvr>
                                        <p:cTn id="30" dur="166" decel="50000">
                                          <p:stCondLst>
                                            <p:cond delay="676"/>
                                          </p:stCondLst>
                                        </p:cTn>
                                        <p:tgtEl>
                                          <p:spTgt spid="9230"/>
                                        </p:tgtEl>
                                      </p:cBhvr>
                                      <p:to x="100000" y="100000"/>
                                    </p:animScale>
                                    <p:animScale>
                                      <p:cBhvr>
                                        <p:cTn id="31" dur="26">
                                          <p:stCondLst>
                                            <p:cond delay="1312"/>
                                          </p:stCondLst>
                                        </p:cTn>
                                        <p:tgtEl>
                                          <p:spTgt spid="9230"/>
                                        </p:tgtEl>
                                      </p:cBhvr>
                                      <p:to x="100000" y="80000"/>
                                    </p:animScale>
                                    <p:animScale>
                                      <p:cBhvr>
                                        <p:cTn id="32" dur="166" decel="50000">
                                          <p:stCondLst>
                                            <p:cond delay="1338"/>
                                          </p:stCondLst>
                                        </p:cTn>
                                        <p:tgtEl>
                                          <p:spTgt spid="9230"/>
                                        </p:tgtEl>
                                      </p:cBhvr>
                                      <p:to x="100000" y="100000"/>
                                    </p:animScale>
                                    <p:animScale>
                                      <p:cBhvr>
                                        <p:cTn id="33" dur="26">
                                          <p:stCondLst>
                                            <p:cond delay="1642"/>
                                          </p:stCondLst>
                                        </p:cTn>
                                        <p:tgtEl>
                                          <p:spTgt spid="9230"/>
                                        </p:tgtEl>
                                      </p:cBhvr>
                                      <p:to x="100000" y="90000"/>
                                    </p:animScale>
                                    <p:animScale>
                                      <p:cBhvr>
                                        <p:cTn id="34" dur="166" decel="50000">
                                          <p:stCondLst>
                                            <p:cond delay="1668"/>
                                          </p:stCondLst>
                                        </p:cTn>
                                        <p:tgtEl>
                                          <p:spTgt spid="9230"/>
                                        </p:tgtEl>
                                      </p:cBhvr>
                                      <p:to x="100000" y="100000"/>
                                    </p:animScale>
                                    <p:animScale>
                                      <p:cBhvr>
                                        <p:cTn id="35" dur="26">
                                          <p:stCondLst>
                                            <p:cond delay="1808"/>
                                          </p:stCondLst>
                                        </p:cTn>
                                        <p:tgtEl>
                                          <p:spTgt spid="9230"/>
                                        </p:tgtEl>
                                      </p:cBhvr>
                                      <p:to x="100000" y="95000"/>
                                    </p:animScale>
                                    <p:animScale>
                                      <p:cBhvr>
                                        <p:cTn id="36" dur="166" decel="50000">
                                          <p:stCondLst>
                                            <p:cond delay="1834"/>
                                          </p:stCondLst>
                                        </p:cTn>
                                        <p:tgtEl>
                                          <p:spTgt spid="9230"/>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240"/>
                                        </p:tgtEl>
                                        <p:attrNameLst>
                                          <p:attrName>style.visibility</p:attrName>
                                        </p:attrNameLst>
                                      </p:cBhvr>
                                      <p:to>
                                        <p:strVal val="visible"/>
                                      </p:to>
                                    </p:set>
                                    <p:animEffect transition="in" filter="wipe(left)">
                                      <p:cBhvr>
                                        <p:cTn id="41" dur="500"/>
                                        <p:tgtEl>
                                          <p:spTgt spid="9240"/>
                                        </p:tgtEl>
                                      </p:cBhvr>
                                    </p:animEffect>
                                  </p:childTnLst>
                                </p:cTn>
                              </p:par>
                            </p:childTnLst>
                          </p:cTn>
                        </p:par>
                        <p:par>
                          <p:cTn id="42" fill="hold">
                            <p:stCondLst>
                              <p:cond delay="500"/>
                            </p:stCondLst>
                            <p:childTnLst>
                              <p:par>
                                <p:cTn id="43" presetID="12" presetClass="entr" presetSubtype="8" fill="hold" nodeType="afterEffect">
                                  <p:stCondLst>
                                    <p:cond delay="1500"/>
                                  </p:stCondLst>
                                  <p:childTnLst>
                                    <p:set>
                                      <p:cBhvr>
                                        <p:cTn id="44" dur="1" fill="hold">
                                          <p:stCondLst>
                                            <p:cond delay="0"/>
                                          </p:stCondLst>
                                        </p:cTn>
                                        <p:tgtEl>
                                          <p:spTgt spid="9233"/>
                                        </p:tgtEl>
                                        <p:attrNameLst>
                                          <p:attrName>style.visibility</p:attrName>
                                        </p:attrNameLst>
                                      </p:cBhvr>
                                      <p:to>
                                        <p:strVal val="visible"/>
                                      </p:to>
                                    </p:set>
                                    <p:animEffect transition="in" filter="slide(fromLeft)">
                                      <p:cBhvr>
                                        <p:cTn id="45" dur="500"/>
                                        <p:tgtEl>
                                          <p:spTgt spid="9233"/>
                                        </p:tgtEl>
                                      </p:cBhvr>
                                    </p:animEffect>
                                  </p:childTnLst>
                                </p:cTn>
                              </p:par>
                            </p:childTnLst>
                          </p:cTn>
                        </p:par>
                        <p:par>
                          <p:cTn id="46" fill="hold">
                            <p:stCondLst>
                              <p:cond delay="2500"/>
                            </p:stCondLst>
                            <p:childTnLst>
                              <p:par>
                                <p:cTn id="47" presetID="26" presetClass="entr" presetSubtype="0" fill="hold" grpId="0" nodeType="afterEffect">
                                  <p:stCondLst>
                                    <p:cond delay="1500"/>
                                  </p:stCondLst>
                                  <p:childTnLst>
                                    <p:set>
                                      <p:cBhvr>
                                        <p:cTn id="48" dur="1" fill="hold">
                                          <p:stCondLst>
                                            <p:cond delay="0"/>
                                          </p:stCondLst>
                                        </p:cTn>
                                        <p:tgtEl>
                                          <p:spTgt spid="9241"/>
                                        </p:tgtEl>
                                        <p:attrNameLst>
                                          <p:attrName>style.visibility</p:attrName>
                                        </p:attrNameLst>
                                      </p:cBhvr>
                                      <p:to>
                                        <p:strVal val="visible"/>
                                      </p:to>
                                    </p:set>
                                    <p:animEffect transition="in" filter="wipe(down)">
                                      <p:cBhvr>
                                        <p:cTn id="49" dur="580">
                                          <p:stCondLst>
                                            <p:cond delay="0"/>
                                          </p:stCondLst>
                                        </p:cTn>
                                        <p:tgtEl>
                                          <p:spTgt spid="9241"/>
                                        </p:tgtEl>
                                      </p:cBhvr>
                                    </p:animEffect>
                                    <p:anim calcmode="lin" valueType="num">
                                      <p:cBhvr>
                                        <p:cTn id="50" dur="1822" tmFilter="0,0; 0.14,0.36; 0.43,0.73; 0.71,0.91; 1.0,1.0">
                                          <p:stCondLst>
                                            <p:cond delay="0"/>
                                          </p:stCondLst>
                                        </p:cTn>
                                        <p:tgtEl>
                                          <p:spTgt spid="9241"/>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9241"/>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9241"/>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9241"/>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9241"/>
                                        </p:tgtEl>
                                        <p:attrNameLst>
                                          <p:attrName>ppt_y</p:attrName>
                                        </p:attrNameLst>
                                      </p:cBhvr>
                                      <p:tavLst>
                                        <p:tav tm="0" fmla="#ppt_y-sin(pi*$)/81">
                                          <p:val>
                                            <p:fltVal val="0"/>
                                          </p:val>
                                        </p:tav>
                                        <p:tav tm="100000">
                                          <p:val>
                                            <p:fltVal val="1"/>
                                          </p:val>
                                        </p:tav>
                                      </p:tavLst>
                                    </p:anim>
                                    <p:animScale>
                                      <p:cBhvr>
                                        <p:cTn id="55" dur="26">
                                          <p:stCondLst>
                                            <p:cond delay="650"/>
                                          </p:stCondLst>
                                        </p:cTn>
                                        <p:tgtEl>
                                          <p:spTgt spid="9241"/>
                                        </p:tgtEl>
                                      </p:cBhvr>
                                      <p:to x="100000" y="60000"/>
                                    </p:animScale>
                                    <p:animScale>
                                      <p:cBhvr>
                                        <p:cTn id="56" dur="166" decel="50000">
                                          <p:stCondLst>
                                            <p:cond delay="676"/>
                                          </p:stCondLst>
                                        </p:cTn>
                                        <p:tgtEl>
                                          <p:spTgt spid="9241"/>
                                        </p:tgtEl>
                                      </p:cBhvr>
                                      <p:to x="100000" y="100000"/>
                                    </p:animScale>
                                    <p:animScale>
                                      <p:cBhvr>
                                        <p:cTn id="57" dur="26">
                                          <p:stCondLst>
                                            <p:cond delay="1312"/>
                                          </p:stCondLst>
                                        </p:cTn>
                                        <p:tgtEl>
                                          <p:spTgt spid="9241"/>
                                        </p:tgtEl>
                                      </p:cBhvr>
                                      <p:to x="100000" y="80000"/>
                                    </p:animScale>
                                    <p:animScale>
                                      <p:cBhvr>
                                        <p:cTn id="58" dur="166" decel="50000">
                                          <p:stCondLst>
                                            <p:cond delay="1338"/>
                                          </p:stCondLst>
                                        </p:cTn>
                                        <p:tgtEl>
                                          <p:spTgt spid="9241"/>
                                        </p:tgtEl>
                                      </p:cBhvr>
                                      <p:to x="100000" y="100000"/>
                                    </p:animScale>
                                    <p:animScale>
                                      <p:cBhvr>
                                        <p:cTn id="59" dur="26">
                                          <p:stCondLst>
                                            <p:cond delay="1642"/>
                                          </p:stCondLst>
                                        </p:cTn>
                                        <p:tgtEl>
                                          <p:spTgt spid="9241"/>
                                        </p:tgtEl>
                                      </p:cBhvr>
                                      <p:to x="100000" y="90000"/>
                                    </p:animScale>
                                    <p:animScale>
                                      <p:cBhvr>
                                        <p:cTn id="60" dur="166" decel="50000">
                                          <p:stCondLst>
                                            <p:cond delay="1668"/>
                                          </p:stCondLst>
                                        </p:cTn>
                                        <p:tgtEl>
                                          <p:spTgt spid="9241"/>
                                        </p:tgtEl>
                                      </p:cBhvr>
                                      <p:to x="100000" y="100000"/>
                                    </p:animScale>
                                    <p:animScale>
                                      <p:cBhvr>
                                        <p:cTn id="61" dur="26">
                                          <p:stCondLst>
                                            <p:cond delay="1808"/>
                                          </p:stCondLst>
                                        </p:cTn>
                                        <p:tgtEl>
                                          <p:spTgt spid="9241"/>
                                        </p:tgtEl>
                                      </p:cBhvr>
                                      <p:to x="100000" y="95000"/>
                                    </p:animScale>
                                    <p:animScale>
                                      <p:cBhvr>
                                        <p:cTn id="62" dur="166" decel="50000">
                                          <p:stCondLst>
                                            <p:cond delay="1834"/>
                                          </p:stCondLst>
                                        </p:cTn>
                                        <p:tgtEl>
                                          <p:spTgt spid="92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bldLvl="0" animBg="1"/>
      <p:bldP spid="9230" grpId="0" bldLvl="0" animBg="1"/>
      <p:bldP spid="9240" grpId="0" bldLvl="0" animBg="1"/>
      <p:bldP spid="924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373485" cy="4673600"/>
          </a:xfrm>
        </p:spPr>
        <p:txBody>
          <a:bodyPr/>
          <a:lstStyle/>
          <a:p>
            <a:pPr algn="just">
              <a:lnSpc>
                <a:spcPct val="150000"/>
              </a:lnSpc>
            </a:pPr>
            <a:r>
              <a:rPr lang="en-US" altLang="zh-CN" b="1" kern="100" dirty="0">
                <a:effectLst/>
                <a:sym typeface="+mn-ea"/>
              </a:rPr>
              <a:t>AdaBoost-</a:t>
            </a:r>
            <a:r>
              <a:rPr lang="zh-CN" altLang="en-US" b="1" kern="100" dirty="0">
                <a:effectLst/>
                <a:sym typeface="+mn-ea"/>
              </a:rPr>
              <a:t>两个问题</a:t>
            </a:r>
            <a:endParaRPr lang="zh-CN" altLang="zh-CN" kern="100" dirty="0">
              <a:effectLst/>
              <a:sym typeface="+mn-ea"/>
            </a:endParaRPr>
          </a:p>
          <a:p>
            <a:pPr algn="just">
              <a:lnSpc>
                <a:spcPct val="150000"/>
              </a:lnSpc>
              <a:buFont typeface="Wingdings" panose="05000000000000000000" charset="0"/>
              <a:buChar char="Ø"/>
            </a:pPr>
            <a:r>
              <a:rPr lang="zh-CN" altLang="en-US" sz="2400" dirty="0">
                <a:solidFill>
                  <a:srgbClr val="002060"/>
                </a:solidFill>
                <a:latin typeface="+mn-ea"/>
                <a:sym typeface="+mn-ea"/>
              </a:rPr>
              <a:t>每一轮如何改变训练数据的权值或概率分布？</a:t>
            </a:r>
          </a:p>
          <a:p>
            <a:pPr marL="0" indent="0" algn="just">
              <a:lnSpc>
                <a:spcPct val="150000"/>
              </a:lnSpc>
              <a:buFont typeface="Wingdings" panose="05000000000000000000" charset="0"/>
              <a:buNone/>
            </a:pPr>
            <a:r>
              <a:rPr lang="en-US" altLang="zh-CN" sz="2400" kern="100" dirty="0">
                <a:effectLst/>
                <a:sym typeface="+mn-ea"/>
              </a:rPr>
              <a:t>      </a:t>
            </a:r>
            <a:r>
              <a:rPr lang="zh-CN" altLang="en-US" sz="2000" dirty="0">
                <a:solidFill>
                  <a:srgbClr val="002060"/>
                </a:solidFill>
                <a:latin typeface="+mn-ea"/>
                <a:sym typeface="+mn-ea"/>
              </a:rPr>
              <a:t>- </a:t>
            </a:r>
            <a:r>
              <a:rPr lang="zh-CN" altLang="en-US" sz="2000" b="1" dirty="0">
                <a:solidFill>
                  <a:schemeClr val="tx1"/>
                </a:solidFill>
                <a:latin typeface="+mn-ea"/>
                <a:ea typeface="+mj-ea"/>
                <a:cs typeface="+mn-cs"/>
                <a:sym typeface="+mn-ea"/>
              </a:rPr>
              <a:t>AdaBoost</a:t>
            </a:r>
            <a:r>
              <a:rPr lang="zh-CN" altLang="en-US" sz="2000" b="0" dirty="0">
                <a:solidFill>
                  <a:schemeClr val="tx1"/>
                </a:solidFill>
                <a:latin typeface="+mn-ea"/>
                <a:ea typeface="+mj-ea"/>
                <a:cs typeface="+mn-cs"/>
                <a:sym typeface="+mn-ea"/>
              </a:rPr>
              <a:t>：提高那些被前一轮弱分类器错误分类样本的权值，降低那些被正确分类样本的权值。</a:t>
            </a:r>
            <a:endParaRPr lang="zh-CN" altLang="en-US" sz="2400" dirty="0">
              <a:solidFill>
                <a:schemeClr val="tx1"/>
              </a:solidFill>
              <a:latin typeface="+mn-ea"/>
              <a:sym typeface="+mn-ea"/>
            </a:endParaRPr>
          </a:p>
          <a:p>
            <a:pPr marL="0" lvl="1" algn="just">
              <a:lnSpc>
                <a:spcPct val="150000"/>
              </a:lnSpc>
              <a:buFont typeface="Wingdings" panose="05000000000000000000" charset="0"/>
              <a:buChar char="Ø"/>
            </a:pPr>
            <a:r>
              <a:rPr lang="zh-CN" altLang="en-US" sz="2400" b="0" dirty="0">
                <a:solidFill>
                  <a:srgbClr val="002060"/>
                </a:solidFill>
                <a:latin typeface="+mn-ea"/>
                <a:ea typeface="+mj-ea"/>
                <a:cs typeface="+mn-cs"/>
                <a:sym typeface="+mn-ea"/>
              </a:rPr>
              <a:t>如何将弱分类器组合成一个强分类器？</a:t>
            </a:r>
          </a:p>
          <a:p>
            <a:pPr marL="0" lvl="1" indent="0" algn="just">
              <a:lnSpc>
                <a:spcPct val="150000"/>
              </a:lnSpc>
              <a:buFont typeface="Wingdings" panose="05000000000000000000" charset="0"/>
              <a:buNone/>
            </a:pPr>
            <a:r>
              <a:rPr lang="en-US" altLang="zh-CN" sz="2400" kern="100" dirty="0">
                <a:effectLst/>
                <a:sym typeface="+mn-ea"/>
              </a:rPr>
              <a:t>    </a:t>
            </a:r>
            <a:r>
              <a:rPr lang="zh-CN" altLang="en-US" sz="2000" b="0" dirty="0">
                <a:solidFill>
                  <a:srgbClr val="002060"/>
                </a:solidFill>
                <a:latin typeface="+mn-ea"/>
                <a:ea typeface="+mj-ea"/>
                <a:cs typeface="+mn-cs"/>
                <a:sym typeface="+mn-ea"/>
              </a:rPr>
              <a:t>  - </a:t>
            </a:r>
            <a:r>
              <a:rPr lang="zh-CN" altLang="en-US" sz="2000" dirty="0">
                <a:solidFill>
                  <a:schemeClr val="tx1"/>
                </a:solidFill>
                <a:latin typeface="+mn-ea"/>
                <a:ea typeface="+mj-ea"/>
                <a:cs typeface="+mn-cs"/>
                <a:sym typeface="+mn-ea"/>
              </a:rPr>
              <a:t>AdaBoost</a:t>
            </a:r>
            <a:r>
              <a:rPr lang="zh-CN" altLang="en-US" sz="2000" b="0" dirty="0">
                <a:solidFill>
                  <a:schemeClr val="tx1"/>
                </a:solidFill>
                <a:latin typeface="+mn-ea"/>
                <a:ea typeface="+mj-ea"/>
                <a:cs typeface="+mn-cs"/>
                <a:sym typeface="+mn-ea"/>
              </a:rPr>
              <a:t>：加权多数表决，加大分类误差率小的弱分类器的权值，使其在表决中起较大的作用，减小分类误差率大的弱分类器的权值，使其在表决中起较小的作用。</a:t>
            </a: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gn="just">
              <a:lnSpc>
                <a:spcPct val="150000"/>
              </a:lnSpc>
            </a:pPr>
            <a:r>
              <a:rPr lang="en-US" altLang="zh-CN" b="1" kern="100" dirty="0">
                <a:effectLst/>
                <a:sym typeface="+mn-ea"/>
              </a:rPr>
              <a:t>AdaBoost（Adaptive Boosting，自适应增强）</a:t>
            </a:r>
            <a:endParaRPr lang="zh-CN" altLang="zh-CN" kern="100" dirty="0">
              <a:effectLst/>
              <a:sym typeface="+mn-ea"/>
            </a:endParaRPr>
          </a:p>
          <a:p>
            <a:pPr algn="just">
              <a:lnSpc>
                <a:spcPct val="150000"/>
              </a:lnSpc>
              <a:buFont typeface="Wingdings" panose="05000000000000000000" charset="0"/>
              <a:buChar char="Ø"/>
            </a:pPr>
            <a:r>
              <a:rPr lang="zh-CN" altLang="zh-CN" sz="2400" kern="100" dirty="0">
                <a:effectLst/>
                <a:sym typeface="+mn-ea"/>
              </a:rPr>
              <a:t>其自适应在于：前一个基分类器分错的样本会得到加强，加权后的全体样本再次被用来训练下一个基分类器。同时，在每一轮中加入一个新的弱分类器，直到达到某个预定的足够小的错误率或达到预先指定的最大迭代次数。</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5" name="文本框 4"/>
          <p:cNvSpPr txBox="1"/>
          <p:nvPr/>
        </p:nvSpPr>
        <p:spPr>
          <a:xfrm>
            <a:off x="885074" y="4823739"/>
            <a:ext cx="10190562" cy="584775"/>
          </a:xfrm>
          <a:prstGeom prst="rect">
            <a:avLst/>
          </a:prstGeom>
          <a:noFill/>
        </p:spPr>
        <p:txBody>
          <a:bodyPr wrap="square">
            <a:spAutoFit/>
          </a:bodyPr>
          <a:lstStyle/>
          <a:p>
            <a:pPr algn="ctr"/>
            <a:r>
              <a:rPr lang="zh-CN" altLang="en-US" sz="3200" b="1" dirty="0"/>
              <a:t>后一个模型的训练永远是在前一个模型的基础上完成！</a:t>
            </a: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771775" y="1901190"/>
            <a:ext cx="6287135" cy="647700"/>
          </a:xfrm>
          <a:prstGeom prst="rect">
            <a:avLst/>
          </a:prstGeom>
          <a:solidFill>
            <a:srgbClr val="0070C0"/>
          </a:solidFill>
          <a:ln>
            <a:noFill/>
          </a:ln>
          <a:effectLst>
            <a:outerShdw blurRad="50800" dist="38100" dir="2700000" algn="tl" rotWithShape="0">
              <a:prstClr val="black">
                <a:alpha val="40000"/>
              </a:prstClr>
            </a:outerShdw>
          </a:effectLst>
        </p:spPr>
      </p:pic>
      <p:sp>
        <p:nvSpPr>
          <p:cNvPr id="44" name="TextBox 6"/>
          <p:cNvSpPr txBox="1">
            <a:spLocks noChangeArrowheads="1"/>
          </p:cNvSpPr>
          <p:nvPr/>
        </p:nvSpPr>
        <p:spPr bwMode="auto">
          <a:xfrm>
            <a:off x="3029495" y="1873094"/>
            <a:ext cx="510547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en-US" altLang="zh-CN" sz="4000" dirty="0">
                <a:solidFill>
                  <a:schemeClr val="bg1"/>
                </a:solidFill>
                <a:latin typeface="Impact" panose="020B0806030902050204" pitchFamily="34" charset="0"/>
                <a:ea typeface="微软雅黑" panose="020B0503020204020204" pitchFamily="34" charset="-122"/>
              </a:rPr>
              <a:t> </a:t>
            </a:r>
            <a:r>
              <a:rPr lang="en-US" altLang="zh-CN" sz="3600" dirty="0">
                <a:solidFill>
                  <a:schemeClr val="bg1"/>
                </a:solidFill>
                <a:latin typeface="Impact" panose="020B0806030902050204" pitchFamily="34" charset="0"/>
                <a:ea typeface="微软雅黑" panose="020B0503020204020204" pitchFamily="34" charset="-122"/>
              </a:rPr>
              <a:t>  </a:t>
            </a:r>
            <a:r>
              <a:rPr lang="zh-CN" altLang="en-US" sz="3600" dirty="0">
                <a:solidFill>
                  <a:schemeClr val="bg1"/>
                </a:solidFill>
                <a:latin typeface="Impact" panose="020B0806030902050204" pitchFamily="34" charset="0"/>
                <a:ea typeface="微软雅黑" panose="020B0503020204020204" pitchFamily="34" charset="-122"/>
              </a:rPr>
              <a:t>个体与集成</a:t>
            </a:r>
          </a:p>
        </p:txBody>
      </p:sp>
      <p:sp>
        <p:nvSpPr>
          <p:cNvPr id="47" name="TextBox 10"/>
          <p:cNvSpPr txBox="1">
            <a:spLocks noChangeArrowheads="1"/>
          </p:cNvSpPr>
          <p:nvPr/>
        </p:nvSpPr>
        <p:spPr bwMode="auto">
          <a:xfrm>
            <a:off x="3002508" y="274985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sym typeface="+mn-ea"/>
              </a:rPr>
              <a:t>集成学习方法概述</a:t>
            </a:r>
            <a:endParaRPr lang="zh-CN" altLang="en-US" sz="3600" dirty="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6503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en-US" altLang="zh-CN" sz="3600" dirty="0">
                <a:latin typeface="Impact" panose="020B0806030902050204" pitchFamily="34" charset="0"/>
                <a:ea typeface="微软雅黑" panose="020B0503020204020204" pitchFamily="34" charset="-122"/>
                <a:sym typeface="+mn-ea"/>
              </a:rPr>
              <a:t>AdaBoost</a:t>
            </a:r>
            <a:r>
              <a:rPr lang="zh-CN" altLang="en-US" sz="3600" dirty="0">
                <a:latin typeface="Impact" panose="020B0806030902050204" pitchFamily="34" charset="0"/>
                <a:ea typeface="微软雅黑" panose="020B0503020204020204" pitchFamily="34" charset="-122"/>
                <a:sym typeface="+mn-ea"/>
              </a:rPr>
              <a:t>和</a:t>
            </a:r>
            <a:r>
              <a:rPr lang="en-US" altLang="zh-CN" sz="3600" dirty="0">
                <a:latin typeface="Impact" panose="020B0806030902050204" pitchFamily="34" charset="0"/>
                <a:ea typeface="微软雅黑" panose="020B0503020204020204" pitchFamily="34" charset="-122"/>
                <a:sym typeface="+mn-ea"/>
              </a:rPr>
              <a:t>GBDT</a:t>
            </a:r>
            <a:r>
              <a:rPr lang="zh-CN" altLang="en-US" sz="3600" dirty="0">
                <a:latin typeface="Impact" panose="020B0806030902050204" pitchFamily="34" charset="0"/>
                <a:ea typeface="微软雅黑" panose="020B0503020204020204" pitchFamily="34" charset="-122"/>
                <a:sym typeface="+mn-ea"/>
              </a:rPr>
              <a:t>算法</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3029495" y="43802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en-US" altLang="zh-CN" sz="3600" dirty="0" err="1">
                <a:latin typeface="Impact" panose="020B0806030902050204" pitchFamily="34" charset="0"/>
                <a:ea typeface="微软雅黑" panose="020B0503020204020204" pitchFamily="34" charset="-122"/>
                <a:sym typeface="+mn-ea"/>
              </a:rPr>
              <a:t>XGBoost</a:t>
            </a:r>
            <a:endParaRPr lang="zh-CN" altLang="en-US" sz="3600" dirty="0">
              <a:latin typeface="Impact" panose="020B0806030902050204" pitchFamily="34" charset="0"/>
              <a:ea typeface="微软雅黑" panose="020B0503020204020204" pitchFamily="34" charset="-122"/>
            </a:endParaRPr>
          </a:p>
        </p:txBody>
      </p:sp>
      <p:sp>
        <p:nvSpPr>
          <p:cNvPr id="6"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1.</a:t>
            </a:r>
            <a:r>
              <a:rPr lang="zh-CN" altLang="en-US" dirty="0">
                <a:solidFill>
                  <a:schemeClr val="tx1"/>
                </a:solidFill>
              </a:rPr>
              <a:t>个体与集成</a:t>
            </a:r>
          </a:p>
        </p:txBody>
      </p:sp>
      <p:sp>
        <p:nvSpPr>
          <p:cNvPr id="4" name="TextBox 10"/>
          <p:cNvSpPr txBox="1">
            <a:spLocks noChangeArrowheads="1"/>
          </p:cNvSpPr>
          <p:nvPr/>
        </p:nvSpPr>
        <p:spPr bwMode="auto">
          <a:xfrm>
            <a:off x="3029495" y="519555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en-US" altLang="zh-CN" sz="3600" dirty="0" err="1">
                <a:latin typeface="Impact" panose="020B0806030902050204" pitchFamily="34" charset="0"/>
                <a:ea typeface="微软雅黑" panose="020B0503020204020204" pitchFamily="34" charset="-122"/>
                <a:sym typeface="+mn-ea"/>
              </a:rPr>
              <a:t>LightGBM</a:t>
            </a:r>
            <a:endParaRPr lang="zh-CN" altLang="en-US" sz="3600" dirty="0">
              <a:latin typeface="Impact" panose="020B0806030902050204" pitchFamily="34" charset="0"/>
              <a:ea typeface="微软雅黑" panose="020B0503020204020204" pitchFamily="34" charset="-122"/>
            </a:endParaRP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算法</a:t>
            </a:r>
          </a:p>
        </p:txBody>
      </p:sp>
      <p:grpSp>
        <p:nvGrpSpPr>
          <p:cNvPr id="6" name="组合 5"/>
          <p:cNvGrpSpPr/>
          <p:nvPr/>
        </p:nvGrpSpPr>
        <p:grpSpPr>
          <a:xfrm>
            <a:off x="2301340" y="1359148"/>
            <a:ext cx="7134760" cy="5124202"/>
            <a:chOff x="713839" y="1448047"/>
            <a:chExt cx="6494483" cy="4663189"/>
          </a:xfrm>
        </p:grpSpPr>
        <p:pic>
          <p:nvPicPr>
            <p:cNvPr id="4" name="图片 3"/>
            <p:cNvPicPr>
              <a:picLocks noChangeAspect="1"/>
            </p:cNvPicPr>
            <p:nvPr/>
          </p:nvPicPr>
          <p:blipFill>
            <a:blip r:embed="rId3"/>
            <a:stretch>
              <a:fillRect/>
            </a:stretch>
          </p:blipFill>
          <p:spPr>
            <a:xfrm>
              <a:off x="713839" y="1448047"/>
              <a:ext cx="6494483" cy="466318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104" y="5606519"/>
              <a:ext cx="231148" cy="362481"/>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gn="just">
              <a:lnSpc>
                <a:spcPct val="150000"/>
              </a:lnSpc>
            </a:pPr>
            <a:r>
              <a:rPr lang="en-US" altLang="zh-CN" b="1" kern="100" dirty="0">
                <a:effectLst/>
                <a:sym typeface="+mn-ea"/>
              </a:rPr>
              <a:t>AdaBoost</a:t>
            </a:r>
            <a:r>
              <a:rPr lang="zh-CN" altLang="en-US" b="1" kern="100" dirty="0">
                <a:effectLst/>
                <a:sym typeface="+mn-ea"/>
              </a:rPr>
              <a:t>算法思想</a:t>
            </a:r>
          </a:p>
          <a:p>
            <a:pPr lvl="0" algn="l">
              <a:lnSpc>
                <a:spcPct val="150000"/>
              </a:lnSpc>
              <a:spcAft>
                <a:spcPts val="1000"/>
              </a:spcAft>
              <a:buFont typeface="Wingdings" panose="05000000000000000000" charset="0"/>
              <a:buChar char=""/>
            </a:pPr>
            <a:r>
              <a:rPr lang="zh-CN" altLang="zh-CN" sz="2400" kern="100" dirty="0">
                <a:effectLst/>
                <a:latin typeface="微软雅黑" panose="020B0503020204020204" pitchFamily="34" charset="-122"/>
                <a:cs typeface="Times New Roman" panose="02020603050405020304" pitchFamily="18" charset="0"/>
                <a:sym typeface="+mn-ea"/>
              </a:rPr>
              <a:t>初始化训练样本的权值分布，使每个样本具有相同权重；</a:t>
            </a:r>
            <a:endParaRPr lang="zh-CN" altLang="zh-CN" sz="2400" kern="100" dirty="0">
              <a:effectLst/>
              <a:latin typeface="微软雅黑" panose="020B0503020204020204" pitchFamily="34" charset="-122"/>
              <a:cs typeface="Times New Roman" panose="02020603050405020304" pitchFamily="18" charset="0"/>
            </a:endParaRPr>
          </a:p>
          <a:p>
            <a:pPr lvl="0" algn="l">
              <a:lnSpc>
                <a:spcPct val="150000"/>
              </a:lnSpc>
              <a:spcAft>
                <a:spcPts val="1000"/>
              </a:spcAft>
              <a:buFont typeface="Wingdings" panose="05000000000000000000" charset="0"/>
              <a:buChar char=""/>
            </a:pPr>
            <a:r>
              <a:rPr lang="zh-CN" altLang="zh-CN" sz="2400" kern="100" dirty="0">
                <a:effectLst/>
                <a:latin typeface="微软雅黑" panose="020B0503020204020204" pitchFamily="34" charset="-122"/>
                <a:cs typeface="Times New Roman" panose="02020603050405020304" pitchFamily="18" charset="0"/>
                <a:sym typeface="+mn-ea"/>
              </a:rPr>
              <a:t>训练弱分类器，如果样本分类正确，则在构造下一个训练集时，它的权值就会被降低，反之提高；</a:t>
            </a:r>
          </a:p>
          <a:p>
            <a:pPr lvl="0" algn="l">
              <a:lnSpc>
                <a:spcPct val="150000"/>
              </a:lnSpc>
              <a:spcAft>
                <a:spcPts val="1000"/>
              </a:spcAft>
              <a:buFont typeface="Wingdings" panose="05000000000000000000" charset="0"/>
              <a:buChar char=""/>
            </a:pPr>
            <a:r>
              <a:rPr lang="zh-CN" altLang="zh-CN" sz="2400" kern="100" dirty="0">
                <a:effectLst/>
                <a:latin typeface="微软雅黑" panose="020B0503020204020204" pitchFamily="34" charset="-122"/>
                <a:cs typeface="Times New Roman" panose="02020603050405020304" pitchFamily="18" charset="0"/>
                <a:sym typeface="+mn-ea"/>
              </a:rPr>
              <a:t>用更新过的样本集去训练下一个分类器；</a:t>
            </a:r>
            <a:endParaRPr lang="en-US" altLang="zh-CN" sz="2400" kern="100" dirty="0">
              <a:effectLst/>
              <a:latin typeface="微软雅黑" panose="020B0503020204020204" pitchFamily="34" charset="-122"/>
              <a:cs typeface="Times New Roman" panose="02020603050405020304" pitchFamily="18" charset="0"/>
            </a:endParaRPr>
          </a:p>
          <a:p>
            <a:pPr lvl="0" algn="l">
              <a:lnSpc>
                <a:spcPct val="150000"/>
              </a:lnSpc>
              <a:spcAft>
                <a:spcPts val="1000"/>
              </a:spcAft>
              <a:buFont typeface="Wingdings" panose="05000000000000000000" charset="0"/>
              <a:buChar char=""/>
            </a:pPr>
            <a:r>
              <a:rPr lang="zh-CN" altLang="zh-CN" sz="2400" kern="100" dirty="0">
                <a:effectLst/>
                <a:latin typeface="微软雅黑" panose="020B0503020204020204" pitchFamily="34" charset="-122"/>
                <a:cs typeface="Times New Roman" panose="02020603050405020304" pitchFamily="18" charset="0"/>
                <a:sym typeface="+mn-ea"/>
              </a:rPr>
              <a:t>将所有弱分类组合成强分类器，各个弱分类器的训练过程结束后，加大分类误差率小的弱分类器的权重，降低分类误差率大的弱分类器的权重。</a:t>
            </a:r>
            <a:endParaRPr lang="zh-CN" altLang="zh-CN" sz="2400" kern="100" dirty="0">
              <a:effectLst/>
              <a:latin typeface="微软雅黑" panose="020B0503020204020204" pitchFamily="34" charset="-122"/>
              <a:cs typeface="Times New Roman" panose="02020603050405020304" pitchFamily="18" charset="0"/>
            </a:endParaRPr>
          </a:p>
          <a:p>
            <a:pPr algn="just">
              <a:lnSpc>
                <a:spcPct val="150000"/>
              </a:lnSpc>
              <a:buFont typeface="Wingdings" panose="05000000000000000000" charset="0"/>
              <a:buChar char=""/>
            </a:pPr>
            <a:endParaRPr lang="zh-CN" altLang="en-US" sz="2400" b="1" kern="100" dirty="0">
              <a:effectLst/>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8752" y="1291515"/>
            <a:ext cx="11759565" cy="4673600"/>
          </a:xfrm>
        </p:spPr>
        <p:txBody>
          <a:bodyPr/>
          <a:lstStyle/>
          <a:p>
            <a:pPr algn="just">
              <a:lnSpc>
                <a:spcPct val="150000"/>
              </a:lnSpc>
            </a:pPr>
            <a:r>
              <a:rPr lang="en-US" altLang="zh-CN" b="1" kern="100" dirty="0">
                <a:effectLst/>
                <a:sym typeface="+mn-ea"/>
              </a:rPr>
              <a:t>AdaBoost</a:t>
            </a:r>
            <a:r>
              <a:rPr lang="zh-CN" altLang="en-US" b="1" kern="100" dirty="0">
                <a:effectLst/>
                <a:sym typeface="+mn-ea"/>
              </a:rPr>
              <a:t>算法示意图</a:t>
            </a: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2" name="矩形 1"/>
          <p:cNvSpPr/>
          <p:nvPr/>
        </p:nvSpPr>
        <p:spPr>
          <a:xfrm>
            <a:off x="1833341" y="2123977"/>
            <a:ext cx="2077330" cy="203981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 name="椭圆 4"/>
          <p:cNvSpPr/>
          <p:nvPr/>
        </p:nvSpPr>
        <p:spPr>
          <a:xfrm>
            <a:off x="2245720" y="2420211"/>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045713" y="3143885"/>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755325" y="2648811"/>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405282" y="3805872"/>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060126" y="2324415"/>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3562571" y="2681923"/>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755326" y="3389539"/>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422460" y="3380014"/>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943444" y="3805872"/>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V="1">
            <a:off x="1908517" y="3012000"/>
            <a:ext cx="1922585" cy="596614"/>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sp>
        <p:nvSpPr>
          <p:cNvPr id="18" name="矩形 17"/>
          <p:cNvSpPr/>
          <p:nvPr/>
        </p:nvSpPr>
        <p:spPr>
          <a:xfrm>
            <a:off x="5424614" y="2111641"/>
            <a:ext cx="2077330" cy="203981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椭圆 18"/>
          <p:cNvSpPr/>
          <p:nvPr/>
        </p:nvSpPr>
        <p:spPr>
          <a:xfrm>
            <a:off x="5836993" y="2407875"/>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636986" y="3131549"/>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346598" y="2636475"/>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996555" y="3793536"/>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51399" y="2312079"/>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a:off x="7153844" y="2669587"/>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346599" y="3377203"/>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013733" y="3367678"/>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534717" y="3793536"/>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5499790" y="2999664"/>
            <a:ext cx="1922585" cy="596614"/>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sp>
        <p:nvSpPr>
          <p:cNvPr id="29" name="椭圆 28"/>
          <p:cNvSpPr/>
          <p:nvPr/>
        </p:nvSpPr>
        <p:spPr>
          <a:xfrm>
            <a:off x="5915740" y="3714083"/>
            <a:ext cx="360520" cy="3408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090265" y="2580336"/>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6579961" y="2239459"/>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9015887" y="2111641"/>
            <a:ext cx="2077330" cy="203981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椭圆 33"/>
          <p:cNvSpPr/>
          <p:nvPr/>
        </p:nvSpPr>
        <p:spPr>
          <a:xfrm>
            <a:off x="9428266" y="2407875"/>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228259" y="3131549"/>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937871" y="2636475"/>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587828" y="3793536"/>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242672" y="2312079"/>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10745117" y="2669587"/>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937872" y="3377203"/>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605006" y="3367678"/>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0125990" y="3793536"/>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10074008" y="2239459"/>
            <a:ext cx="556371" cy="1815501"/>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sp>
        <p:nvSpPr>
          <p:cNvPr id="44" name="椭圆 43"/>
          <p:cNvSpPr/>
          <p:nvPr/>
        </p:nvSpPr>
        <p:spPr>
          <a:xfrm>
            <a:off x="9507013" y="3714083"/>
            <a:ext cx="360520" cy="3408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0681538" y="2580336"/>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10171234" y="2239459"/>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a:off x="1833341" y="4488264"/>
            <a:ext cx="2077330" cy="203981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2" name="椭圆 51"/>
          <p:cNvSpPr/>
          <p:nvPr/>
        </p:nvSpPr>
        <p:spPr>
          <a:xfrm>
            <a:off x="2245720" y="4784498"/>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045713" y="5508172"/>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755325" y="5013098"/>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405282" y="6170159"/>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060126" y="4688702"/>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3562571" y="5046210"/>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2755326" y="5753826"/>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422460" y="5744301"/>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943444" y="6170159"/>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a:off x="2891462" y="4616082"/>
            <a:ext cx="556371" cy="1815501"/>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sp>
        <p:nvSpPr>
          <p:cNvPr id="62" name="椭圆 61"/>
          <p:cNvSpPr/>
          <p:nvPr/>
        </p:nvSpPr>
        <p:spPr>
          <a:xfrm>
            <a:off x="2324467" y="6090706"/>
            <a:ext cx="360520" cy="3408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498992" y="4956959"/>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988688" y="4616082"/>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p:cNvSpPr/>
          <p:nvPr/>
        </p:nvSpPr>
        <p:spPr>
          <a:xfrm>
            <a:off x="2699605" y="5697687"/>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p:cNvSpPr/>
          <p:nvPr/>
        </p:nvSpPr>
        <p:spPr>
          <a:xfrm>
            <a:off x="2879865" y="6082562"/>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a:off x="5424614" y="4488264"/>
            <a:ext cx="2077330" cy="203981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椭圆 67"/>
          <p:cNvSpPr/>
          <p:nvPr/>
        </p:nvSpPr>
        <p:spPr>
          <a:xfrm>
            <a:off x="5836993" y="4784498"/>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636986" y="5508172"/>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6346598" y="5013098"/>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996555" y="6170159"/>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651399" y="4688702"/>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椭圆 72"/>
          <p:cNvSpPr/>
          <p:nvPr/>
        </p:nvSpPr>
        <p:spPr>
          <a:xfrm>
            <a:off x="7153844" y="5046210"/>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346599" y="5753826"/>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7013733" y="5744301"/>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534717" y="6170159"/>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6068412" y="4688702"/>
            <a:ext cx="288663" cy="1734737"/>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sp>
        <p:nvSpPr>
          <p:cNvPr id="78" name="椭圆 77"/>
          <p:cNvSpPr/>
          <p:nvPr/>
        </p:nvSpPr>
        <p:spPr>
          <a:xfrm>
            <a:off x="5915740" y="6090706"/>
            <a:ext cx="360520" cy="3408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7090265" y="4956959"/>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椭圆 79"/>
          <p:cNvSpPr/>
          <p:nvPr/>
        </p:nvSpPr>
        <p:spPr>
          <a:xfrm>
            <a:off x="6579961" y="4616082"/>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椭圆 80"/>
          <p:cNvSpPr/>
          <p:nvPr/>
        </p:nvSpPr>
        <p:spPr>
          <a:xfrm>
            <a:off x="6290878" y="5697687"/>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椭圆 81"/>
          <p:cNvSpPr/>
          <p:nvPr/>
        </p:nvSpPr>
        <p:spPr>
          <a:xfrm>
            <a:off x="6471138" y="6082562"/>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a:off x="9015887" y="4508597"/>
            <a:ext cx="2077330" cy="2039816"/>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5" name="椭圆 84"/>
          <p:cNvSpPr/>
          <p:nvPr/>
        </p:nvSpPr>
        <p:spPr>
          <a:xfrm>
            <a:off x="9428266" y="4804831"/>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9228259" y="5528505"/>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9937871" y="5033431"/>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9587828" y="6190492"/>
            <a:ext cx="233363"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0242672" y="4709035"/>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p:cNvSpPr/>
          <p:nvPr/>
        </p:nvSpPr>
        <p:spPr>
          <a:xfrm>
            <a:off x="10745117" y="5066543"/>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937872" y="5774159"/>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605006" y="5764634"/>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0125990" y="6190492"/>
            <a:ext cx="233363" cy="228600"/>
          </a:xfrm>
          <a:prstGeom prst="ellipse">
            <a:avLst/>
          </a:prstGeom>
          <a:solidFill>
            <a:srgbClr val="0070C0"/>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p:cNvCxnSpPr/>
          <p:nvPr/>
        </p:nvCxnSpPr>
        <p:spPr>
          <a:xfrm>
            <a:off x="9659685" y="4709035"/>
            <a:ext cx="288663" cy="1734737"/>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sp>
        <p:nvSpPr>
          <p:cNvPr id="95" name="椭圆 94"/>
          <p:cNvSpPr/>
          <p:nvPr/>
        </p:nvSpPr>
        <p:spPr>
          <a:xfrm>
            <a:off x="9507013" y="6111039"/>
            <a:ext cx="360520" cy="3408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681538" y="4977292"/>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椭圆 96"/>
          <p:cNvSpPr/>
          <p:nvPr/>
        </p:nvSpPr>
        <p:spPr>
          <a:xfrm>
            <a:off x="10171234" y="4636415"/>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椭圆 97"/>
          <p:cNvSpPr/>
          <p:nvPr/>
        </p:nvSpPr>
        <p:spPr>
          <a:xfrm>
            <a:off x="9882151" y="5718020"/>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p:cNvSpPr/>
          <p:nvPr/>
        </p:nvSpPr>
        <p:spPr>
          <a:xfrm>
            <a:off x="10062411" y="6102895"/>
            <a:ext cx="360520" cy="3408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0" name="直接连接符 99"/>
          <p:cNvCxnSpPr/>
          <p:nvPr/>
        </p:nvCxnSpPr>
        <p:spPr>
          <a:xfrm flipV="1">
            <a:off x="9112715" y="5357827"/>
            <a:ext cx="1922585" cy="596614"/>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cxnSp>
        <p:nvCxnSpPr>
          <p:cNvPr id="101" name="直接连接符 100"/>
          <p:cNvCxnSpPr/>
          <p:nvPr/>
        </p:nvCxnSpPr>
        <p:spPr>
          <a:xfrm>
            <a:off x="10071972" y="4636415"/>
            <a:ext cx="556371" cy="1815501"/>
          </a:xfrm>
          <a:prstGeom prst="line">
            <a:avLst/>
          </a:prstGeom>
          <a:ln>
            <a:solidFill>
              <a:srgbClr val="00B0F0"/>
            </a:solidFill>
            <a:prstDash val="dashDot"/>
          </a:ln>
        </p:spPr>
        <p:style>
          <a:lnRef idx="2">
            <a:schemeClr val="accent4"/>
          </a:lnRef>
          <a:fillRef idx="0">
            <a:schemeClr val="accent4"/>
          </a:fillRef>
          <a:effectRef idx="1">
            <a:schemeClr val="accent4"/>
          </a:effectRef>
          <a:fontRef idx="minor">
            <a:schemeClr val="tx1"/>
          </a:fontRef>
        </p:style>
      </p:cxnSp>
      <p:cxnSp>
        <p:nvCxnSpPr>
          <p:cNvPr id="4097" name="直接箭头连接符 4096"/>
          <p:cNvCxnSpPr/>
          <p:nvPr/>
        </p:nvCxnSpPr>
        <p:spPr>
          <a:xfrm>
            <a:off x="1296131" y="2941793"/>
            <a:ext cx="537210" cy="6640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099" name="文本框 4098"/>
          <p:cNvSpPr txBox="1"/>
          <p:nvPr/>
        </p:nvSpPr>
        <p:spPr>
          <a:xfrm>
            <a:off x="454855" y="2634016"/>
            <a:ext cx="1022675" cy="307777"/>
          </a:xfrm>
          <a:prstGeom prst="rect">
            <a:avLst/>
          </a:prstGeom>
          <a:noFill/>
        </p:spPr>
        <p:txBody>
          <a:bodyPr wrap="square" rtlCol="0">
            <a:spAutoFit/>
          </a:bodyPr>
          <a:lstStyle/>
          <a:p>
            <a:r>
              <a:rPr lang="zh-CN" altLang="en-US" sz="1400" dirty="0"/>
              <a:t>弱分类器</a:t>
            </a:r>
            <a:r>
              <a:rPr lang="en-US" altLang="zh-CN" sz="1400" dirty="0"/>
              <a:t>1</a:t>
            </a:r>
            <a:endParaRPr lang="zh-CN" altLang="en-US" sz="1400" dirty="0"/>
          </a:p>
        </p:txBody>
      </p:sp>
      <p:sp>
        <p:nvSpPr>
          <p:cNvPr id="105" name="文本框 104"/>
          <p:cNvSpPr txBox="1"/>
          <p:nvPr/>
        </p:nvSpPr>
        <p:spPr>
          <a:xfrm>
            <a:off x="4143001" y="2650509"/>
            <a:ext cx="1022675" cy="307777"/>
          </a:xfrm>
          <a:prstGeom prst="rect">
            <a:avLst/>
          </a:prstGeom>
          <a:noFill/>
        </p:spPr>
        <p:txBody>
          <a:bodyPr wrap="square" rtlCol="0">
            <a:spAutoFit/>
          </a:bodyPr>
          <a:lstStyle/>
          <a:p>
            <a:r>
              <a:rPr lang="zh-CN" altLang="en-US" sz="1400" dirty="0"/>
              <a:t>权重提高</a:t>
            </a:r>
          </a:p>
        </p:txBody>
      </p:sp>
      <p:sp>
        <p:nvSpPr>
          <p:cNvPr id="106" name="文本框 105"/>
          <p:cNvSpPr txBox="1"/>
          <p:nvPr/>
        </p:nvSpPr>
        <p:spPr>
          <a:xfrm>
            <a:off x="4137823" y="4868017"/>
            <a:ext cx="1022675" cy="307777"/>
          </a:xfrm>
          <a:prstGeom prst="rect">
            <a:avLst/>
          </a:prstGeom>
          <a:noFill/>
        </p:spPr>
        <p:txBody>
          <a:bodyPr wrap="square" rtlCol="0">
            <a:spAutoFit/>
          </a:bodyPr>
          <a:lstStyle/>
          <a:p>
            <a:r>
              <a:rPr lang="zh-CN" altLang="en-US" sz="1400" dirty="0"/>
              <a:t>弱分类器</a:t>
            </a:r>
            <a:r>
              <a:rPr lang="en-US" altLang="zh-CN" sz="1400" dirty="0"/>
              <a:t>3</a:t>
            </a:r>
            <a:endParaRPr lang="zh-CN" altLang="en-US" sz="1400" dirty="0"/>
          </a:p>
        </p:txBody>
      </p:sp>
      <p:sp>
        <p:nvSpPr>
          <p:cNvPr id="107" name="文本框 106"/>
          <p:cNvSpPr txBox="1"/>
          <p:nvPr/>
        </p:nvSpPr>
        <p:spPr>
          <a:xfrm>
            <a:off x="517549" y="4937635"/>
            <a:ext cx="1022675" cy="307777"/>
          </a:xfrm>
          <a:prstGeom prst="rect">
            <a:avLst/>
          </a:prstGeom>
          <a:noFill/>
        </p:spPr>
        <p:txBody>
          <a:bodyPr wrap="square" rtlCol="0">
            <a:spAutoFit/>
          </a:bodyPr>
          <a:lstStyle/>
          <a:p>
            <a:r>
              <a:rPr lang="zh-CN" altLang="en-US" sz="1400" dirty="0"/>
              <a:t>权重提高</a:t>
            </a:r>
          </a:p>
        </p:txBody>
      </p:sp>
      <p:sp>
        <p:nvSpPr>
          <p:cNvPr id="108" name="文本框 107"/>
          <p:cNvSpPr txBox="1"/>
          <p:nvPr/>
        </p:nvSpPr>
        <p:spPr>
          <a:xfrm>
            <a:off x="7759218" y="2655255"/>
            <a:ext cx="1022675" cy="307777"/>
          </a:xfrm>
          <a:prstGeom prst="rect">
            <a:avLst/>
          </a:prstGeom>
          <a:noFill/>
        </p:spPr>
        <p:txBody>
          <a:bodyPr wrap="square" rtlCol="0">
            <a:spAutoFit/>
          </a:bodyPr>
          <a:lstStyle/>
          <a:p>
            <a:r>
              <a:rPr lang="zh-CN" altLang="en-US" sz="1400" dirty="0"/>
              <a:t>弱分类器</a:t>
            </a:r>
            <a:r>
              <a:rPr lang="en-US" altLang="zh-CN" sz="1400" dirty="0"/>
              <a:t>2</a:t>
            </a:r>
            <a:endParaRPr lang="zh-CN" altLang="en-US" sz="1400" dirty="0"/>
          </a:p>
        </p:txBody>
      </p:sp>
      <p:sp>
        <p:nvSpPr>
          <p:cNvPr id="109" name="文本框 108"/>
          <p:cNvSpPr txBox="1"/>
          <p:nvPr/>
        </p:nvSpPr>
        <p:spPr>
          <a:xfrm>
            <a:off x="7760466" y="4803002"/>
            <a:ext cx="1021427" cy="738664"/>
          </a:xfrm>
          <a:prstGeom prst="rect">
            <a:avLst/>
          </a:prstGeom>
          <a:noFill/>
        </p:spPr>
        <p:txBody>
          <a:bodyPr wrap="square" rtlCol="0">
            <a:spAutoFit/>
          </a:bodyPr>
          <a:lstStyle/>
          <a:p>
            <a:r>
              <a:rPr lang="zh-CN" altLang="en-US" sz="1400" dirty="0"/>
              <a:t>弱分类器组成了强分类器</a:t>
            </a:r>
          </a:p>
        </p:txBody>
      </p:sp>
      <p:cxnSp>
        <p:nvCxnSpPr>
          <p:cNvPr id="111" name="直接箭头连接符 110"/>
          <p:cNvCxnSpPr>
            <a:endCxn id="31" idx="3"/>
          </p:cNvCxnSpPr>
          <p:nvPr/>
        </p:nvCxnSpPr>
        <p:spPr>
          <a:xfrm>
            <a:off x="4961776" y="2865760"/>
            <a:ext cx="2181286" cy="182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2" name="直接箭头连接符 111"/>
          <p:cNvCxnSpPr>
            <a:endCxn id="32" idx="3"/>
          </p:cNvCxnSpPr>
          <p:nvPr/>
        </p:nvCxnSpPr>
        <p:spPr>
          <a:xfrm flipV="1">
            <a:off x="4959140" y="2543116"/>
            <a:ext cx="1673618" cy="3080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3" name="直接箭头连接符 112"/>
          <p:cNvCxnSpPr/>
          <p:nvPr/>
        </p:nvCxnSpPr>
        <p:spPr>
          <a:xfrm>
            <a:off x="4961776" y="2871293"/>
            <a:ext cx="921985" cy="9345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9" name="直接箭头连接符 118"/>
          <p:cNvCxnSpPr/>
          <p:nvPr/>
        </p:nvCxnSpPr>
        <p:spPr>
          <a:xfrm>
            <a:off x="8677172" y="2883422"/>
            <a:ext cx="1641730" cy="16295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1" name="直接箭头连接符 120"/>
          <p:cNvCxnSpPr>
            <a:endCxn id="66" idx="2"/>
          </p:cNvCxnSpPr>
          <p:nvPr/>
        </p:nvCxnSpPr>
        <p:spPr>
          <a:xfrm>
            <a:off x="1303555" y="5169338"/>
            <a:ext cx="1576310" cy="109699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2" name="直接箭头连接符 121"/>
          <p:cNvCxnSpPr>
            <a:endCxn id="65" idx="0"/>
          </p:cNvCxnSpPr>
          <p:nvPr/>
        </p:nvCxnSpPr>
        <p:spPr>
          <a:xfrm>
            <a:off x="1303555" y="5168703"/>
            <a:ext cx="1576310" cy="5416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5" name="直接箭头连接符 124"/>
          <p:cNvCxnSpPr/>
          <p:nvPr/>
        </p:nvCxnSpPr>
        <p:spPr>
          <a:xfrm>
            <a:off x="5032317" y="5021905"/>
            <a:ext cx="1116218" cy="4283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0" name="直接连接符 129"/>
          <p:cNvCxnSpPr/>
          <p:nvPr/>
        </p:nvCxnSpPr>
        <p:spPr>
          <a:xfrm>
            <a:off x="10074702" y="4645793"/>
            <a:ext cx="273522" cy="904539"/>
          </a:xfrm>
          <a:prstGeom prst="line">
            <a:avLst/>
          </a:prstGeom>
          <a:ln>
            <a:solidFill>
              <a:srgbClr val="FF0000"/>
            </a:solidFill>
            <a:prstDash val="solid"/>
          </a:ln>
        </p:spPr>
        <p:style>
          <a:lnRef idx="2">
            <a:schemeClr val="accent4"/>
          </a:lnRef>
          <a:fillRef idx="0">
            <a:schemeClr val="accent4"/>
          </a:fillRef>
          <a:effectRef idx="1">
            <a:schemeClr val="accent4"/>
          </a:effectRef>
          <a:fontRef idx="minor">
            <a:schemeClr val="tx1"/>
          </a:fontRef>
        </p:style>
      </p:cxnSp>
      <p:cxnSp>
        <p:nvCxnSpPr>
          <p:cNvPr id="132" name="直接连接符 131"/>
          <p:cNvCxnSpPr/>
          <p:nvPr/>
        </p:nvCxnSpPr>
        <p:spPr>
          <a:xfrm flipV="1">
            <a:off x="9804016" y="5576403"/>
            <a:ext cx="554643" cy="166774"/>
          </a:xfrm>
          <a:prstGeom prst="line">
            <a:avLst/>
          </a:prstGeom>
          <a:ln>
            <a:solidFill>
              <a:srgbClr val="FF0000"/>
            </a:solidFill>
            <a:prstDash val="solid"/>
          </a:ln>
        </p:spPr>
        <p:style>
          <a:lnRef idx="2">
            <a:schemeClr val="accent4"/>
          </a:lnRef>
          <a:fillRef idx="0">
            <a:schemeClr val="accent4"/>
          </a:fillRef>
          <a:effectRef idx="1">
            <a:schemeClr val="accent4"/>
          </a:effectRef>
          <a:fontRef idx="minor">
            <a:schemeClr val="tx1"/>
          </a:fontRef>
        </p:style>
      </p:cxnSp>
      <p:cxnSp>
        <p:nvCxnSpPr>
          <p:cNvPr id="135" name="直接连接符 134"/>
          <p:cNvCxnSpPr/>
          <p:nvPr/>
        </p:nvCxnSpPr>
        <p:spPr>
          <a:xfrm>
            <a:off x="9826432" y="5743177"/>
            <a:ext cx="111439" cy="708739"/>
          </a:xfrm>
          <a:prstGeom prst="line">
            <a:avLst/>
          </a:prstGeom>
          <a:ln>
            <a:solidFill>
              <a:srgbClr val="FF0000"/>
            </a:solidFill>
            <a:prstDash val="solid"/>
          </a:ln>
        </p:spPr>
        <p:style>
          <a:lnRef idx="2">
            <a:schemeClr val="accent4"/>
          </a:lnRef>
          <a:fillRef idx="0">
            <a:schemeClr val="accent4"/>
          </a:fillRef>
          <a:effectRef idx="1">
            <a:schemeClr val="accent4"/>
          </a:effectRef>
          <a:fontRef idx="minor">
            <a:schemeClr val="tx1"/>
          </a:fontRef>
        </p:style>
      </p:cxnSp>
    </p:spTree>
  </p:cSld>
  <p:clrMapOvr>
    <a:masterClrMapping/>
  </p:clrMapOvr>
  <p:transition advTm="800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cxnSp>
        <p:nvCxnSpPr>
          <p:cNvPr id="58" name="Google Shape;3386;p54"/>
          <p:cNvCxnSpPr/>
          <p:nvPr/>
        </p:nvCxnSpPr>
        <p:spPr>
          <a:xfrm>
            <a:off x="8096142" y="3478155"/>
            <a:ext cx="961350" cy="74346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4" name="Google Shape;3379;p54"/>
          <p:cNvSpPr/>
          <p:nvPr/>
        </p:nvSpPr>
        <p:spPr>
          <a:xfrm>
            <a:off x="2457157" y="5946367"/>
            <a:ext cx="1242256" cy="44302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n</a:t>
            </a:r>
            <a:endParaRPr sz="2000" dirty="0"/>
          </a:p>
        </p:txBody>
      </p:sp>
      <p:sp>
        <p:nvSpPr>
          <p:cNvPr id="26" name="Google Shape;3382;p54"/>
          <p:cNvSpPr/>
          <p:nvPr/>
        </p:nvSpPr>
        <p:spPr>
          <a:xfrm>
            <a:off x="2399975" y="3246398"/>
            <a:ext cx="1242256" cy="44302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dirty="0"/>
              <a:t>模型</a:t>
            </a:r>
            <a:r>
              <a:rPr lang="en-US" altLang="zh-CN" sz="1800" dirty="0"/>
              <a:t>1</a:t>
            </a:r>
            <a:endParaRPr sz="1800" dirty="0"/>
          </a:p>
        </p:txBody>
      </p:sp>
      <p:sp>
        <p:nvSpPr>
          <p:cNvPr id="28" name="Google Shape;3383;p54"/>
          <p:cNvSpPr/>
          <p:nvPr/>
        </p:nvSpPr>
        <p:spPr>
          <a:xfrm>
            <a:off x="2402013" y="4406520"/>
            <a:ext cx="1242256" cy="44302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dirty="0"/>
              <a:t>模型</a:t>
            </a:r>
            <a:r>
              <a:rPr lang="en-US" altLang="zh-CN" sz="2000" dirty="0"/>
              <a:t>2</a:t>
            </a:r>
            <a:endParaRPr sz="2000" dirty="0"/>
          </a:p>
        </p:txBody>
      </p:sp>
      <p:cxnSp>
        <p:nvCxnSpPr>
          <p:cNvPr id="29" name="Google Shape;3386;p54"/>
          <p:cNvCxnSpPr>
            <a:endCxn id="28" idx="1"/>
          </p:cNvCxnSpPr>
          <p:nvPr/>
        </p:nvCxnSpPr>
        <p:spPr>
          <a:xfrm>
            <a:off x="1464867" y="4637601"/>
            <a:ext cx="937146" cy="313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0" name="Google Shape;3387;p54"/>
          <p:cNvCxnSpPr>
            <a:endCxn id="26" idx="1"/>
          </p:cNvCxnSpPr>
          <p:nvPr/>
        </p:nvCxnSpPr>
        <p:spPr>
          <a:xfrm flipV="1">
            <a:off x="1482877" y="3480609"/>
            <a:ext cx="917099" cy="83194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1" name="Google Shape;3388;p54"/>
          <p:cNvCxnSpPr>
            <a:endCxn id="24" idx="1"/>
          </p:cNvCxnSpPr>
          <p:nvPr/>
        </p:nvCxnSpPr>
        <p:spPr>
          <a:xfrm>
            <a:off x="1552736" y="5062117"/>
            <a:ext cx="904421" cy="111846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3" name="Google Shape;3379;p54"/>
          <p:cNvSpPr/>
          <p:nvPr/>
        </p:nvSpPr>
        <p:spPr>
          <a:xfrm>
            <a:off x="4413250" y="5946367"/>
            <a:ext cx="1242256" cy="44302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400" dirty="0"/>
              <a:t>带权重</a:t>
            </a:r>
            <a:r>
              <a:rPr lang="en-US" altLang="zh-CN" sz="1400" dirty="0"/>
              <a:t>n</a:t>
            </a:r>
            <a:r>
              <a:rPr lang="zh-CN" altLang="en-US" sz="1400" dirty="0"/>
              <a:t>的训练集</a:t>
            </a:r>
          </a:p>
        </p:txBody>
      </p:sp>
      <p:sp>
        <p:nvSpPr>
          <p:cNvPr id="34" name="Google Shape;3381;p54"/>
          <p:cNvSpPr/>
          <p:nvPr/>
        </p:nvSpPr>
        <p:spPr>
          <a:xfrm>
            <a:off x="4382670" y="4416915"/>
            <a:ext cx="1242256" cy="44302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400" dirty="0"/>
              <a:t>带权重</a:t>
            </a:r>
            <a:r>
              <a:rPr lang="en-US" altLang="zh-CN" sz="1400" dirty="0"/>
              <a:t>2</a:t>
            </a:r>
            <a:r>
              <a:rPr lang="zh-CN" altLang="en-US" sz="1400" dirty="0"/>
              <a:t>的训练集</a:t>
            </a:r>
          </a:p>
        </p:txBody>
      </p:sp>
      <p:sp>
        <p:nvSpPr>
          <p:cNvPr id="35" name="Google Shape;3382;p54"/>
          <p:cNvSpPr/>
          <p:nvPr/>
        </p:nvSpPr>
        <p:spPr>
          <a:xfrm>
            <a:off x="4371431" y="3246398"/>
            <a:ext cx="1242256" cy="443022"/>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400" dirty="0"/>
              <a:t>带权重</a:t>
            </a:r>
            <a:r>
              <a:rPr lang="en-US" altLang="zh-CN" sz="1400" dirty="0"/>
              <a:t>1</a:t>
            </a:r>
            <a:r>
              <a:rPr lang="zh-CN" altLang="en-US" sz="1400" dirty="0"/>
              <a:t>的训练集</a:t>
            </a:r>
            <a:endParaRPr sz="1400" dirty="0"/>
          </a:p>
        </p:txBody>
      </p:sp>
      <p:cxnSp>
        <p:nvCxnSpPr>
          <p:cNvPr id="37" name="Google Shape;3386;p54"/>
          <p:cNvCxnSpPr>
            <a:stCxn id="26" idx="3"/>
            <a:endCxn id="35" idx="1"/>
          </p:cNvCxnSpPr>
          <p:nvPr/>
        </p:nvCxnSpPr>
        <p:spPr>
          <a:xfrm>
            <a:off x="3641596" y="3480609"/>
            <a:ext cx="729615"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8" name="Google Shape;3386;p54"/>
          <p:cNvCxnSpPr>
            <a:stCxn id="24" idx="3"/>
          </p:cNvCxnSpPr>
          <p:nvPr/>
        </p:nvCxnSpPr>
        <p:spPr>
          <a:xfrm>
            <a:off x="3699413" y="6180578"/>
            <a:ext cx="70739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 name="Google Shape;3386;p54"/>
          <p:cNvCxnSpPr/>
          <p:nvPr/>
        </p:nvCxnSpPr>
        <p:spPr>
          <a:xfrm>
            <a:off x="3642231" y="4627160"/>
            <a:ext cx="742477"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5" name="矩形: 圆角 44"/>
          <p:cNvSpPr/>
          <p:nvPr/>
        </p:nvSpPr>
        <p:spPr>
          <a:xfrm>
            <a:off x="783015" y="4045198"/>
            <a:ext cx="760320" cy="112988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800" dirty="0">
                <a:latin typeface="+mj-ea"/>
                <a:ea typeface="+mj-ea"/>
              </a:rPr>
              <a:t>训练数据</a:t>
            </a:r>
          </a:p>
        </p:txBody>
      </p:sp>
      <p:sp>
        <p:nvSpPr>
          <p:cNvPr id="49" name="Google Shape;3380;p54"/>
          <p:cNvSpPr/>
          <p:nvPr/>
        </p:nvSpPr>
        <p:spPr>
          <a:xfrm>
            <a:off x="9057492" y="3867625"/>
            <a:ext cx="677351" cy="15193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结合策略</a:t>
            </a:r>
            <a:endParaRPr sz="1600" dirty="0"/>
          </a:p>
        </p:txBody>
      </p:sp>
      <p:sp>
        <p:nvSpPr>
          <p:cNvPr id="40" name="Google Shape;3382;p54"/>
          <p:cNvSpPr/>
          <p:nvPr/>
        </p:nvSpPr>
        <p:spPr>
          <a:xfrm>
            <a:off x="6154990" y="3115166"/>
            <a:ext cx="1968900" cy="7524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400" dirty="0"/>
              <a:t>弱学习器</a:t>
            </a:r>
            <a:r>
              <a:rPr lang="en-US" altLang="zh-CN" sz="1400" dirty="0"/>
              <a:t>1</a:t>
            </a:r>
          </a:p>
          <a:p>
            <a:pPr marL="0" lvl="0" indent="0" algn="ctr" rtl="0">
              <a:spcBef>
                <a:spcPts val="0"/>
              </a:spcBef>
              <a:spcAft>
                <a:spcPts val="0"/>
              </a:spcAft>
              <a:buNone/>
            </a:pPr>
            <a:r>
              <a:rPr lang="zh-CN" altLang="en-US" sz="1400" dirty="0">
                <a:solidFill>
                  <a:srgbClr val="0066CC"/>
                </a:solidFill>
              </a:rPr>
              <a:t>基于学习的误差率</a:t>
            </a:r>
            <a:r>
              <a:rPr lang="en-US" altLang="zh-CN" sz="1400" dirty="0">
                <a:solidFill>
                  <a:srgbClr val="0066CC"/>
                </a:solidFill>
              </a:rPr>
              <a:t>1</a:t>
            </a:r>
          </a:p>
          <a:p>
            <a:pPr marL="0" lvl="0" indent="0" algn="ctr" rtl="0">
              <a:spcBef>
                <a:spcPts val="0"/>
              </a:spcBef>
              <a:spcAft>
                <a:spcPts val="0"/>
              </a:spcAft>
              <a:buNone/>
            </a:pPr>
            <a:r>
              <a:rPr lang="zh-CN" altLang="en-US" sz="1400" dirty="0">
                <a:solidFill>
                  <a:srgbClr val="0066CC"/>
                </a:solidFill>
              </a:rPr>
              <a:t>更新学习器权重</a:t>
            </a:r>
            <a:r>
              <a:rPr lang="en-US" altLang="zh-CN" sz="1400" dirty="0">
                <a:solidFill>
                  <a:srgbClr val="0066CC"/>
                </a:solidFill>
              </a:rPr>
              <a:t>1</a:t>
            </a:r>
            <a:endParaRPr sz="1400" dirty="0">
              <a:solidFill>
                <a:srgbClr val="0066CC"/>
              </a:solidFill>
            </a:endParaRPr>
          </a:p>
        </p:txBody>
      </p:sp>
      <p:sp>
        <p:nvSpPr>
          <p:cNvPr id="47" name="Google Shape;3382;p54"/>
          <p:cNvSpPr/>
          <p:nvPr/>
        </p:nvSpPr>
        <p:spPr>
          <a:xfrm>
            <a:off x="6154990" y="4233914"/>
            <a:ext cx="1968900" cy="7524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400" dirty="0"/>
              <a:t>弱学习器</a:t>
            </a:r>
            <a:r>
              <a:rPr lang="en-US" altLang="zh-CN" sz="1400" dirty="0"/>
              <a:t>2</a:t>
            </a:r>
          </a:p>
          <a:p>
            <a:pPr marL="0" lvl="0" indent="0" algn="ctr" rtl="0">
              <a:spcBef>
                <a:spcPts val="0"/>
              </a:spcBef>
              <a:spcAft>
                <a:spcPts val="0"/>
              </a:spcAft>
              <a:buNone/>
            </a:pPr>
            <a:r>
              <a:rPr lang="zh-CN" altLang="en-US" sz="1400" dirty="0">
                <a:solidFill>
                  <a:srgbClr val="0066CC"/>
                </a:solidFill>
              </a:rPr>
              <a:t>基于学习的误差率</a:t>
            </a:r>
            <a:r>
              <a:rPr lang="en-US" altLang="zh-CN" sz="1400" dirty="0">
                <a:solidFill>
                  <a:srgbClr val="0066CC"/>
                </a:solidFill>
              </a:rPr>
              <a:t>2</a:t>
            </a:r>
          </a:p>
          <a:p>
            <a:pPr marL="0" lvl="0" indent="0" algn="ctr" rtl="0">
              <a:spcBef>
                <a:spcPts val="0"/>
              </a:spcBef>
              <a:spcAft>
                <a:spcPts val="0"/>
              </a:spcAft>
              <a:buNone/>
            </a:pPr>
            <a:r>
              <a:rPr lang="zh-CN" altLang="en-US" sz="1400" dirty="0">
                <a:solidFill>
                  <a:srgbClr val="0066CC"/>
                </a:solidFill>
              </a:rPr>
              <a:t>更新学习器权重</a:t>
            </a:r>
            <a:r>
              <a:rPr lang="en-US" altLang="zh-CN" sz="1400" dirty="0">
                <a:solidFill>
                  <a:srgbClr val="0066CC"/>
                </a:solidFill>
              </a:rPr>
              <a:t>2</a:t>
            </a:r>
            <a:endParaRPr sz="1400" dirty="0">
              <a:solidFill>
                <a:srgbClr val="0066CC"/>
              </a:solidFill>
            </a:endParaRPr>
          </a:p>
        </p:txBody>
      </p:sp>
      <p:sp>
        <p:nvSpPr>
          <p:cNvPr id="48" name="Google Shape;3382;p54"/>
          <p:cNvSpPr/>
          <p:nvPr/>
        </p:nvSpPr>
        <p:spPr>
          <a:xfrm>
            <a:off x="6183532" y="5792750"/>
            <a:ext cx="1968900" cy="752459"/>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400" dirty="0"/>
              <a:t>弱学习器</a:t>
            </a:r>
            <a:r>
              <a:rPr lang="en-US" altLang="zh-CN" sz="1400" dirty="0"/>
              <a:t>n</a:t>
            </a:r>
          </a:p>
          <a:p>
            <a:pPr marL="0" lvl="0" indent="0" algn="ctr" rtl="0">
              <a:spcBef>
                <a:spcPts val="0"/>
              </a:spcBef>
              <a:spcAft>
                <a:spcPts val="0"/>
              </a:spcAft>
              <a:buNone/>
            </a:pPr>
            <a:r>
              <a:rPr lang="zh-CN" altLang="en-US" sz="1400" dirty="0">
                <a:solidFill>
                  <a:srgbClr val="0066CC"/>
                </a:solidFill>
              </a:rPr>
              <a:t>基于学习的误差率</a:t>
            </a:r>
            <a:r>
              <a:rPr lang="en-US" altLang="zh-CN" sz="1400" dirty="0">
                <a:solidFill>
                  <a:srgbClr val="0066CC"/>
                </a:solidFill>
              </a:rPr>
              <a:t>n</a:t>
            </a:r>
          </a:p>
          <a:p>
            <a:pPr marL="0" lvl="0" indent="0" algn="ctr" rtl="0">
              <a:spcBef>
                <a:spcPts val="0"/>
              </a:spcBef>
              <a:spcAft>
                <a:spcPts val="0"/>
              </a:spcAft>
              <a:buNone/>
            </a:pPr>
            <a:r>
              <a:rPr lang="zh-CN" altLang="en-US" sz="1400" dirty="0">
                <a:solidFill>
                  <a:srgbClr val="0066CC"/>
                </a:solidFill>
              </a:rPr>
              <a:t>更新学习器权重</a:t>
            </a:r>
            <a:r>
              <a:rPr lang="en-US" altLang="zh-CN" sz="1400" dirty="0">
                <a:solidFill>
                  <a:srgbClr val="0066CC"/>
                </a:solidFill>
              </a:rPr>
              <a:t>n</a:t>
            </a:r>
            <a:endParaRPr sz="1400" dirty="0">
              <a:solidFill>
                <a:srgbClr val="0066CC"/>
              </a:solidFill>
            </a:endParaRPr>
          </a:p>
        </p:txBody>
      </p:sp>
      <p:cxnSp>
        <p:nvCxnSpPr>
          <p:cNvPr id="2" name="连接符: 肘形 4"/>
          <p:cNvCxnSpPr>
            <a:stCxn id="40" idx="2"/>
            <a:endCxn id="28" idx="0"/>
          </p:cNvCxnSpPr>
          <p:nvPr/>
        </p:nvCxnSpPr>
        <p:spPr>
          <a:xfrm rot="5400000">
            <a:off x="4812348" y="2091373"/>
            <a:ext cx="538480" cy="4116705"/>
          </a:xfrm>
          <a:prstGeom prst="bentConnector3">
            <a:avLst>
              <a:gd name="adj1" fmla="val 49941"/>
            </a:avLst>
          </a:prstGeom>
          <a:ln>
            <a:tailEnd type="triangle"/>
          </a:ln>
        </p:spPr>
        <p:style>
          <a:lnRef idx="2">
            <a:schemeClr val="dk1"/>
          </a:lnRef>
          <a:fillRef idx="0">
            <a:schemeClr val="dk1"/>
          </a:fillRef>
          <a:effectRef idx="1">
            <a:schemeClr val="dk1"/>
          </a:effectRef>
          <a:fontRef idx="minor">
            <a:schemeClr val="tx1"/>
          </a:fontRef>
        </p:style>
      </p:cxnSp>
      <p:cxnSp>
        <p:nvCxnSpPr>
          <p:cNvPr id="51" name="连接符: 肘形 50"/>
          <p:cNvCxnSpPr/>
          <p:nvPr/>
        </p:nvCxnSpPr>
        <p:spPr>
          <a:xfrm rot="5400000">
            <a:off x="4837267" y="3609423"/>
            <a:ext cx="538895" cy="4116299"/>
          </a:xfrm>
          <a:prstGeom prst="bentConnector3">
            <a:avLst>
              <a:gd name="adj1" fmla="val 56962"/>
            </a:avLst>
          </a:prstGeom>
          <a:ln>
            <a:tailEnd type="triangle"/>
          </a:ln>
        </p:spPr>
        <p:style>
          <a:lnRef idx="2">
            <a:schemeClr val="dk1"/>
          </a:lnRef>
          <a:fillRef idx="0">
            <a:schemeClr val="dk1"/>
          </a:fillRef>
          <a:effectRef idx="1">
            <a:schemeClr val="dk1"/>
          </a:effectRef>
          <a:fontRef idx="minor">
            <a:schemeClr val="tx1"/>
          </a:fontRef>
        </p:style>
      </p:cxnSp>
      <p:sp>
        <p:nvSpPr>
          <p:cNvPr id="52" name="Google Shape;1532;p43"/>
          <p:cNvSpPr txBox="1"/>
          <p:nvPr/>
        </p:nvSpPr>
        <p:spPr>
          <a:xfrm>
            <a:off x="3049743" y="3787630"/>
            <a:ext cx="2216627" cy="268909"/>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baseline="30000" dirty="0">
                <a:solidFill>
                  <a:srgbClr val="FF0000"/>
                </a:solidFill>
                <a:latin typeface="+mj-ea"/>
                <a:ea typeface="+mj-ea"/>
                <a:cs typeface="Consolas" panose="020B0609020204030204"/>
                <a:sym typeface="Consolas" panose="020B0609020204030204"/>
              </a:rPr>
              <a:t>根据权重</a:t>
            </a:r>
            <a:r>
              <a:rPr lang="en-US" altLang="zh-CN" sz="2000" baseline="30000" dirty="0">
                <a:solidFill>
                  <a:srgbClr val="FF0000"/>
                </a:solidFill>
                <a:latin typeface="+mj-ea"/>
                <a:ea typeface="+mj-ea"/>
                <a:cs typeface="Consolas" panose="020B0609020204030204"/>
                <a:sym typeface="Consolas" panose="020B0609020204030204"/>
              </a:rPr>
              <a:t>1</a:t>
            </a:r>
            <a:r>
              <a:rPr lang="zh-CN" altLang="en-US" sz="2000" baseline="30000" dirty="0">
                <a:solidFill>
                  <a:srgbClr val="FF0000"/>
                </a:solidFill>
                <a:latin typeface="+mj-ea"/>
                <a:ea typeface="+mj-ea"/>
                <a:cs typeface="Consolas" panose="020B0609020204030204"/>
                <a:sym typeface="Consolas" panose="020B0609020204030204"/>
              </a:rPr>
              <a:t>更新样本权重</a:t>
            </a:r>
            <a:r>
              <a:rPr lang="en-US" altLang="zh-CN" sz="2000" baseline="30000" dirty="0">
                <a:solidFill>
                  <a:srgbClr val="FF0000"/>
                </a:solidFill>
                <a:latin typeface="+mj-ea"/>
                <a:ea typeface="+mj-ea"/>
                <a:cs typeface="Consolas" panose="020B0609020204030204"/>
                <a:sym typeface="Consolas" panose="020B0609020204030204"/>
              </a:rPr>
              <a:t>2</a:t>
            </a:r>
            <a:endParaRPr sz="2000" baseline="30000" dirty="0">
              <a:solidFill>
                <a:srgbClr val="FF0000"/>
              </a:solidFill>
              <a:latin typeface="+mj-ea"/>
              <a:ea typeface="+mj-ea"/>
              <a:cs typeface="Consolas" panose="020B0609020204030204"/>
              <a:sym typeface="Consolas" panose="020B0609020204030204"/>
            </a:endParaRPr>
          </a:p>
        </p:txBody>
      </p:sp>
      <p:cxnSp>
        <p:nvCxnSpPr>
          <p:cNvPr id="53" name="Google Shape;3386;p54"/>
          <p:cNvCxnSpPr>
            <a:stCxn id="35" idx="3"/>
          </p:cNvCxnSpPr>
          <p:nvPr/>
        </p:nvCxnSpPr>
        <p:spPr>
          <a:xfrm>
            <a:off x="5613687" y="3480609"/>
            <a:ext cx="532009" cy="462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4" name="Google Shape;3386;p54"/>
          <p:cNvCxnSpPr/>
          <p:nvPr/>
        </p:nvCxnSpPr>
        <p:spPr>
          <a:xfrm>
            <a:off x="8123890" y="4607012"/>
            <a:ext cx="937146" cy="313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5" name="Google Shape;3386;p54"/>
          <p:cNvCxnSpPr/>
          <p:nvPr/>
        </p:nvCxnSpPr>
        <p:spPr>
          <a:xfrm>
            <a:off x="5633279" y="4620084"/>
            <a:ext cx="532009" cy="462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6" name="Google Shape;3386;p54"/>
          <p:cNvCxnSpPr/>
          <p:nvPr/>
        </p:nvCxnSpPr>
        <p:spPr>
          <a:xfrm>
            <a:off x="5661821" y="6162601"/>
            <a:ext cx="532009" cy="462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7" name="Google Shape;1532;p43"/>
          <p:cNvSpPr txBox="1"/>
          <p:nvPr/>
        </p:nvSpPr>
        <p:spPr>
          <a:xfrm>
            <a:off x="3124221" y="5376332"/>
            <a:ext cx="2277773" cy="268909"/>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sz="2000" baseline="30000" dirty="0">
                <a:solidFill>
                  <a:srgbClr val="FF0000"/>
                </a:solidFill>
                <a:latin typeface="+mj-ea"/>
                <a:ea typeface="+mj-ea"/>
                <a:cs typeface="Consolas" panose="020B0609020204030204"/>
                <a:sym typeface="Consolas" panose="020B0609020204030204"/>
              </a:rPr>
              <a:t>根据权重</a:t>
            </a:r>
            <a:r>
              <a:rPr lang="en-US" altLang="zh-CN" sz="2000" baseline="30000" dirty="0">
                <a:solidFill>
                  <a:srgbClr val="FF0000"/>
                </a:solidFill>
                <a:latin typeface="+mj-ea"/>
                <a:ea typeface="+mj-ea"/>
                <a:cs typeface="Consolas" panose="020B0609020204030204"/>
                <a:sym typeface="Consolas" panose="020B0609020204030204"/>
              </a:rPr>
              <a:t>n-1</a:t>
            </a:r>
            <a:r>
              <a:rPr lang="zh-CN" altLang="en-US" sz="2000" baseline="30000" dirty="0">
                <a:solidFill>
                  <a:srgbClr val="FF0000"/>
                </a:solidFill>
                <a:latin typeface="+mj-ea"/>
                <a:ea typeface="+mj-ea"/>
                <a:cs typeface="Consolas" panose="020B0609020204030204"/>
                <a:sym typeface="Consolas" panose="020B0609020204030204"/>
              </a:rPr>
              <a:t>更新样本权重</a:t>
            </a:r>
            <a:r>
              <a:rPr lang="en-US" altLang="zh-CN" sz="2000" baseline="30000" dirty="0">
                <a:solidFill>
                  <a:srgbClr val="FF0000"/>
                </a:solidFill>
                <a:latin typeface="+mj-ea"/>
                <a:ea typeface="+mj-ea"/>
                <a:cs typeface="Consolas" panose="020B0609020204030204"/>
                <a:sym typeface="Consolas" panose="020B0609020204030204"/>
              </a:rPr>
              <a:t>n</a:t>
            </a:r>
            <a:endParaRPr sz="2000" baseline="30000" dirty="0">
              <a:solidFill>
                <a:srgbClr val="FF0000"/>
              </a:solidFill>
              <a:latin typeface="+mj-ea"/>
              <a:ea typeface="+mj-ea"/>
              <a:cs typeface="Consolas" panose="020B0609020204030204"/>
              <a:sym typeface="Consolas" panose="020B0609020204030204"/>
            </a:endParaRPr>
          </a:p>
        </p:txBody>
      </p:sp>
      <p:cxnSp>
        <p:nvCxnSpPr>
          <p:cNvPr id="59" name="Google Shape;3386;p54"/>
          <p:cNvCxnSpPr>
            <a:stCxn id="48" idx="3"/>
          </p:cNvCxnSpPr>
          <p:nvPr/>
        </p:nvCxnSpPr>
        <p:spPr>
          <a:xfrm flipV="1">
            <a:off x="8153067" y="5056164"/>
            <a:ext cx="905060" cy="1125516"/>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0" name="Google Shape;3380;p54"/>
          <p:cNvSpPr/>
          <p:nvPr/>
        </p:nvSpPr>
        <p:spPr>
          <a:xfrm>
            <a:off x="10296628" y="3870472"/>
            <a:ext cx="677351" cy="15193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600" dirty="0"/>
              <a:t>强学习器</a:t>
            </a:r>
            <a:endParaRPr sz="1600" dirty="0"/>
          </a:p>
        </p:txBody>
      </p:sp>
      <p:cxnSp>
        <p:nvCxnSpPr>
          <p:cNvPr id="61" name="Google Shape;3386;p54"/>
          <p:cNvCxnSpPr>
            <a:stCxn id="49" idx="3"/>
            <a:endCxn id="60" idx="1"/>
          </p:cNvCxnSpPr>
          <p:nvPr/>
        </p:nvCxnSpPr>
        <p:spPr>
          <a:xfrm>
            <a:off x="9735478" y="4640610"/>
            <a:ext cx="561340" cy="254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 name="矩形: 圆角 61"/>
          <p:cNvSpPr/>
          <p:nvPr/>
        </p:nvSpPr>
        <p:spPr>
          <a:xfrm>
            <a:off x="6154990" y="5103427"/>
            <a:ext cx="1968900" cy="283498"/>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latin typeface="+mj-ea"/>
                <a:ea typeface="+mj-ea"/>
              </a:rPr>
              <a:t>相同方式更新</a:t>
            </a:r>
            <a:r>
              <a:rPr lang="en-US" altLang="zh-CN" sz="1200" dirty="0">
                <a:latin typeface="+mj-ea"/>
                <a:ea typeface="+mj-ea"/>
              </a:rPr>
              <a:t>……</a:t>
            </a:r>
            <a:endParaRPr lang="zh-CN" altLang="en-US" sz="1200" dirty="0">
              <a:latin typeface="+mj-ea"/>
              <a:ea typeface="+mj-ea"/>
            </a:endParaRPr>
          </a:p>
        </p:txBody>
      </p:sp>
      <p:cxnSp>
        <p:nvCxnSpPr>
          <p:cNvPr id="63" name="Google Shape;3386;p54"/>
          <p:cNvCxnSpPr>
            <a:stCxn id="47" idx="2"/>
          </p:cNvCxnSpPr>
          <p:nvPr/>
        </p:nvCxnSpPr>
        <p:spPr>
          <a:xfrm>
            <a:off x="7140075" y="4999073"/>
            <a:ext cx="0" cy="11705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 name="内容占位符 2"/>
          <p:cNvSpPr>
            <a:spLocks noGrp="1"/>
          </p:cNvSpPr>
          <p:nvPr/>
        </p:nvSpPr>
        <p:spPr>
          <a:xfrm>
            <a:off x="294005" y="1452880"/>
            <a:ext cx="11759565" cy="4673600"/>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50000"/>
              </a:lnSpc>
            </a:pPr>
            <a:r>
              <a:rPr lang="en-US" altLang="zh-CN" b="1" kern="100" dirty="0">
                <a:effectLst/>
                <a:sym typeface="+mn-ea"/>
              </a:rPr>
              <a:t>AdaBoost</a:t>
            </a:r>
            <a:r>
              <a:rPr lang="zh-CN" altLang="en-US" b="1" kern="100" dirty="0">
                <a:effectLst/>
                <a:sym typeface="+mn-ea"/>
              </a:rPr>
              <a:t>算法思想</a:t>
            </a:r>
            <a:endParaRPr lang="zh-CN" altLang="zh-CN" kern="100" dirty="0">
              <a:effectLst/>
              <a:sym typeface="+mn-ea"/>
            </a:endParaRPr>
          </a:p>
          <a:p>
            <a:pPr algn="just">
              <a:lnSpc>
                <a:spcPct val="150000"/>
              </a:lnSpc>
              <a:buFont typeface="Wingdings" panose="05000000000000000000" charset="0"/>
              <a:buChar char="Ø"/>
            </a:pPr>
            <a:r>
              <a:rPr lang="zh-CN" altLang="en-US" sz="2400" dirty="0">
                <a:sym typeface="+mn-ea"/>
              </a:rPr>
              <a:t>后一个模型的训练永远是在前一个模型的基础上完成！</a:t>
            </a:r>
            <a:endParaRPr lang="zh-CN" altLang="en-US" sz="2400" dirty="0"/>
          </a:p>
          <a:p>
            <a:pPr marL="0" indent="0" algn="just">
              <a:lnSpc>
                <a:spcPct val="150000"/>
              </a:lnSpc>
              <a:buFont typeface="Wingdings" panose="05000000000000000000" charset="0"/>
              <a:buNone/>
            </a:pP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80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p:sp>
        <p:nvSpPr>
          <p:cNvPr id="5" name="内容占位符 4"/>
          <p:cNvSpPr>
            <a:spLocks noGrp="1"/>
          </p:cNvSpPr>
          <p:nvPr>
            <p:ph idx="1"/>
          </p:nvPr>
        </p:nvSpPr>
        <p:spPr>
          <a:xfrm>
            <a:off x="1784350" y="1266825"/>
            <a:ext cx="8616950" cy="575423"/>
          </a:xfrm>
        </p:spPr>
        <p:txBody>
          <a:bodyPr/>
          <a:lstStyle/>
          <a:p>
            <a:r>
              <a:rPr lang="zh-CN" altLang="en-US" dirty="0"/>
              <a:t>基学习器的线性组合</a:t>
            </a:r>
          </a:p>
        </p:txBody>
      </p:sp>
      <p:sp>
        <p:nvSpPr>
          <p:cNvPr id="14" name="内容占位符 4"/>
          <p:cNvSpPr txBox="1"/>
          <p:nvPr/>
        </p:nvSpPr>
        <p:spPr>
          <a:xfrm>
            <a:off x="1784350" y="3248639"/>
            <a:ext cx="8616950" cy="575423"/>
          </a:xfrm>
          <a:prstGeom prst="rect">
            <a:avLst/>
          </a:prstGeom>
        </p:spPr>
        <p:txBody>
          <a:bodyPr/>
          <a:lstStyle>
            <a:lvl1pPr marL="341630" indent="-341630">
              <a:spcBef>
                <a:spcPct val="20000"/>
              </a:spcBef>
              <a:buChar char="•"/>
              <a:defRPr sz="3200">
                <a:latin typeface="+mj-ea"/>
                <a:ea typeface="+mj-ea"/>
              </a:defRPr>
            </a:lvl1pPr>
            <a:lvl2pPr marL="741680" indent="-284480">
              <a:spcBef>
                <a:spcPct val="20000"/>
              </a:spcBef>
              <a:buChar char="–"/>
              <a:defRPr sz="2800" b="1">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最小化指数损失函数</a:t>
            </a:r>
          </a:p>
        </p:txBody>
      </p:sp>
      <p:pic>
        <p:nvPicPr>
          <p:cNvPr id="6" name="图片 5"/>
          <p:cNvPicPr>
            <a:picLocks noChangeAspect="1"/>
          </p:cNvPicPr>
          <p:nvPr/>
        </p:nvPicPr>
        <p:blipFill>
          <a:blip r:embed="rId3"/>
          <a:stretch>
            <a:fillRect/>
          </a:stretch>
        </p:blipFill>
        <p:spPr>
          <a:xfrm>
            <a:off x="5034023" y="1872052"/>
            <a:ext cx="2117603" cy="832562"/>
          </a:xfrm>
          <a:prstGeom prst="rect">
            <a:avLst/>
          </a:prstGeom>
        </p:spPr>
      </p:pic>
      <p:pic>
        <p:nvPicPr>
          <p:cNvPr id="10" name="图片 9"/>
          <p:cNvPicPr>
            <a:picLocks noChangeAspect="1"/>
          </p:cNvPicPr>
          <p:nvPr/>
        </p:nvPicPr>
        <p:blipFill>
          <a:blip r:embed="rId4"/>
          <a:stretch>
            <a:fillRect/>
          </a:stretch>
        </p:blipFill>
        <p:spPr>
          <a:xfrm>
            <a:off x="4091070" y="4270147"/>
            <a:ext cx="4003508" cy="628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mc:AlternateContent xmlns:mc="http://schemas.openxmlformats.org/markup-compatibility/2006" xmlns:a14="http://schemas.microsoft.com/office/drawing/2010/main">
        <mc:Choice Requires="a14">
          <p:sp>
            <p:nvSpPr>
              <p:cNvPr id="13" name="内容占位符 4"/>
              <p:cNvSpPr txBox="1"/>
              <p:nvPr/>
            </p:nvSpPr>
            <p:spPr>
              <a:xfrm>
                <a:off x="914400" y="1181820"/>
                <a:ext cx="10902950" cy="575423"/>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若</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能令指数损失函数最小化，则上式对</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的偏导值为</a:t>
                </a:r>
                <a:r>
                  <a:rPr lang="en-US" altLang="zh-CN" dirty="0"/>
                  <a:t>0</a:t>
                </a:r>
                <a:r>
                  <a:rPr lang="zh-CN" altLang="en-US" dirty="0"/>
                  <a:t>，即</a:t>
                </a:r>
                <a:endParaRPr lang="en-US" dirty="0"/>
              </a:p>
            </p:txBody>
          </p:sp>
        </mc:Choice>
        <mc:Fallback xmlns="">
          <p:sp>
            <p:nvSpPr>
              <p:cNvPr id="13" name="内容占位符 4"/>
              <p:cNvSpPr txBox="1">
                <a:spLocks noRot="1" noChangeAspect="1" noMove="1" noResize="1" noEditPoints="1" noAdjustHandles="1" noChangeArrowheads="1" noChangeShapeType="1" noTextEdit="1"/>
              </p:cNvSpPr>
              <p:nvPr/>
            </p:nvSpPr>
            <p:spPr>
              <a:xfrm>
                <a:off x="914400" y="1181820"/>
                <a:ext cx="10902950" cy="575423"/>
              </a:xfrm>
              <a:prstGeom prst="rect">
                <a:avLst/>
              </a:prstGeom>
              <a:blipFill>
                <a:blip r:embed="rId3"/>
                <a:stretch>
                  <a:fillRect l="-615" t="-106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4"/>
              <p:cNvSpPr txBox="1"/>
              <p:nvPr/>
            </p:nvSpPr>
            <p:spPr>
              <a:xfrm>
                <a:off x="647700" y="5446409"/>
                <a:ext cx="10642600" cy="798130"/>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0"/>
                  </a:spcBef>
                  <a:buNone/>
                </a:pPr>
                <a14:m>
                  <m:oMath xmlns:m="http://schemas.openxmlformats.org/officeDocument/2006/math">
                    <m:r>
                      <a:rPr lang="en-US" altLang="zh-CN" sz="2000">
                        <a:latin typeface="Cambria Math" panose="02040503050406030204" pitchFamily="18" charset="0"/>
                      </a:rPr>
                      <m:t>𝑠𝑖𝑔𝑛</m:t>
                    </m:r>
                    <m:r>
                      <a:rPr lang="en-US" altLang="zh-CN" sz="2000">
                        <a:latin typeface="Cambria Math" panose="02040503050406030204" pitchFamily="18" charset="0"/>
                      </a:rPr>
                      <m:t>(</m:t>
                    </m:r>
                    <m:r>
                      <a:rPr lang="en-US" altLang="zh-CN" sz="2000">
                        <a:latin typeface="Cambria Math" panose="02040503050406030204" pitchFamily="18" charset="0"/>
                      </a:rPr>
                      <m:t>𝐻</m:t>
                    </m:r>
                    <m:r>
                      <a:rPr lang="en-US" altLang="zh-CN" sz="2000">
                        <a:latin typeface="Cambria Math" panose="02040503050406030204" pitchFamily="18" charset="0"/>
                      </a:rPr>
                      <m:t>(</m:t>
                    </m:r>
                    <m:r>
                      <a:rPr lang="en-US" altLang="zh-CN" sz="2000">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达到了</m:t>
                    </m:r>
                  </m:oMath>
                </a14:m>
                <a:r>
                  <a:rPr lang="zh-CN" altLang="en-US" sz="2000" dirty="0"/>
                  <a:t>贝叶斯最优错误率，说明指数损失函数是分类任务原来</a:t>
                </a:r>
                <a:r>
                  <a:rPr lang="en-US" altLang="zh-CN" sz="2000" dirty="0"/>
                  <a:t>0/1</a:t>
                </a:r>
                <a:r>
                  <a:rPr lang="zh-CN" altLang="en-US" sz="2000" dirty="0"/>
                  <a:t>损失函数的一致的替代函数。</a:t>
                </a:r>
              </a:p>
            </p:txBody>
          </p:sp>
        </mc:Choice>
        <mc:Fallback xmlns="">
          <p:sp>
            <p:nvSpPr>
              <p:cNvPr id="18" name="内容占位符 4"/>
              <p:cNvSpPr txBox="1">
                <a:spLocks noRot="1" noChangeAspect="1" noMove="1" noResize="1" noEditPoints="1" noAdjustHandles="1" noChangeArrowheads="1" noChangeShapeType="1" noTextEdit="1"/>
              </p:cNvSpPr>
              <p:nvPr/>
            </p:nvSpPr>
            <p:spPr>
              <a:xfrm>
                <a:off x="647700" y="5446409"/>
                <a:ext cx="10642600" cy="798130"/>
              </a:xfrm>
              <a:prstGeom prst="rect">
                <a:avLst/>
              </a:prstGeom>
              <a:blipFill>
                <a:blip r:embed="rId4"/>
                <a:stretch>
                  <a:fillRect l="-573" t="-5344" b="-1527"/>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2296106" y="2003232"/>
            <a:ext cx="7293866" cy="628668"/>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901" y="3324040"/>
            <a:ext cx="6166065" cy="211791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2493" y="2568555"/>
            <a:ext cx="3587429" cy="75102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723900" y="1183794"/>
                <a:ext cx="10795000" cy="687389"/>
              </a:xfrm>
            </p:spPr>
            <p:txBody>
              <a:bodyPr>
                <a:noAutofit/>
              </a:bodyPr>
              <a:lstStyle/>
              <a:p>
                <a:pPr>
                  <a:lnSpc>
                    <a:spcPct val="100000"/>
                  </a:lnSpc>
                </a:pPr>
                <a:r>
                  <a:rPr lang="zh-CN" altLang="en-US" sz="2400" dirty="0"/>
                  <a:t>当基分类器</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h</m:t>
                        </m:r>
                      </m:e>
                      <m:sub>
                        <m:r>
                          <a:rPr lang="en-US" altLang="zh-CN" sz="2400">
                            <a:latin typeface="Cambria Math" panose="02040503050406030204" pitchFamily="18" charset="0"/>
                          </a:rPr>
                          <m:t>𝑡</m:t>
                        </m:r>
                      </m:sub>
                    </m:sSub>
                    <m:r>
                      <a:rPr lang="zh-CN" altLang="en-US" sz="2400" dirty="0">
                        <a:latin typeface="Cambria Math" panose="02040503050406030204" pitchFamily="18" charset="0"/>
                      </a:rPr>
                      <m:t>基于</m:t>
                    </m:r>
                  </m:oMath>
                </a14:m>
                <a:r>
                  <a:rPr lang="zh-CN" altLang="en-US" sz="2400" dirty="0"/>
                  <a:t>分布</a:t>
                </a:r>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𝐷</m:t>
                        </m:r>
                      </m:e>
                      <m:sub>
                        <m:r>
                          <a:rPr lang="en-US" altLang="zh-CN" sz="2400" dirty="0">
                            <a:latin typeface="Cambria Math" panose="02040503050406030204" pitchFamily="18" charset="0"/>
                          </a:rPr>
                          <m:t>𝑡</m:t>
                        </m:r>
                      </m:sub>
                    </m:sSub>
                    <m:r>
                      <a:rPr lang="zh-CN" altLang="en-US" sz="2400" dirty="0">
                        <a:latin typeface="Cambria Math" panose="02040503050406030204" pitchFamily="18" charset="0"/>
                      </a:rPr>
                      <m:t>产生后</m:t>
                    </m:r>
                  </m:oMath>
                </a14:m>
                <a:r>
                  <a:rPr lang="zh-CN" altLang="en-US" sz="2400" dirty="0"/>
                  <a:t>，该基分类器的权重</a:t>
                </a:r>
                <a14:m>
                  <m:oMath xmlns:m="http://schemas.openxmlformats.org/officeDocument/2006/math">
                    <m:sSub>
                      <m:sSubPr>
                        <m:ctrlPr>
                          <a:rPr lang="en-US" altLang="zh-CN" sz="2400" i="1">
                            <a:latin typeface="Cambria Math" panose="02040503050406030204" pitchFamily="18" charset="0"/>
                          </a:rPr>
                        </m:ctrlPr>
                      </m:sSubPr>
                      <m:e>
                        <m:r>
                          <a:rPr lang="zh-CN" altLang="en-US" sz="2400" dirty="0">
                            <a:latin typeface="Cambria Math" panose="02040503050406030204" pitchFamily="18" charset="0"/>
                          </a:rPr>
                          <m:t>𝛼</m:t>
                        </m:r>
                      </m:e>
                      <m:sub>
                        <m:r>
                          <a:rPr lang="en-US" altLang="zh-CN" sz="2400">
                            <a:latin typeface="Cambria Math" panose="02040503050406030204" pitchFamily="18" charset="0"/>
                          </a:rPr>
                          <m:t>𝑡</m:t>
                        </m:r>
                      </m:sub>
                    </m:sSub>
                    <m:r>
                      <a:rPr lang="zh-CN" altLang="en-US" sz="2400" dirty="0">
                        <a:latin typeface="Cambria Math" panose="02040503050406030204" pitchFamily="18" charset="0"/>
                      </a:rPr>
                      <m:t>应</m:t>
                    </m:r>
                  </m:oMath>
                </a14:m>
                <a:r>
                  <a:rPr lang="zh-CN" altLang="en-US" sz="2400" dirty="0"/>
                  <a:t>使得</a:t>
                </a:r>
                <a14:m>
                  <m:oMath xmlns:m="http://schemas.openxmlformats.org/officeDocument/2006/math">
                    <m:sSub>
                      <m:sSubPr>
                        <m:ctrlPr>
                          <a:rPr lang="en-US" altLang="zh-CN" sz="2400" i="1" dirty="0">
                            <a:latin typeface="Cambria Math" panose="02040503050406030204" pitchFamily="18" charset="0"/>
                          </a:rPr>
                        </m:ctrlPr>
                      </m:sSubPr>
                      <m:e>
                        <m:r>
                          <a:rPr lang="zh-CN" altLang="en-US" sz="2400" dirty="0">
                            <a:latin typeface="Cambria Math" panose="02040503050406030204" pitchFamily="18" charset="0"/>
                          </a:rPr>
                          <m:t>𝛼</m:t>
                        </m:r>
                      </m:e>
                      <m:sub>
                        <m:r>
                          <a:rPr lang="en-US" altLang="zh-CN" sz="2400" dirty="0">
                            <a:latin typeface="Cambria Math" panose="02040503050406030204" pitchFamily="18" charset="0"/>
                          </a:rPr>
                          <m:t>𝑡</m:t>
                        </m:r>
                      </m:sub>
                    </m:sSub>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h</m:t>
                        </m:r>
                      </m:e>
                      <m:sub>
                        <m:r>
                          <a:rPr lang="en-US" altLang="zh-CN" sz="2400" dirty="0">
                            <a:latin typeface="Cambria Math" panose="02040503050406030204" pitchFamily="18" charset="0"/>
                          </a:rPr>
                          <m:t>𝑡</m:t>
                        </m:r>
                      </m:sub>
                    </m:sSub>
                  </m:oMath>
                </a14:m>
                <a:r>
                  <a:rPr lang="zh-CN" altLang="en-US" sz="2400" dirty="0"/>
                  <a:t>最小化指数损失函数</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723900" y="1183794"/>
                <a:ext cx="10795000" cy="687389"/>
              </a:xfrm>
              <a:blipFill>
                <a:blip r:embed="rId3"/>
                <a:stretch>
                  <a:fillRect l="-1073" t="-11504" b="-40708"/>
                </a:stretch>
              </a:blipFill>
            </p:spPr>
            <p:txBody>
              <a:bodyPr/>
              <a:lstStyle/>
              <a:p>
                <a:r>
                  <a:rPr lang="zh-CN" altLang="en-US">
                    <a:noFill/>
                  </a:rPr>
                  <a:t> </a:t>
                </a:r>
              </a:p>
            </p:txBody>
          </p:sp>
        </mc:Fallback>
      </mc:AlternateContent>
      <p:sp>
        <p:nvSpPr>
          <p:cNvPr id="10" name="内容占位符 4"/>
          <p:cNvSpPr txBox="1"/>
          <p:nvPr/>
        </p:nvSpPr>
        <p:spPr>
          <a:xfrm>
            <a:off x="723900" y="4170848"/>
            <a:ext cx="8616950" cy="936205"/>
          </a:xfrm>
          <a:prstGeom prst="rect">
            <a:avLst/>
          </a:prstGeom>
        </p:spPr>
        <p:txBody>
          <a:bodyPr>
            <a:noAutofit/>
          </a:bodyPr>
          <a:lstStyle>
            <a:lvl1pPr marL="341630" indent="-341630">
              <a:lnSpc>
                <a:spcPct val="100000"/>
              </a:lnSpc>
              <a:spcBef>
                <a:spcPct val="20000"/>
              </a:spcBef>
              <a:buChar char="•"/>
              <a:defRPr>
                <a:latin typeface="+mj-ea"/>
                <a:ea typeface="+mj-ea"/>
              </a:defRPr>
            </a:lvl1pPr>
            <a:lvl2pPr marL="741680" indent="-284480">
              <a:spcBef>
                <a:spcPct val="20000"/>
              </a:spcBef>
              <a:buChar char="–"/>
              <a:defRPr sz="2800" b="1">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令指数损失函数的导数为</a:t>
            </a:r>
            <a:r>
              <a:rPr lang="en-US" altLang="zh-CN" dirty="0"/>
              <a:t>0</a:t>
            </a:r>
            <a:r>
              <a:rPr lang="zh-CN" altLang="en-US" dirty="0"/>
              <a:t>，即</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5625" y="2006971"/>
            <a:ext cx="7231463" cy="1934164"/>
          </a:xfrm>
          <a:prstGeom prst="rect">
            <a:avLst/>
          </a:prstGeom>
        </p:spPr>
      </p:pic>
      <p:pic>
        <p:nvPicPr>
          <p:cNvPr id="5" name="图片 4"/>
          <p:cNvPicPr>
            <a:picLocks noChangeAspect="1"/>
          </p:cNvPicPr>
          <p:nvPr/>
        </p:nvPicPr>
        <p:blipFill>
          <a:blip r:embed="rId5"/>
          <a:stretch>
            <a:fillRect/>
          </a:stretch>
        </p:blipFill>
        <p:spPr>
          <a:xfrm>
            <a:off x="7031755" y="3576678"/>
            <a:ext cx="2841314" cy="426682"/>
          </a:xfrm>
          <a:prstGeom prst="rect">
            <a:avLst/>
          </a:prstGeom>
        </p:spPr>
      </p:pic>
      <p:sp>
        <p:nvSpPr>
          <p:cNvPr id="7" name="文本框 6"/>
          <p:cNvSpPr txBox="1"/>
          <p:nvPr/>
        </p:nvSpPr>
        <p:spPr>
          <a:xfrm>
            <a:off x="6231536" y="3537443"/>
            <a:ext cx="800219" cy="461665"/>
          </a:xfrm>
          <a:prstGeom prst="rect">
            <a:avLst/>
          </a:prstGeom>
          <a:noFill/>
        </p:spPr>
        <p:txBody>
          <a:bodyPr wrap="none" rtlCol="0">
            <a:spAutoFit/>
          </a:bodyPr>
          <a:lstStyle/>
          <a:p>
            <a:r>
              <a:rPr lang="zh-CN" altLang="en-US" dirty="0"/>
              <a:t>其中</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7853" y="4740747"/>
            <a:ext cx="5349944" cy="744308"/>
          </a:xfrm>
          <a:prstGeom prst="rect">
            <a:avLst/>
          </a:prstGeom>
        </p:spPr>
      </p:pic>
      <p:pic>
        <p:nvPicPr>
          <p:cNvPr id="4" name="图片 3"/>
          <p:cNvPicPr>
            <a:picLocks noChangeAspect="1"/>
          </p:cNvPicPr>
          <p:nvPr/>
        </p:nvPicPr>
        <p:blipFill>
          <a:blip r:embed="rId7"/>
          <a:stretch>
            <a:fillRect/>
          </a:stretch>
        </p:blipFill>
        <p:spPr>
          <a:xfrm>
            <a:off x="5100800" y="5617697"/>
            <a:ext cx="1984050" cy="6023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647700" y="1266824"/>
                <a:ext cx="10642600" cy="776108"/>
              </a:xfrm>
            </p:spPr>
            <p:txBody>
              <a:bodyPr>
                <a:noAutofit/>
              </a:bodyPr>
              <a:lstStyle/>
              <a:p>
                <a:pPr>
                  <a:lnSpc>
                    <a:spcPct val="100000"/>
                  </a:lnSpc>
                </a:pPr>
                <a:r>
                  <a:rPr lang="zh-CN" altLang="en-US" sz="2800" dirty="0"/>
                  <a:t>在获得</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𝐻</m:t>
                        </m:r>
                      </m:e>
                      <m:sub>
                        <m:r>
                          <a:rPr lang="en-US" altLang="zh-CN" sz="2800">
                            <a:latin typeface="Cambria Math" panose="02040503050406030204" pitchFamily="18" charset="0"/>
                          </a:rPr>
                          <m:t>𝑡</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1</m:t>
                        </m:r>
                      </m:sub>
                    </m:sSub>
                    <m:r>
                      <a:rPr lang="zh-CN" altLang="en-US" sz="2800" i="1">
                        <a:latin typeface="Cambria Math" panose="02040503050406030204" pitchFamily="18" charset="0"/>
                      </a:rPr>
                      <m:t>之后</m:t>
                    </m:r>
                  </m:oMath>
                </a14:m>
                <a:r>
                  <a:rPr lang="zh-CN" altLang="en-US" sz="2800" dirty="0"/>
                  <a:t>的样本分布进行调整，使得下一轮的基学习器</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h</m:t>
                        </m:r>
                      </m:e>
                      <m:sub>
                        <m:r>
                          <a:rPr lang="en-US" altLang="zh-CN" sz="2800">
                            <a:latin typeface="Cambria Math" panose="02040503050406030204" pitchFamily="18" charset="0"/>
                          </a:rPr>
                          <m:t>𝑡</m:t>
                        </m:r>
                      </m:sub>
                    </m:sSub>
                  </m:oMath>
                </a14:m>
                <a:r>
                  <a:rPr lang="zh-CN" altLang="en-US" sz="2800" dirty="0"/>
                  <a:t>能纠正</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𝐻</m:t>
                        </m:r>
                      </m:e>
                      <m:sub>
                        <m:r>
                          <a:rPr lang="en-US" altLang="zh-CN" sz="2800">
                            <a:latin typeface="Cambria Math" panose="02040503050406030204" pitchFamily="18" charset="0"/>
                          </a:rPr>
                          <m:t>𝑡</m:t>
                        </m:r>
                        <m:r>
                          <a:rPr lang="en-US" altLang="zh-CN" sz="2800">
                            <a:latin typeface="Cambria Math" panose="02040503050406030204" pitchFamily="18" charset="0"/>
                          </a:rPr>
                          <m:t>−</m:t>
                        </m:r>
                        <m:r>
                          <a:rPr lang="en-US" altLang="zh-CN" sz="2800" i="1">
                            <a:latin typeface="Cambria Math" panose="02040503050406030204" pitchFamily="18" charset="0"/>
                          </a:rPr>
                          <m:t>1</m:t>
                        </m:r>
                      </m:sub>
                    </m:sSub>
                  </m:oMath>
                </a14:m>
                <a:r>
                  <a:rPr lang="zh-CN" altLang="en-US" sz="2800" dirty="0"/>
                  <a:t>的一些错误，理想的</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h</m:t>
                        </m:r>
                      </m:e>
                      <m:sub>
                        <m:r>
                          <a:rPr lang="en-US" altLang="zh-CN" sz="2800">
                            <a:latin typeface="Cambria Math" panose="02040503050406030204" pitchFamily="18" charset="0"/>
                          </a:rPr>
                          <m:t>𝑡</m:t>
                        </m:r>
                      </m:sub>
                    </m:sSub>
                  </m:oMath>
                </a14:m>
                <a:r>
                  <a:rPr lang="zh-CN" altLang="en-US" sz="2800" dirty="0"/>
                  <a:t>能纠正全部错误</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647700" y="1266824"/>
                <a:ext cx="10642600" cy="776108"/>
              </a:xfrm>
              <a:blipFill>
                <a:blip r:embed="rId3"/>
                <a:stretch>
                  <a:fillRect l="-1317" t="-13386" b="-44094"/>
                </a:stretch>
              </a:blipFill>
            </p:spPr>
            <p:txBody>
              <a:bodyPr/>
              <a:lstStyle/>
              <a:p>
                <a:r>
                  <a:rPr lang="zh-CN" altLang="en-US">
                    <a:noFill/>
                  </a:rPr>
                  <a:t> </a:t>
                </a:r>
              </a:p>
            </p:txBody>
          </p:sp>
        </mc:Fallback>
      </mc:AlternateContent>
      <p:sp>
        <p:nvSpPr>
          <p:cNvPr id="10" name="内容占位符 4"/>
          <p:cNvSpPr txBox="1"/>
          <p:nvPr/>
        </p:nvSpPr>
        <p:spPr>
          <a:xfrm>
            <a:off x="903226" y="3661714"/>
            <a:ext cx="8616950" cy="936205"/>
          </a:xfrm>
          <a:prstGeom prst="rect">
            <a:avLst/>
          </a:prstGeom>
        </p:spPr>
        <p:txBody>
          <a:bodyPr>
            <a:noAutofit/>
          </a:bodyPr>
          <a:lstStyle>
            <a:lvl1pPr marL="341630" indent="-341630">
              <a:lnSpc>
                <a:spcPct val="100000"/>
              </a:lnSpc>
              <a:spcBef>
                <a:spcPct val="20000"/>
              </a:spcBef>
              <a:buChar char="•"/>
              <a:defRPr sz="2800">
                <a:latin typeface="+mj-ea"/>
                <a:ea typeface="+mj-ea"/>
              </a:defRPr>
            </a:lvl1pPr>
            <a:lvl2pPr marL="741680" indent="-284480">
              <a:spcBef>
                <a:spcPct val="20000"/>
              </a:spcBef>
              <a:buChar char="–"/>
              <a:defRPr sz="2800" b="1">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泰勒展开近似为</a:t>
            </a:r>
          </a:p>
        </p:txBody>
      </p:sp>
      <p:pic>
        <p:nvPicPr>
          <p:cNvPr id="7" name="图片 6"/>
          <p:cNvPicPr>
            <a:picLocks noChangeAspect="1"/>
          </p:cNvPicPr>
          <p:nvPr/>
        </p:nvPicPr>
        <p:blipFill>
          <a:blip r:embed="rId4"/>
          <a:stretch>
            <a:fillRect/>
          </a:stretch>
        </p:blipFill>
        <p:spPr>
          <a:xfrm>
            <a:off x="2671824" y="2384678"/>
            <a:ext cx="6594351" cy="1277036"/>
          </a:xfrm>
          <a:prstGeom prst="rect">
            <a:avLst/>
          </a:prstGeom>
        </p:spPr>
      </p:pic>
      <p:pic>
        <p:nvPicPr>
          <p:cNvPr id="8" name="图片 7"/>
          <p:cNvPicPr>
            <a:picLocks noChangeAspect="1"/>
          </p:cNvPicPr>
          <p:nvPr/>
        </p:nvPicPr>
        <p:blipFill>
          <a:blip r:embed="rId5"/>
          <a:stretch>
            <a:fillRect/>
          </a:stretch>
        </p:blipFill>
        <p:spPr>
          <a:xfrm>
            <a:off x="2450276" y="4334377"/>
            <a:ext cx="7711710" cy="13172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p:sp>
        <p:nvSpPr>
          <p:cNvPr id="6" name="内容占位符 4"/>
          <p:cNvSpPr>
            <a:spLocks noGrp="1"/>
          </p:cNvSpPr>
          <p:nvPr>
            <p:ph idx="1"/>
          </p:nvPr>
        </p:nvSpPr>
        <p:spPr>
          <a:xfrm>
            <a:off x="793750" y="1225181"/>
            <a:ext cx="8616950" cy="575423"/>
          </a:xfrm>
        </p:spPr>
        <p:txBody>
          <a:bodyPr>
            <a:noAutofit/>
          </a:bodyPr>
          <a:lstStyle/>
          <a:p>
            <a:r>
              <a:rPr lang="zh-CN" altLang="en-US" sz="2800" dirty="0"/>
              <a:t>于是，理想的基学习器：</a:t>
            </a:r>
          </a:p>
        </p:txBody>
      </p:sp>
      <mc:AlternateContent xmlns:mc="http://schemas.openxmlformats.org/markup-compatibility/2006" xmlns:a14="http://schemas.microsoft.com/office/drawing/2010/main">
        <mc:Choice Requires="a14">
          <p:sp>
            <p:nvSpPr>
              <p:cNvPr id="12" name="内容占位符 4"/>
              <p:cNvSpPr txBox="1"/>
              <p:nvPr/>
            </p:nvSpPr>
            <p:spPr>
              <a:xfrm>
                <a:off x="1106650" y="4531100"/>
                <a:ext cx="9751849" cy="936205"/>
              </a:xfrm>
              <a:prstGeom prst="rect">
                <a:avLst/>
              </a:prstGeom>
            </p:spPr>
            <p:txBody>
              <a:bodyPr>
                <a:noAutofit/>
              </a:bodyPr>
              <a:lstStyle>
                <a:lvl1pPr marL="341630" indent="-341630">
                  <a:spcBef>
                    <a:spcPct val="20000"/>
                  </a:spcBef>
                  <a:buChar char="•"/>
                  <a:defRPr sz="2800">
                    <a:latin typeface="+mj-ea"/>
                    <a:ea typeface="+mj-ea"/>
                  </a:defRPr>
                </a:lvl1pPr>
                <a:lvl2pPr marL="741680" indent="-284480">
                  <a:spcBef>
                    <a:spcPct val="20000"/>
                  </a:spcBef>
                  <a:buChar char="–"/>
                  <a:defRPr sz="2800" b="1">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注意到                             是一个常数，令</a:t>
                </a:r>
                <a14:m>
                  <m:oMath xmlns:m="http://schemas.openxmlformats.org/officeDocument/2006/math">
                    <m:r>
                      <a:rPr lang="en-US" altLang="zh-CN" dirty="0" smtClean="0">
                        <a:latin typeface="Cambria Math" panose="02040503050406030204" pitchFamily="18" charset="0"/>
                      </a:rPr>
                      <m:t>𝐷</m:t>
                    </m:r>
                    <m:r>
                      <a:rPr lang="en-US" altLang="zh-CN" dirty="0">
                        <a:latin typeface="Cambria Math" panose="02040503050406030204" pitchFamily="18" charset="0"/>
                      </a:rPr>
                      <m:t>𝑡</m:t>
                    </m:r>
                    <m:r>
                      <a:rPr lang="zh-CN" altLang="en-US" dirty="0">
                        <a:latin typeface="Cambria Math" panose="02040503050406030204" pitchFamily="18" charset="0"/>
                      </a:rPr>
                      <m:t> </m:t>
                    </m:r>
                  </m:oMath>
                </a14:m>
                <a:r>
                  <a:rPr lang="zh-CN" altLang="en-US" dirty="0"/>
                  <a:t>表示一</a:t>
                </a:r>
                <a:r>
                  <a:rPr lang="zh-CN" altLang="en-US"/>
                  <a:t>个分布</a:t>
                </a:r>
                <a:r>
                  <a:rPr lang="en-US" altLang="zh-CN" dirty="0"/>
                  <a:t>:</a:t>
                </a:r>
                <a:r>
                  <a:rPr lang="zh-CN" altLang="en-US" dirty="0"/>
                  <a:t> </a:t>
                </a:r>
              </a:p>
            </p:txBody>
          </p:sp>
        </mc:Choice>
        <mc:Fallback xmlns="">
          <p:sp>
            <p:nvSpPr>
              <p:cNvPr id="12" name="内容占位符 4"/>
              <p:cNvSpPr txBox="1">
                <a:spLocks noRot="1" noChangeAspect="1" noMove="1" noResize="1" noEditPoints="1" noAdjustHandles="1" noChangeArrowheads="1" noChangeShapeType="1" noTextEdit="1"/>
              </p:cNvSpPr>
              <p:nvPr/>
            </p:nvSpPr>
            <p:spPr>
              <a:xfrm>
                <a:off x="1106650" y="4531100"/>
                <a:ext cx="9751849" cy="936205"/>
              </a:xfrm>
              <a:prstGeom prst="rect">
                <a:avLst/>
              </a:prstGeom>
              <a:blipFill>
                <a:blip r:embed="rId3"/>
                <a:stretch>
                  <a:fillRect l="-1501" t="-11039" r="-688" b="-18831"/>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704854" y="1754597"/>
            <a:ext cx="4045692" cy="667436"/>
          </a:xfrm>
          <a:prstGeom prst="rect">
            <a:avLst/>
          </a:prstGeom>
        </p:spPr>
      </p:pic>
      <p:pic>
        <p:nvPicPr>
          <p:cNvPr id="4" name="图片 3"/>
          <p:cNvPicPr>
            <a:picLocks noChangeAspect="1"/>
          </p:cNvPicPr>
          <p:nvPr/>
        </p:nvPicPr>
        <p:blipFill>
          <a:blip r:embed="rId5"/>
          <a:stretch>
            <a:fillRect/>
          </a:stretch>
        </p:blipFill>
        <p:spPr>
          <a:xfrm>
            <a:off x="4376736" y="2422033"/>
            <a:ext cx="5346865" cy="2142316"/>
          </a:xfrm>
          <a:prstGeom prst="rect">
            <a:avLst/>
          </a:prstGeom>
        </p:spPr>
      </p:pic>
      <p:pic>
        <p:nvPicPr>
          <p:cNvPr id="5" name="图片 4"/>
          <p:cNvPicPr>
            <a:picLocks noChangeAspect="1"/>
          </p:cNvPicPr>
          <p:nvPr/>
        </p:nvPicPr>
        <p:blipFill>
          <a:blip r:embed="rId6"/>
          <a:stretch>
            <a:fillRect/>
          </a:stretch>
        </p:blipFill>
        <p:spPr>
          <a:xfrm>
            <a:off x="2716689" y="4563618"/>
            <a:ext cx="2819847" cy="576229"/>
          </a:xfrm>
          <a:prstGeom prst="rect">
            <a:avLst/>
          </a:prstGeom>
        </p:spPr>
      </p:pic>
      <p:pic>
        <p:nvPicPr>
          <p:cNvPr id="10" name="图片 9"/>
          <p:cNvPicPr>
            <a:picLocks noChangeAspect="1"/>
          </p:cNvPicPr>
          <p:nvPr/>
        </p:nvPicPr>
        <p:blipFill>
          <a:blip r:embed="rId7"/>
          <a:stretch>
            <a:fillRect/>
          </a:stretch>
        </p:blipFill>
        <p:spPr>
          <a:xfrm>
            <a:off x="4126613" y="5233267"/>
            <a:ext cx="3932424" cy="8853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p:sp>
        <p:nvSpPr>
          <p:cNvPr id="6" name="内容占位符 4"/>
          <p:cNvSpPr>
            <a:spLocks noGrp="1"/>
          </p:cNvSpPr>
          <p:nvPr>
            <p:ph idx="1"/>
          </p:nvPr>
        </p:nvSpPr>
        <p:spPr>
          <a:xfrm>
            <a:off x="1784350" y="1266825"/>
            <a:ext cx="8616950" cy="575423"/>
          </a:xfrm>
        </p:spPr>
        <p:txBody>
          <a:bodyPr>
            <a:noAutofit/>
          </a:bodyPr>
          <a:lstStyle/>
          <a:p>
            <a:r>
              <a:rPr lang="zh-CN" altLang="en-US" sz="2800" dirty="0"/>
              <a:t>根据数学期望的定义，这等价于令</a:t>
            </a:r>
            <a:r>
              <a:rPr lang="en-US" altLang="zh-CN" sz="2800" dirty="0"/>
              <a:t>:</a:t>
            </a:r>
            <a:endParaRPr lang="zh-CN" altLang="en-US" sz="2800" dirty="0"/>
          </a:p>
        </p:txBody>
      </p:sp>
      <p:pic>
        <p:nvPicPr>
          <p:cNvPr id="3" name="图片 2"/>
          <p:cNvPicPr>
            <a:picLocks noChangeAspect="1"/>
          </p:cNvPicPr>
          <p:nvPr/>
        </p:nvPicPr>
        <p:blipFill>
          <a:blip r:embed="rId3"/>
          <a:stretch>
            <a:fillRect/>
          </a:stretch>
        </p:blipFill>
        <p:spPr>
          <a:xfrm>
            <a:off x="3069221" y="1842247"/>
            <a:ext cx="6044897" cy="1636568"/>
          </a:xfrm>
          <a:prstGeom prst="rect">
            <a:avLst/>
          </a:prstGeom>
        </p:spPr>
      </p:pic>
      <mc:AlternateContent xmlns:mc="http://schemas.openxmlformats.org/markup-compatibility/2006" xmlns:a14="http://schemas.microsoft.com/office/drawing/2010/main">
        <mc:Choice Requires="a14">
          <p:sp>
            <p:nvSpPr>
              <p:cNvPr id="8" name="内容占位符 4"/>
              <p:cNvSpPr txBox="1"/>
              <p:nvPr/>
            </p:nvSpPr>
            <p:spPr>
              <a:xfrm>
                <a:off x="1784350" y="3580534"/>
                <a:ext cx="8616950" cy="575423"/>
              </a:xfrm>
              <a:prstGeom prst="rect">
                <a:avLst/>
              </a:prstGeom>
            </p:spPr>
            <p:txBody>
              <a:bodyPr>
                <a:noAutofit/>
              </a:bodyPr>
              <a:lstStyle>
                <a:lvl1pPr marL="341630" indent="-341630">
                  <a:spcBef>
                    <a:spcPct val="20000"/>
                  </a:spcBef>
                  <a:buChar char="•"/>
                  <a:defRPr sz="2800">
                    <a:latin typeface="+mj-ea"/>
                    <a:ea typeface="+mj-ea"/>
                  </a:defRPr>
                </a:lvl1pPr>
                <a:lvl2pPr marL="741680" indent="-284480">
                  <a:spcBef>
                    <a:spcPct val="20000"/>
                  </a:spcBef>
                  <a:buChar char="–"/>
                  <a:defRPr sz="2800" b="1">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由</a:t>
                </a:r>
                <a14:m>
                  <m:oMath xmlns:m="http://schemas.openxmlformats.org/officeDocument/2006/math">
                    <m:r>
                      <a:rPr lang="en-US" altLang="zh-CN" smtClean="0">
                        <a:latin typeface="Cambria Math" panose="02040503050406030204" pitchFamily="18" charset="0"/>
                      </a:rPr>
                      <m:t>𝑓</m:t>
                    </m:r>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𝑥</m:t>
                        </m:r>
                      </m:e>
                    </m:d>
                    <m:r>
                      <a:rPr lang="en-US" altLang="zh-CN" smtClean="0">
                        <a:latin typeface="Cambria Math" panose="02040503050406030204" pitchFamily="18" charset="0"/>
                      </a:rPr>
                      <m:t>,</m:t>
                    </m:r>
                    <m:r>
                      <a:rPr lang="en-US" altLang="zh-CN" smtClean="0">
                        <a:latin typeface="Cambria Math" panose="02040503050406030204" pitchFamily="18" charset="0"/>
                      </a:rPr>
                      <m:t>h</m:t>
                    </m:r>
                    <m:d>
                      <m:dPr>
                        <m:ctrlPr>
                          <a:rPr lang="en-US" altLang="zh-CN" i="1" smtClean="0">
                            <a:latin typeface="Cambria Math" panose="02040503050406030204" pitchFamily="18" charset="0"/>
                          </a:rPr>
                        </m:ctrlPr>
                      </m:dPr>
                      <m:e>
                        <m:r>
                          <a:rPr lang="en-US" altLang="zh-CN" smtClean="0">
                            <a:latin typeface="Cambria Math" panose="02040503050406030204" pitchFamily="18" charset="0"/>
                          </a:rPr>
                          <m:t>𝑥</m:t>
                        </m:r>
                      </m:e>
                    </m:d>
                    <m:r>
                      <a:rPr lang="en-US" altLang="zh-CN" smtClean="0">
                        <a:latin typeface="Cambria Math" panose="02040503050406030204" pitchFamily="18" charset="0"/>
                      </a:rPr>
                      <m:t>∈{−1,+1}</m:t>
                    </m:r>
                  </m:oMath>
                </a14:m>
                <a:r>
                  <a:rPr lang="zh-CN" altLang="en-US" dirty="0"/>
                  <a:t>有</a:t>
                </a:r>
                <a:r>
                  <a:rPr lang="en-US" altLang="zh-CN" dirty="0"/>
                  <a:t>:</a:t>
                </a:r>
                <a:endParaRPr lang="zh-CN" altLang="en-US" dirty="0"/>
              </a:p>
            </p:txBody>
          </p:sp>
        </mc:Choice>
        <mc:Fallback xmlns="">
          <p:sp>
            <p:nvSpPr>
              <p:cNvPr id="8" name="内容占位符 4"/>
              <p:cNvSpPr txBox="1">
                <a:spLocks noRot="1" noChangeAspect="1" noMove="1" noResize="1" noEditPoints="1" noAdjustHandles="1" noChangeArrowheads="1" noChangeShapeType="1" noTextEdit="1"/>
              </p:cNvSpPr>
              <p:nvPr/>
            </p:nvSpPr>
            <p:spPr>
              <a:xfrm>
                <a:off x="1784350" y="3580534"/>
                <a:ext cx="8616950" cy="575423"/>
              </a:xfrm>
              <a:prstGeom prst="rect">
                <a:avLst/>
              </a:prstGeom>
              <a:blipFill>
                <a:blip r:embed="rId4"/>
                <a:stretch>
                  <a:fillRect l="-1699" t="-17895" b="-23158"/>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3862238" y="4211234"/>
            <a:ext cx="4458131" cy="5528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sym typeface="+mn-ea"/>
              </a:rPr>
              <a:t>个体与集成</a:t>
            </a:r>
          </a:p>
          <a:p>
            <a:pPr>
              <a:lnSpc>
                <a:spcPct val="140000"/>
              </a:lnSpc>
              <a:buFont typeface="Wingdings" panose="05000000000000000000" charset="0"/>
              <a:buChar char="Ø"/>
            </a:pPr>
            <a:r>
              <a:rPr lang="zh-CN" altLang="en-US" sz="2400" dirty="0">
                <a:sym typeface="+mn-ea"/>
              </a:rPr>
              <a:t>集成学习</a:t>
            </a:r>
            <a:r>
              <a:rPr lang="en-US" altLang="zh-CN" sz="2400" dirty="0">
                <a:sym typeface="+mn-ea"/>
              </a:rPr>
              <a:t>(ensemble</a:t>
            </a:r>
            <a:r>
              <a:rPr lang="zh-CN" altLang="en-US" sz="2400" dirty="0">
                <a:sym typeface="+mn-ea"/>
              </a:rPr>
              <a:t> </a:t>
            </a:r>
            <a:r>
              <a:rPr lang="en-US" altLang="zh-CN" sz="2400" dirty="0">
                <a:sym typeface="+mn-ea"/>
              </a:rPr>
              <a:t>learning)</a:t>
            </a:r>
            <a:r>
              <a:rPr lang="zh-CN" altLang="en-US" sz="2400" dirty="0">
                <a:sym typeface="+mn-ea"/>
              </a:rPr>
              <a:t>：通过构建并结合多个学习</a:t>
            </a:r>
            <a:r>
              <a:rPr lang="zh-CN" altLang="en-US" sz="2400">
                <a:sym typeface="+mn-ea"/>
              </a:rPr>
              <a:t>器来完成学习任务。</a:t>
            </a:r>
            <a:endParaRPr lang="zh-CN" altLang="en-US" sz="24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200" y="3026485"/>
            <a:ext cx="6162675" cy="2705100"/>
          </a:xfrm>
          <a:prstGeom prst="rect">
            <a:avLst/>
          </a:prstGeom>
        </p:spPr>
      </p:pic>
      <p:sp>
        <p:nvSpPr>
          <p:cNvPr id="6"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1.</a:t>
            </a:r>
            <a:r>
              <a:rPr lang="zh-CN" altLang="en-US" dirty="0">
                <a:solidFill>
                  <a:schemeClr val="tx1"/>
                </a:solidFill>
              </a:rPr>
              <a:t>个体与集成</a:t>
            </a:r>
          </a:p>
        </p:txBody>
      </p:sp>
    </p:spTree>
  </p:cSld>
  <p:clrMapOvr>
    <a:masterClrMapping/>
  </p:clrMapOvr>
  <p:transition advTm="8005"/>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anchor="ctr" anchorCtr="0" compatLnSpc="1"/>
          <a:lstStyle/>
          <a:p>
            <a:pPr algn="l" eaLnBrk="1" hangingPunct="1"/>
            <a:r>
              <a:rPr lang="en-US" altLang="zh-CN" kern="1200" dirty="0">
                <a:solidFill>
                  <a:schemeClr val="tx1"/>
                </a:solidFill>
              </a:rPr>
              <a:t>Boosting - AdaBoost</a:t>
            </a:r>
            <a:r>
              <a:rPr lang="zh-CN" altLang="en-US" kern="1200" dirty="0">
                <a:solidFill>
                  <a:schemeClr val="tx1"/>
                </a:solidFill>
              </a:rPr>
              <a:t>推导</a:t>
            </a:r>
          </a:p>
        </p:txBody>
      </p:sp>
      <p:sp>
        <p:nvSpPr>
          <p:cNvPr id="6" name="内容占位符 4"/>
          <p:cNvSpPr>
            <a:spLocks noGrp="1"/>
          </p:cNvSpPr>
          <p:nvPr>
            <p:ph idx="1"/>
          </p:nvPr>
        </p:nvSpPr>
        <p:spPr>
          <a:xfrm>
            <a:off x="895350" y="2853577"/>
            <a:ext cx="8616950" cy="575423"/>
          </a:xfrm>
        </p:spPr>
        <p:txBody>
          <a:bodyPr>
            <a:noAutofit/>
          </a:bodyPr>
          <a:lstStyle/>
          <a:p>
            <a:r>
              <a:rPr lang="zh-CN" altLang="en-US" sz="2800" dirty="0"/>
              <a:t>最终的样本分布更新公式</a:t>
            </a:r>
          </a:p>
        </p:txBody>
      </p:sp>
      <p:sp>
        <p:nvSpPr>
          <p:cNvPr id="7" name="内容占位符 4"/>
          <p:cNvSpPr txBox="1"/>
          <p:nvPr/>
        </p:nvSpPr>
        <p:spPr>
          <a:xfrm>
            <a:off x="895350" y="1234317"/>
            <a:ext cx="8616950" cy="575423"/>
          </a:xfrm>
          <a:prstGeom prst="rect">
            <a:avLst/>
          </a:prstGeom>
        </p:spPr>
        <p:txBody>
          <a:bodyPr>
            <a:noAutofit/>
          </a:bodyPr>
          <a:lstStyle>
            <a:lvl1pPr marL="341630" indent="-341630">
              <a:spcBef>
                <a:spcPct val="20000"/>
              </a:spcBef>
              <a:buChar char="•"/>
              <a:defRPr sz="2800">
                <a:latin typeface="+mj-ea"/>
                <a:ea typeface="+mj-ea"/>
              </a:defRPr>
            </a:lvl1pPr>
            <a:lvl2pPr marL="741680" indent="-284480">
              <a:spcBef>
                <a:spcPct val="20000"/>
              </a:spcBef>
              <a:buChar char="–"/>
              <a:defRPr sz="2800" b="1">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则理想的基学习器</a:t>
            </a:r>
          </a:p>
        </p:txBody>
      </p:sp>
      <p:pic>
        <p:nvPicPr>
          <p:cNvPr id="4" name="图片 3"/>
          <p:cNvPicPr>
            <a:picLocks noChangeAspect="1"/>
          </p:cNvPicPr>
          <p:nvPr/>
        </p:nvPicPr>
        <p:blipFill>
          <a:blip r:embed="rId3"/>
          <a:stretch>
            <a:fillRect/>
          </a:stretch>
        </p:blipFill>
        <p:spPr>
          <a:xfrm>
            <a:off x="2811402" y="1809740"/>
            <a:ext cx="5457103" cy="686655"/>
          </a:xfrm>
          <a:prstGeom prst="rect">
            <a:avLst/>
          </a:prstGeom>
        </p:spPr>
      </p:pic>
      <p:pic>
        <p:nvPicPr>
          <p:cNvPr id="8" name="图片 7"/>
          <p:cNvPicPr>
            <a:picLocks noChangeAspect="1"/>
          </p:cNvPicPr>
          <p:nvPr/>
        </p:nvPicPr>
        <p:blipFill>
          <a:blip r:embed="rId4"/>
          <a:stretch>
            <a:fillRect/>
          </a:stretch>
        </p:blipFill>
        <p:spPr>
          <a:xfrm>
            <a:off x="2936711" y="3417400"/>
            <a:ext cx="6371265" cy="274273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8" name="内容占位符 2"/>
          <p:cNvSpPr>
            <a:spLocks noGrp="1"/>
          </p:cNvSpPr>
          <p:nvPr/>
        </p:nvSpPr>
        <p:spPr>
          <a:xfrm>
            <a:off x="294005" y="1452880"/>
            <a:ext cx="11759565" cy="4673600"/>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50000"/>
              </a:lnSpc>
            </a:pPr>
            <a:r>
              <a:rPr lang="en-US" altLang="zh-CN" b="1" kern="100" dirty="0">
                <a:effectLst/>
                <a:sym typeface="+mn-ea"/>
              </a:rPr>
              <a:t>AdaBoost</a:t>
            </a:r>
            <a:r>
              <a:rPr lang="zh-CN" altLang="en-US" b="1" kern="100" dirty="0">
                <a:effectLst/>
                <a:sym typeface="+mn-ea"/>
              </a:rPr>
              <a:t>算法注意事项</a:t>
            </a:r>
            <a:endParaRPr lang="zh-CN" altLang="zh-CN" kern="100" dirty="0">
              <a:effectLst/>
              <a:sym typeface="+mn-ea"/>
            </a:endParaRPr>
          </a:p>
          <a:p>
            <a:pPr algn="just">
              <a:lnSpc>
                <a:spcPct val="150000"/>
              </a:lnSpc>
              <a:buFont typeface="Wingdings" panose="05000000000000000000" charset="0"/>
              <a:buChar char="Ø"/>
            </a:pPr>
            <a:r>
              <a:rPr lang="zh-CN" altLang="zh-CN" sz="2400" kern="0" dirty="0">
                <a:effectLst/>
                <a:latin typeface="微软雅黑" panose="020B0503020204020204" pitchFamily="34" charset="-122"/>
                <a:cs typeface="微软雅黑" panose="020B0503020204020204" pitchFamily="34" charset="-122"/>
                <a:sym typeface="+mn-ea"/>
              </a:rPr>
              <a:t>训练的每一轮都需要检查当前生成的基分类器是否比随机猜测好</a:t>
            </a:r>
          </a:p>
          <a:p>
            <a:pPr algn="just">
              <a:lnSpc>
                <a:spcPct val="150000"/>
              </a:lnSpc>
              <a:buFont typeface="Wingdings" panose="05000000000000000000" charset="0"/>
              <a:buChar char="Ø"/>
            </a:pPr>
            <a:r>
              <a:rPr lang="zh-CN" altLang="zh-CN" sz="2400" kern="0" dirty="0">
                <a:effectLst/>
                <a:latin typeface="微软雅黑" panose="020B0503020204020204" pitchFamily="34" charset="-122"/>
                <a:cs typeface="微软雅黑" panose="020B0503020204020204" pitchFamily="34" charset="-122"/>
                <a:sym typeface="+mn-ea"/>
              </a:rPr>
              <a:t>对特定的数据分布进行学习</a:t>
            </a:r>
          </a:p>
          <a:p>
            <a:pPr marL="0" lvl="1" indent="0" algn="l">
              <a:lnSpc>
                <a:spcPct val="150000"/>
              </a:lnSpc>
              <a:buFont typeface="Wingdings" panose="05000000000000000000" charset="0"/>
              <a:buNone/>
            </a:pPr>
            <a:r>
              <a:rPr lang="zh-CN" altLang="zh-CN" sz="2400" kern="0" dirty="0">
                <a:effectLst/>
                <a:latin typeface="微软雅黑" panose="020B0503020204020204" pitchFamily="34" charset="-122"/>
                <a:cs typeface="微软雅黑" panose="020B0503020204020204" pitchFamily="34" charset="-122"/>
                <a:sym typeface="+mn-ea"/>
              </a:rPr>
              <a:t>           - 重赋权法(re-weighting)</a:t>
            </a:r>
            <a:endParaRPr lang="zh-CN" altLang="zh-CN" sz="2400" kern="0" dirty="0">
              <a:effectLst/>
              <a:latin typeface="微软雅黑" panose="020B0503020204020204" pitchFamily="34" charset="-122"/>
              <a:cs typeface="微软雅黑" panose="020B0503020204020204" pitchFamily="34" charset="-122"/>
            </a:endParaRPr>
          </a:p>
          <a:p>
            <a:pPr marL="0" lvl="1" indent="0" algn="l">
              <a:lnSpc>
                <a:spcPct val="150000"/>
              </a:lnSpc>
              <a:buFont typeface="Wingdings" panose="05000000000000000000" charset="0"/>
              <a:buNone/>
            </a:pPr>
            <a:r>
              <a:rPr lang="zh-CN" altLang="zh-CN" sz="2400" kern="0" dirty="0">
                <a:effectLst/>
                <a:latin typeface="微软雅黑" panose="020B0503020204020204" pitchFamily="34" charset="-122"/>
                <a:cs typeface="微软雅黑" panose="020B0503020204020204" pitchFamily="34" charset="-122"/>
                <a:sym typeface="+mn-ea"/>
              </a:rPr>
              <a:t>           - 重采样法(re-sampling)</a:t>
            </a:r>
            <a:endParaRPr lang="zh-CN" altLang="zh-CN" sz="2400" kern="0" dirty="0">
              <a:effectLst/>
              <a:latin typeface="微软雅黑" panose="020B0503020204020204" pitchFamily="34" charset="-122"/>
              <a:cs typeface="微软雅黑" panose="020B0503020204020204" pitchFamily="34" charset="-122"/>
            </a:endParaRPr>
          </a:p>
          <a:p>
            <a:pPr marL="0" indent="0" algn="just">
              <a:lnSpc>
                <a:spcPct val="150000"/>
              </a:lnSpc>
              <a:buFont typeface="Wingdings" panose="05000000000000000000" charset="0"/>
              <a:buNone/>
            </a:pPr>
            <a:endParaRPr lang="zh-CN" altLang="zh-CN" sz="2400" kern="0" dirty="0">
              <a:effectLst/>
              <a:latin typeface="微软雅黑" panose="020B0503020204020204" pitchFamily="34" charset="-122"/>
              <a:cs typeface="微软雅黑" panose="020B0503020204020204" pitchFamily="34" charset="-122"/>
              <a:sym typeface="+mn-ea"/>
            </a:endParaRPr>
          </a:p>
          <a:p>
            <a:pPr marL="0" indent="0" algn="just">
              <a:lnSpc>
                <a:spcPct val="150000"/>
              </a:lnSpc>
              <a:buFont typeface="Wingdings" panose="05000000000000000000" charset="0"/>
              <a:buNone/>
            </a:pPr>
            <a:endParaRPr lang="zh-CN" altLang="en-US" sz="2400" dirty="0"/>
          </a:p>
          <a:p>
            <a:pPr marL="0" indent="0" algn="just">
              <a:lnSpc>
                <a:spcPct val="150000"/>
              </a:lnSpc>
              <a:buFont typeface="Wingdings" panose="05000000000000000000" charset="0"/>
              <a:buNone/>
            </a:pP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94005" y="1285466"/>
                <a:ext cx="11759565" cy="4673600"/>
              </a:xfrm>
            </p:spPr>
            <p:txBody>
              <a:bodyPr/>
              <a:lstStyle/>
              <a:p>
                <a:pPr>
                  <a:lnSpc>
                    <a:spcPct val="150000"/>
                  </a:lnSpc>
                  <a:spcBef>
                    <a:spcPts val="900"/>
                  </a:spcBef>
                  <a:spcAft>
                    <a:spcPts val="900"/>
                  </a:spcAft>
                </a:pPr>
                <a:r>
                  <a:rPr lang="zh-CN" altLang="en-US" b="1" kern="100" dirty="0">
                    <a:effectLst/>
                    <a:sym typeface="+mn-ea"/>
                  </a:rPr>
                  <a:t>前向分步算法</a:t>
                </a:r>
                <a:r>
                  <a:rPr lang="zh-CN" altLang="en-US" b="1" kern="100" dirty="0">
                    <a:sym typeface="+mn-ea"/>
                  </a:rPr>
                  <a:t>（</a:t>
                </a:r>
                <a:r>
                  <a:rPr lang="en-US" altLang="zh-CN" b="1" kern="100" dirty="0">
                    <a:sym typeface="+mn-ea"/>
                  </a:rPr>
                  <a:t>forward stagewise algorithm</a:t>
                </a:r>
                <a:r>
                  <a:rPr lang="zh-CN" altLang="en-US" b="1" kern="100" dirty="0">
                    <a:sym typeface="+mn-ea"/>
                  </a:rPr>
                  <a:t>）</a:t>
                </a:r>
                <a:endParaRPr lang="en-US" altLang="zh-CN" b="1" kern="100" dirty="0">
                  <a:effectLst/>
                  <a:sym typeface="+mn-ea"/>
                </a:endParaRPr>
              </a:p>
              <a:p>
                <a:pPr latinLnBrk="0">
                  <a:lnSpc>
                    <a:spcPct val="150000"/>
                  </a:lnSpc>
                  <a:spcBef>
                    <a:spcPts val="900"/>
                  </a:spcBef>
                  <a:spcAft>
                    <a:spcPts val="900"/>
                  </a:spcAft>
                  <a:buFont typeface="Wingdings" panose="05000000000000000000" charset="0"/>
                  <a:buChar char=""/>
                </a:pPr>
                <a:r>
                  <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AdaBoost算法是前向分步算法的特例，</a:t>
                </a:r>
                <a:r>
                  <a:rPr lang="zh-CN" altLang="en-US" sz="2400" dirty="0">
                    <a:sym typeface="+mn-ea"/>
                  </a:rPr>
                  <a:t>是由基分类器组成的加法模型。</a:t>
                </a: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atinLnBrk="0">
                  <a:lnSpc>
                    <a:spcPct val="150000"/>
                  </a:lnSpc>
                  <a:spcBef>
                    <a:spcPts val="900"/>
                  </a:spcBef>
                  <a:spcAft>
                    <a:spcPts val="900"/>
                  </a:spcAft>
                  <a:buFont typeface="Wingdings" panose="05000000000000000000" charset="0"/>
                  <a:buChar char=""/>
                </a:pPr>
                <a:r>
                  <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加法模型（</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Additive Model</a:t>
                </a:r>
                <a:r>
                  <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atinLnBrk="0">
                  <a:lnSpc>
                    <a:spcPct val="150000"/>
                  </a:lnSpc>
                  <a:spcBef>
                    <a:spcPts val="900"/>
                  </a:spcBef>
                  <a:spcAft>
                    <a:spcPts val="900"/>
                  </a:spcAft>
                  <a:buFont typeface="Wingdings" panose="05000000000000000000" charset="0"/>
                  <a:buChar char=""/>
                </a:pPr>
                <a:r>
                  <a:rPr lang="zh-CN" altLang="en-US" sz="2400" dirty="0">
                    <a:sym typeface="+mn-ea"/>
                  </a:rPr>
                  <a:t>给定训练数据和损失函数</a:t>
                </a:r>
                <a14:m>
                  <m:oMath xmlns:m="http://schemas.openxmlformats.org/officeDocument/2006/math">
                    <m:r>
                      <a:rPr lang="en-US" altLang="zh-CN" sz="2400" i="1" dirty="0">
                        <a:latin typeface="Cambria Math" panose="02040503050406030204" pitchFamily="18" charset="0"/>
                        <a:cs typeface="Cambria Math" panose="02040503050406030204" pitchFamily="18" charset="0"/>
                        <a:sym typeface="+mn-ea"/>
                      </a:rPr>
                      <m:t>𝐿</m:t>
                    </m:r>
                    <m:r>
                      <a:rPr lang="en-US" altLang="zh-CN" sz="2400" i="1" dirty="0">
                        <a:latin typeface="Cambria Math" panose="02040503050406030204" pitchFamily="18" charset="0"/>
                        <a:cs typeface="Cambria Math" panose="02040503050406030204" pitchFamily="18" charset="0"/>
                        <a:sym typeface="+mn-ea"/>
                      </a:rPr>
                      <m:t>(</m:t>
                    </m:r>
                    <m:r>
                      <a:rPr lang="en-US" altLang="zh-CN" sz="2400" i="1" dirty="0">
                        <a:latin typeface="Cambria Math" panose="02040503050406030204" pitchFamily="18" charset="0"/>
                        <a:cs typeface="Cambria Math" panose="02040503050406030204" pitchFamily="18" charset="0"/>
                        <a:sym typeface="+mn-ea"/>
                      </a:rPr>
                      <m:t>𝑦</m:t>
                    </m:r>
                    <m:r>
                      <a:rPr lang="en-US" altLang="zh-CN" sz="2400" i="1" dirty="0">
                        <a:latin typeface="Cambria Math" panose="02040503050406030204" pitchFamily="18" charset="0"/>
                        <a:cs typeface="Cambria Math" panose="02040503050406030204" pitchFamily="18" charset="0"/>
                        <a:sym typeface="+mn-ea"/>
                      </a:rPr>
                      <m:t>, </m:t>
                    </m:r>
                    <m:r>
                      <a:rPr lang="en-US" altLang="zh-CN" sz="2400" i="1" dirty="0">
                        <a:latin typeface="Cambria Math" panose="02040503050406030204" pitchFamily="18" charset="0"/>
                        <a:cs typeface="Cambria Math" panose="02040503050406030204" pitchFamily="18" charset="0"/>
                        <a:sym typeface="+mn-ea"/>
                      </a:rPr>
                      <m:t>𝑓</m:t>
                    </m:r>
                    <m:r>
                      <a:rPr lang="en-US" altLang="zh-CN" sz="2400" i="1" dirty="0">
                        <a:latin typeface="Cambria Math" panose="02040503050406030204" pitchFamily="18" charset="0"/>
                        <a:cs typeface="Cambria Math" panose="02040503050406030204" pitchFamily="18" charset="0"/>
                        <a:sym typeface="+mn-ea"/>
                      </a:rPr>
                      <m:t>(</m:t>
                    </m:r>
                    <m:r>
                      <a:rPr lang="en-US" altLang="zh-CN" sz="2400" i="1" dirty="0">
                        <a:latin typeface="Cambria Math" panose="02040503050406030204" pitchFamily="18" charset="0"/>
                        <a:cs typeface="Cambria Math" panose="02040503050406030204" pitchFamily="18" charset="0"/>
                        <a:sym typeface="+mn-ea"/>
                      </a:rPr>
                      <m:t>𝑥</m:t>
                    </m:r>
                    <m:r>
                      <a:rPr lang="en-US" altLang="zh-CN" sz="2400" i="1" dirty="0">
                        <a:latin typeface="Cambria Math" panose="02040503050406030204" pitchFamily="18" charset="0"/>
                        <a:cs typeface="Cambria Math" panose="02040503050406030204" pitchFamily="18" charset="0"/>
                        <a:sym typeface="+mn-ea"/>
                      </a:rPr>
                      <m:t>))</m:t>
                    </m:r>
                  </m:oMath>
                </a14:m>
                <a:r>
                  <a:rPr lang="en-US" altLang="zh-CN" sz="2400" dirty="0">
                    <a:sym typeface="+mn-ea"/>
                  </a:rPr>
                  <a:t>, </a:t>
                </a:r>
                <a:r>
                  <a:rPr lang="zh-CN" altLang="en-US" sz="2400" dirty="0">
                    <a:sym typeface="+mn-ea"/>
                  </a:rPr>
                  <a:t>加法模型</a:t>
                </a:r>
                <a14:m>
                  <m:oMath xmlns:m="http://schemas.openxmlformats.org/officeDocument/2006/math">
                    <m:r>
                      <a:rPr lang="en-US" altLang="zh-CN" sz="2400" i="1" dirty="0">
                        <a:latin typeface="Cambria Math" panose="02040503050406030204" pitchFamily="18" charset="0"/>
                        <a:cs typeface="Cambria Math" panose="02040503050406030204" pitchFamily="18" charset="0"/>
                        <a:sym typeface="+mn-ea"/>
                      </a:rPr>
                      <m:t>𝑓</m:t>
                    </m:r>
                    <m:r>
                      <a:rPr lang="en-US" altLang="zh-CN" sz="2400" i="1" dirty="0">
                        <a:latin typeface="Cambria Math" panose="02040503050406030204" pitchFamily="18" charset="0"/>
                        <a:cs typeface="Cambria Math" panose="02040503050406030204" pitchFamily="18" charset="0"/>
                        <a:sym typeface="+mn-ea"/>
                      </a:rPr>
                      <m:t>(</m:t>
                    </m:r>
                    <m:r>
                      <a:rPr lang="en-US" altLang="zh-CN" sz="2400" i="1" dirty="0">
                        <a:latin typeface="Cambria Math" panose="02040503050406030204" pitchFamily="18" charset="0"/>
                        <a:cs typeface="Cambria Math" panose="02040503050406030204" pitchFamily="18" charset="0"/>
                        <a:sym typeface="+mn-ea"/>
                      </a:rPr>
                      <m:t>𝑥</m:t>
                    </m:r>
                    <m:r>
                      <a:rPr lang="en-US" altLang="zh-CN" sz="2400" i="1" dirty="0">
                        <a:latin typeface="Cambria Math" panose="02040503050406030204" pitchFamily="18" charset="0"/>
                        <a:cs typeface="Cambria Math" panose="02040503050406030204" pitchFamily="18" charset="0"/>
                        <a:sym typeface="+mn-ea"/>
                      </a:rPr>
                      <m:t>)</m:t>
                    </m:r>
                  </m:oMath>
                </a14:m>
                <a:r>
                  <a:rPr lang="zh-CN" altLang="en-US" sz="2400" dirty="0">
                    <a:latin typeface="Cambria Math" panose="02040503050406030204" pitchFamily="18" charset="0"/>
                    <a:cs typeface="Cambria Math" panose="02040503050406030204" pitchFamily="18" charset="0"/>
                    <a:sym typeface="+mn-ea"/>
                  </a:rPr>
                  <a:t>的优化问题转化</a:t>
                </a:r>
                <a:r>
                  <a:rPr lang="zh-CN" altLang="en-US" sz="2400" dirty="0">
                    <a:sym typeface="+mn-ea"/>
                  </a:rPr>
                  <a:t>为经验风险极小化，即损失函数极小化问题：</a:t>
                </a:r>
                <a:endParaRPr lang="en-US" altLang="zh-CN" sz="2400" kern="0" dirty="0">
                  <a:effectLst/>
                  <a:latin typeface="微软雅黑" panose="020B0503020204020204" pitchFamily="34" charset="-122"/>
                  <a:ea typeface="微软雅黑" panose="020B0503020204020204" pitchFamily="34" charset="-122"/>
                  <a:cs typeface="微软雅黑" panose="020B0503020204020204" pitchFamily="34" charset="-122"/>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94005" y="1285466"/>
                <a:ext cx="11759565" cy="4673600"/>
              </a:xfrm>
              <a:blipFill>
                <a:blip r:embed="rId3"/>
                <a:stretch>
                  <a:fillRect l="-1555" r="-726"/>
                </a:stretch>
              </a:blipFill>
            </p:spPr>
            <p:txBody>
              <a:bodyPr/>
              <a:lstStyle/>
              <a:p>
                <a:r>
                  <a:rPr lang="zh-CN" altLang="en-US">
                    <a:noFill/>
                  </a:rPr>
                  <a:t> </a:t>
                </a:r>
              </a:p>
            </p:txBody>
          </p:sp>
        </mc:Fallback>
      </mc:AlternateContent>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mc:AlternateContent xmlns:mc="http://schemas.openxmlformats.org/markup-compatibility/2006">
        <mc:Choice xmlns:a14="http://schemas.microsoft.com/office/drawing/2010/main" Requires="a14">
          <p:sp>
            <p:nvSpPr>
              <p:cNvPr id="2" name="文本框 1"/>
              <p:cNvSpPr txBox="1"/>
              <p:nvPr/>
            </p:nvSpPr>
            <p:spPr>
              <a:xfrm>
                <a:off x="4814512" y="3628733"/>
                <a:ext cx="3002280" cy="1049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𝑀</m:t>
                          </m:r>
                        </m:sup>
                        <m:e>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b="0" i="1" smtClean="0">
                              <a:latin typeface="Cambria Math" panose="02040503050406030204" pitchFamily="18" charset="0"/>
                              <a:ea typeface="微软雅黑" panose="020B0503020204020204" pitchFamily="34" charset="-122"/>
                            </a:rPr>
                            <m:t>𝑏</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b="0" i="1" smtClean="0">
                                  <a:latin typeface="Cambria Math" panose="02040503050406030204" pitchFamily="18" charset="0"/>
                                  <a:ea typeface="微软雅黑" panose="020B0503020204020204" pitchFamily="34" charset="-122"/>
                                </a:rPr>
                                <m:t>𝑚</m:t>
                              </m:r>
                            </m:sub>
                          </m:sSub>
                          <m:r>
                            <a:rPr lang="en-US" altLang="zh-CN" b="0" i="1" smtClean="0">
                              <a:latin typeface="Cambria Math" panose="02040503050406030204" pitchFamily="18" charset="0"/>
                              <a:ea typeface="微软雅黑" panose="020B0503020204020204" pitchFamily="34" charset="-122"/>
                            </a:rPr>
                            <m:t>)</m:t>
                          </m:r>
                        </m:e>
                      </m:nary>
                    </m:oMath>
                  </m:oMathPara>
                </a14:m>
                <a:endParaRPr lang="zh-CN" altLang="en-US" dirty="0">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814512" y="3628733"/>
                <a:ext cx="3002280" cy="1049020"/>
              </a:xfrm>
              <a:prstGeom prst="rect">
                <a:avLst/>
              </a:prstGeom>
              <a:blipFill>
                <a:blip r:embed="rId4"/>
                <a:stretch>
                  <a:fillRect l="-203" r="-2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229042" y="5435943"/>
                <a:ext cx="4448810" cy="10490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mPr>
                        <m:m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𝑚𝑖𝑛</m:t>
                            </m:r>
                          </m:e>
                        </m:mr>
                        <m:mr>
                          <m:e>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b="0" i="1" smtClean="0">
                                    <a:latin typeface="Cambria Math" panose="02040503050406030204" pitchFamily="18" charset="0"/>
                                    <a:ea typeface="微软雅黑" panose="020B0503020204020204" pitchFamily="34" charset="-122"/>
                                  </a:rPr>
                                  <m:t>𝑚</m:t>
                                </m:r>
                              </m:sub>
                            </m:sSub>
                          </m:e>
                        </m:mr>
                      </m:m>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r>
                            <a:rPr lang="en-US" altLang="zh-CN" b="0" i="1" smtClean="0">
                              <a:latin typeface="Cambria Math" panose="02040503050406030204" pitchFamily="18" charset="0"/>
                              <a:ea typeface="微软雅黑" panose="020B0503020204020204" pitchFamily="34" charset="-122"/>
                            </a:rPr>
                            <m:t>𝐿</m:t>
                          </m:r>
                          <m:d>
                            <m:dPr>
                              <m:ctrlPr>
                                <a:rPr lang="en-US" altLang="zh-CN" i="1" smtClean="0">
                                  <a:latin typeface="Cambria Math" panose="02040503050406030204" pitchFamily="18" charset="0"/>
                                  <a:ea typeface="微软雅黑" panose="020B0503020204020204" pitchFamily="34" charset="-122"/>
                                  <a:cs typeface="Cambria Math" panose="02040503050406030204" pitchFamily="18" charset="0"/>
                                </a:rPr>
                              </m:ctrlPr>
                            </m:dPr>
                            <m:e>
                              <m:sSub>
                                <m:sSubPr>
                                  <m:ctrlPr>
                                    <a:rPr lang="en-US" altLang="zh-CN"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𝑦</m:t>
                                  </m:r>
                                </m:e>
                                <m:sub>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𝑀</m:t>
                                  </m:r>
                                </m:sup>
                                <m:e>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b="0" i="1" smtClean="0">
                                      <a:latin typeface="Cambria Math" panose="02040503050406030204" pitchFamily="18" charset="0"/>
                                      <a:ea typeface="微软雅黑" panose="020B0503020204020204" pitchFamily="34" charset="-122"/>
                                    </a:rPr>
                                    <m:t>𝑏</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b="0" i="1" smtClean="0">
                                          <a:latin typeface="Cambria Math" panose="02040503050406030204" pitchFamily="18" charset="0"/>
                                          <a:ea typeface="微软雅黑" panose="020B0503020204020204" pitchFamily="34" charset="-122"/>
                                        </a:rPr>
                                        <m:t>𝑚</m:t>
                                      </m:r>
                                    </m:sub>
                                  </m:sSub>
                                  <m:r>
                                    <a:rPr lang="en-US" altLang="zh-CN" b="0" i="1" smtClean="0">
                                      <a:latin typeface="Cambria Math" panose="02040503050406030204" pitchFamily="18" charset="0"/>
                                      <a:ea typeface="微软雅黑" panose="020B0503020204020204" pitchFamily="34" charset="-122"/>
                                    </a:rPr>
                                    <m:t>)</m:t>
                                  </m:r>
                                </m:e>
                              </m:nary>
                            </m:e>
                          </m:d>
                        </m:e>
                      </m:nary>
                    </m:oMath>
                  </m:oMathPara>
                </a14:m>
                <a:endParaRPr lang="zh-CN" altLang="en-US" dirty="0">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4229042" y="5435943"/>
                <a:ext cx="4448810" cy="1049020"/>
              </a:xfrm>
              <a:prstGeom prst="rect">
                <a:avLst/>
              </a:prstGeom>
              <a:blipFill>
                <a:blip r:embed="rId5"/>
                <a:stretch>
                  <a:fillRect r="-411" b="-12209"/>
                </a:stretch>
              </a:blipFill>
            </p:spPr>
            <p:txBody>
              <a:bodyPr/>
              <a:lstStyle/>
              <a:p>
                <a:r>
                  <a:rPr lang="zh-CN" altLang="en-US">
                    <a:noFill/>
                  </a:rPr>
                  <a:t> </a:t>
                </a:r>
              </a:p>
            </p:txBody>
          </p:sp>
        </mc:Fallback>
      </mc:AlternateContent>
      <p:sp>
        <p:nvSpPr>
          <p:cNvPr id="7" name="线形标注 2 6"/>
          <p:cNvSpPr/>
          <p:nvPr/>
        </p:nvSpPr>
        <p:spPr>
          <a:xfrm>
            <a:off x="8284467" y="3971727"/>
            <a:ext cx="1244925" cy="504056"/>
          </a:xfrm>
          <a:prstGeom prst="borderCallout2">
            <a:avLst>
              <a:gd name="adj1" fmla="val 18750"/>
              <a:gd name="adj2" fmla="val -8333"/>
              <a:gd name="adj3" fmla="val 98783"/>
              <a:gd name="adj4" fmla="val -35030"/>
              <a:gd name="adj5" fmla="val 96494"/>
              <a:gd name="adj6" fmla="val -121985"/>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ym typeface="+mn-ea"/>
              </a:rPr>
              <a:t>基函数</a:t>
            </a:r>
          </a:p>
        </p:txBody>
      </p:sp>
      <p:sp>
        <p:nvSpPr>
          <p:cNvPr id="8" name="上箭头 7"/>
          <p:cNvSpPr/>
          <p:nvPr/>
        </p:nvSpPr>
        <p:spPr>
          <a:xfrm flipV="1">
            <a:off x="6488430" y="3611471"/>
            <a:ext cx="94615" cy="360045"/>
          </a:xfrm>
          <a:prstGeom prst="upArrow">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544041" y="3017946"/>
            <a:ext cx="2031325" cy="461665"/>
          </a:xfrm>
          <a:prstGeom prst="rect">
            <a:avLst/>
          </a:prstGeom>
          <a:solidFill>
            <a:schemeClr val="bg2">
              <a:lumMod val="60000"/>
              <a:lumOff val="40000"/>
            </a:schemeClr>
          </a:solidFill>
        </p:spPr>
        <p:txBody>
          <a:bodyPr wrap="none" rtlCol="0">
            <a:spAutoFit/>
          </a:bodyPr>
          <a:lstStyle/>
          <a:p>
            <a:r>
              <a:rPr lang="zh-CN" altLang="en-US" sz="2400" dirty="0"/>
              <a:t>基函数的系数</a:t>
            </a:r>
            <a:endParaRPr lang="en-US" altLang="zh-CN" sz="2400" dirty="0"/>
          </a:p>
        </p:txBody>
      </p:sp>
      <p:sp>
        <p:nvSpPr>
          <p:cNvPr id="10" name="上箭头 9"/>
          <p:cNvSpPr/>
          <p:nvPr/>
        </p:nvSpPr>
        <p:spPr>
          <a:xfrm rot="1860000" flipV="1">
            <a:off x="7728585" y="3369536"/>
            <a:ext cx="113030" cy="625475"/>
          </a:xfrm>
          <a:prstGeom prst="upArrow">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8"/>
          <p:cNvSpPr txBox="1"/>
          <p:nvPr/>
        </p:nvSpPr>
        <p:spPr>
          <a:xfrm>
            <a:off x="7816706" y="2838241"/>
            <a:ext cx="2011680" cy="460375"/>
          </a:xfrm>
          <a:prstGeom prst="rect">
            <a:avLst/>
          </a:prstGeom>
          <a:solidFill>
            <a:schemeClr val="bg2">
              <a:lumMod val="60000"/>
              <a:lumOff val="40000"/>
            </a:schemeClr>
          </a:solidFill>
        </p:spPr>
        <p:txBody>
          <a:bodyPr wrap="none" rtlCol="0">
            <a:spAutoFit/>
          </a:bodyPr>
          <a:lstStyle/>
          <a:p>
            <a:r>
              <a:rPr lang="zh-CN" altLang="en-US" sz="2400" dirty="0"/>
              <a:t>基函数的参数</a:t>
            </a:r>
          </a:p>
        </p:txBody>
      </p:sp>
      <p:cxnSp>
        <p:nvCxnSpPr>
          <p:cNvPr id="12" name="直接连接符 11"/>
          <p:cNvCxnSpPr/>
          <p:nvPr/>
        </p:nvCxnSpPr>
        <p:spPr>
          <a:xfrm>
            <a:off x="7331710" y="4381726"/>
            <a:ext cx="33528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94005" y="1246825"/>
                <a:ext cx="11759565" cy="4673600"/>
              </a:xfrm>
            </p:spPr>
            <p:txBody>
              <a:bodyPr/>
              <a:lstStyle/>
              <a:p>
                <a:pPr>
                  <a:lnSpc>
                    <a:spcPct val="150000"/>
                  </a:lnSpc>
                  <a:spcBef>
                    <a:spcPts val="900"/>
                  </a:spcBef>
                  <a:spcAft>
                    <a:spcPts val="900"/>
                  </a:spcAft>
                </a:pPr>
                <a:r>
                  <a:rPr lang="zh-CN" altLang="en-US" b="1" kern="100" dirty="0">
                    <a:effectLst/>
                    <a:sym typeface="+mn-ea"/>
                  </a:rPr>
                  <a:t>前向分步算法</a:t>
                </a:r>
                <a:endParaRPr lang="en-US" altLang="zh-CN" b="1" kern="100" dirty="0">
                  <a:effectLst/>
                  <a:sym typeface="+mn-ea"/>
                </a:endParaRPr>
              </a:p>
              <a:p>
                <a:pPr marL="0" lvl="1" indent="0" algn="l">
                  <a:lnSpc>
                    <a:spcPct val="130000"/>
                  </a:lnSpc>
                  <a:spcBef>
                    <a:spcPts val="900"/>
                  </a:spcBef>
                  <a:spcAft>
                    <a:spcPts val="900"/>
                  </a:spcAft>
                  <a:buClrTx/>
                  <a:buSzTx/>
                  <a:buFont typeface="Wingdings" panose="05000000000000000000" charset="0"/>
                  <a:buNone/>
                </a:pPr>
                <a:r>
                  <a:rPr lang="en-US" altLang="zh-CN" sz="2400" b="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从前向后，每一步只学习一个基函数及其系数，逐步逼近优化目标函数式。</a:t>
                </a:r>
              </a:p>
              <a:p>
                <a:pPr marL="341630" lvl="1" indent="-341630" algn="l">
                  <a:lnSpc>
                    <a:spcPct val="90000"/>
                  </a:lnSpc>
                  <a:spcBef>
                    <a:spcPts val="900"/>
                  </a:spcBef>
                  <a:spcAft>
                    <a:spcPts val="900"/>
                  </a:spcAft>
                  <a:buClrTx/>
                  <a:buSzTx/>
                  <a:buFont typeface="Wingdings" panose="05000000000000000000" charset="0"/>
                  <a:buChar char=""/>
                </a:pPr>
                <a:r>
                  <a:rPr lang="zh-CN" altLang="en-US" sz="2000" b="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输入：训练数据集</a:t>
                </a:r>
                <a14:m>
                  <m:oMath xmlns:m="http://schemas.openxmlformats.org/officeDocument/2006/math">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𝑇</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d>
                      <m:dPr>
                        <m:begChr m:val="{"/>
                        <m:endChr m:val="}"/>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dPr>
                      <m:e>
                        <m:d>
                          <m:d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dPr>
                          <m:e>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1</m:t>
                                </m:r>
                              </m:sub>
                            </m:s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𝑦</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1</m:t>
                                </m:r>
                              </m:sub>
                            </m:sSub>
                          </m:e>
                        </m:d>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d>
                          <m:d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dPr>
                          <m:e>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2</m:t>
                                </m:r>
                              </m:sub>
                            </m:s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𝑦</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2</m:t>
                                </m:r>
                              </m:sub>
                            </m:sSub>
                          </m:e>
                        </m:d>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d>
                          <m:d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dPr>
                          <m:e>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𝑁</m:t>
                                </m:r>
                              </m:sub>
                            </m:s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𝑦</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𝑁</m:t>
                                </m:r>
                              </m:sub>
                            </m:sSub>
                          </m:e>
                        </m:d>
                      </m:e>
                    </m:d>
                  </m:oMath>
                </a14:m>
                <a:r>
                  <a:rPr lang="zh-CN" altLang="en-US"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，损失函数</a:t>
                </a:r>
                <a14:m>
                  <m:oMath xmlns:m="http://schemas.openxmlformats.org/officeDocument/2006/math">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𝐿</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𝑦</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𝑓</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oMath>
                </a14:m>
                <a:r>
                  <a:rPr lang="zh-CN" altLang="en-US"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，基函数集合</a:t>
                </a:r>
                <a14:m>
                  <m:oMath xmlns:m="http://schemas.openxmlformats.org/officeDocument/2006/math">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𝑏</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𝛾</m:t>
                    </m:r>
                    <m:r>
                      <a:rPr lang="en-US" altLang="zh-CN" sz="200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oMath>
                </a14:m>
                <a:endParaRPr lang="en-US" altLang="zh-CN" sz="2000" i="1" dirty="0" err="1">
                  <a:effectLst/>
                  <a:latin typeface="Cambria Math" panose="02040503050406030204" pitchFamily="18" charset="0"/>
                  <a:ea typeface="微软雅黑" panose="020B0503020204020204" pitchFamily="34" charset="-122"/>
                  <a:cs typeface="Cambria Math" panose="02040503050406030204" pitchFamily="18" charset="0"/>
                  <a:sym typeface="+mn-ea"/>
                </a:endParaRPr>
              </a:p>
              <a:p>
                <a:pPr marL="341630" lvl="1" indent="-341630" algn="l">
                  <a:lnSpc>
                    <a:spcPct val="90000"/>
                  </a:lnSpc>
                  <a:spcBef>
                    <a:spcPts val="900"/>
                  </a:spcBef>
                  <a:spcAft>
                    <a:spcPts val="900"/>
                  </a:spcAft>
                  <a:buClrTx/>
                  <a:buSzTx/>
                  <a:buFont typeface="Wingdings" panose="05000000000000000000" charset="0"/>
                  <a:buChar char=""/>
                </a:pPr>
                <a:r>
                  <a:rPr lang="zh-CN" altLang="en-US"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输出：加法模型</a:t>
                </a:r>
                <a14:m>
                  <m:oMath xmlns:m="http://schemas.openxmlformats.org/officeDocument/2006/math">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𝑓</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oMath>
                </a14:m>
                <a:endPar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endParaRPr>
              </a:p>
              <a:p>
                <a:pPr marL="0" lvl="1" indent="0" algn="l">
                  <a:lnSpc>
                    <a:spcPct val="90000"/>
                  </a:lnSpc>
                  <a:spcBef>
                    <a:spcPts val="900"/>
                  </a:spcBef>
                  <a:spcAft>
                    <a:spcPts val="900"/>
                  </a:spcAft>
                  <a:buClrTx/>
                  <a:buSzTx/>
                  <a:buFont typeface="Wingdings" panose="05000000000000000000" charset="0"/>
                  <a:buNone/>
                </a:pPr>
                <a:r>
                  <a:rPr lang="en-US" altLang="zh-CN"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1. </a:t>
                </a:r>
                <a:r>
                  <a:rPr lang="zh-CN" altLang="en-US"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初始化</a:t>
                </a:r>
                <a14:m>
                  <m:oMath xmlns:m="http://schemas.openxmlformats.org/officeDocument/2006/math">
                    <m:sSub>
                      <m:sSubPr>
                        <m:ctrlPr>
                          <a:rPr lang="zh-CN" altLang="en-US"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𝑓</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0</m:t>
                        </m:r>
                      </m:sub>
                    </m:s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)=0</m:t>
                    </m:r>
                  </m:oMath>
                </a14:m>
                <a:endPar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endParaRPr>
              </a:p>
              <a:p>
                <a:pPr marL="0" lvl="1" indent="0" algn="l">
                  <a:lnSpc>
                    <a:spcPct val="90000"/>
                  </a:lnSpc>
                  <a:spcBef>
                    <a:spcPts val="900"/>
                  </a:spcBef>
                  <a:spcAft>
                    <a:spcPts val="900"/>
                  </a:spcAft>
                  <a:buClrTx/>
                  <a:buSzTx/>
                  <a:buFont typeface="Wingdings" panose="05000000000000000000" charset="0"/>
                  <a:buNone/>
                </a:pPr>
                <a:r>
                  <a:rPr lang="en-US" altLang="zh-CN"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2. </a:t>
                </a:r>
                <a:r>
                  <a:rPr lang="zh-CN" altLang="en-US"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对</a:t>
                </a:r>
                <a14:m>
                  <m:oMath xmlns:m="http://schemas.openxmlformats.org/officeDocument/2006/math">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𝑚</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 = 1, 2, ..., </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𝑀</m:t>
                    </m:r>
                  </m:oMath>
                </a14:m>
                <a:endPar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endParaRPr>
              </a:p>
              <a:p>
                <a:pPr marL="0" lvl="1" indent="0" algn="l">
                  <a:lnSpc>
                    <a:spcPct val="90000"/>
                  </a:lnSpc>
                  <a:spcBef>
                    <a:spcPts val="900"/>
                  </a:spcBef>
                  <a:spcAft>
                    <a:spcPts val="900"/>
                  </a:spcAft>
                  <a:buClrTx/>
                  <a:buSzTx/>
                  <a:buFont typeface="Wingdings" panose="05000000000000000000" charset="0"/>
                  <a:buNone/>
                </a:pPr>
                <a:r>
                  <a:rPr lang="en-US" altLang="zh-CN"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              </a:t>
                </a:r>
                <a:r>
                  <a:rPr lang="zh-CN" altLang="en-US" sz="2000" b="0" dirty="0" err="1">
                    <a:effectLst/>
                    <a:latin typeface="Cambria Math" panose="02040503050406030204" pitchFamily="18" charset="0"/>
                    <a:ea typeface="微软雅黑" panose="020B0503020204020204" pitchFamily="34" charset="-122"/>
                    <a:cs typeface="Cambria Math" panose="02040503050406030204" pitchFamily="18" charset="0"/>
                    <a:sym typeface="+mn-ea"/>
                  </a:rPr>
                  <a:t>极小化损失函数</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sz="2000" b="0" i="1" smtClean="0">
                            <a:latin typeface="Cambria Math" panose="02040503050406030204" pitchFamily="18" charset="0"/>
                            <a:ea typeface="微软雅黑" panose="020B0503020204020204" pitchFamily="34" charset="-122"/>
                          </a:rPr>
                          <m:t>𝑚</m:t>
                        </m:r>
                      </m:sub>
                    </m:sSub>
                    <m:r>
                      <a:rPr lang="en-US" altLang="zh-CN" sz="2000" b="0" i="1" smtClean="0">
                        <a:latin typeface="Cambria Math" panose="02040503050406030204" pitchFamily="18" charset="0"/>
                        <a:ea typeface="微软雅黑" panose="020B0503020204020204" pitchFamily="34" charset="-122"/>
                      </a:rPr>
                      <m:t>) = </m:t>
                    </m:r>
                    <m:r>
                      <a:rPr lang="en-US" altLang="zh-CN" sz="2000" b="0" i="1" smtClean="0">
                        <a:latin typeface="Cambria Math" panose="02040503050406030204" pitchFamily="18" charset="0"/>
                        <a:ea typeface="微软雅黑" panose="020B0503020204020204" pitchFamily="34" charset="-122"/>
                      </a:rPr>
                      <m:t>𝑎𝑟𝑔𝑚𝑖𝑛</m:t>
                    </m:r>
                    <m:nary>
                      <m:naryPr>
                        <m:chr m:val="∑"/>
                        <m:ctrlPr>
                          <a:rPr lang="en-US" altLang="zh-CN" sz="2000" b="0" i="1" smtClean="0">
                            <a:latin typeface="Cambria Math" panose="02040503050406030204" pitchFamily="18" charset="0"/>
                            <a:ea typeface="微软雅黑" panose="020B0503020204020204" pitchFamily="34" charset="-122"/>
                          </a:rPr>
                        </m:ctrlPr>
                      </m:naryPr>
                      <m:sub>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𝑁</m:t>
                        </m:r>
                      </m:sup>
                      <m:e>
                        <m:r>
                          <a:rPr lang="en-US" altLang="zh-CN" sz="2000" b="0" i="1" smtClean="0">
                            <a:latin typeface="Cambria Math" panose="02040503050406030204" pitchFamily="18" charset="0"/>
                            <a:ea typeface="微软雅黑" panose="020B0503020204020204" pitchFamily="34" charset="-122"/>
                          </a:rPr>
                          <m:t>𝐿</m:t>
                        </m:r>
                        <m:d>
                          <m:dPr>
                            <m:ctrlP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ctrlPr>
                          </m:dPr>
                          <m:e>
                            <m:sSub>
                              <m:sSubPr>
                                <m:ctrlP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𝑦</m:t>
                                </m:r>
                              </m:e>
                              <m:sub>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𝛽</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𝑏</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𝛾</m:t>
                            </m:r>
                            <m:r>
                              <a:rPr lang="en-US" altLang="zh-CN" sz="200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e>
                        </m:d>
                      </m:e>
                    </m:nary>
                  </m:oMath>
                </a14:m>
                <a:r>
                  <a:rPr lang="zh-CN" altLang="en-US" sz="2000" b="0">
                    <a:latin typeface="Cambria Math" panose="02040503050406030204" pitchFamily="18" charset="0"/>
                    <a:ea typeface="微软雅黑" panose="020B0503020204020204" pitchFamily="34" charset="-122"/>
                  </a:rPr>
                  <a:t>，得到参数</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sz="2000" b="0" i="1" smtClean="0">
                            <a:latin typeface="Cambria Math" panose="02040503050406030204" pitchFamily="18" charset="0"/>
                            <a:ea typeface="微软雅黑" panose="020B0503020204020204" pitchFamily="34" charset="-122"/>
                          </a:rPr>
                          <m:t>𝑚</m:t>
                        </m:r>
                      </m:sub>
                    </m:sSub>
                  </m:oMath>
                </a14:m>
                <a:endParaRPr lang="en-US" altLang="zh-CN" sz="2000" b="0" i="1">
                  <a:latin typeface="Cambria Math" panose="02040503050406030204" pitchFamily="18" charset="0"/>
                  <a:ea typeface="微软雅黑" panose="020B0503020204020204" pitchFamily="34" charset="-122"/>
                </a:endParaRPr>
              </a:p>
              <a:p>
                <a:pPr marL="0" lvl="1" indent="0" algn="l">
                  <a:lnSpc>
                    <a:spcPct val="90000"/>
                  </a:lnSpc>
                  <a:spcBef>
                    <a:spcPts val="900"/>
                  </a:spcBef>
                  <a:spcAft>
                    <a:spcPts val="900"/>
                  </a:spcAft>
                  <a:buClrTx/>
                  <a:buSzTx/>
                  <a:buFont typeface="Wingdings" panose="05000000000000000000" charset="0"/>
                  <a:buNone/>
                </a:pPr>
                <a:r>
                  <a:rPr lang="en-US" altLang="zh-CN" sz="2000" b="0">
                    <a:latin typeface="Cambria Math" panose="02040503050406030204" pitchFamily="18" charset="0"/>
                    <a:ea typeface="微软雅黑" panose="020B0503020204020204" pitchFamily="34" charset="-122"/>
                  </a:rPr>
                  <a:t>                </a:t>
                </a:r>
                <a:r>
                  <a:rPr lang="zh-CN" altLang="en-US" sz="2000" b="0">
                    <a:latin typeface="Cambria Math" panose="02040503050406030204" pitchFamily="18" charset="0"/>
                    <a:ea typeface="微软雅黑" panose="020B0503020204020204" pitchFamily="34" charset="-122"/>
                  </a:rPr>
                  <a:t>更新</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 = </m:t>
                    </m:r>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oMath>
                </a14:m>
                <a:r>
                  <a:rPr lang="en-US" altLang="zh-CN" sz="2000" b="0">
                    <a:latin typeface="Cambria Math" panose="02040503050406030204" pitchFamily="18" charset="0"/>
                    <a:ea typeface="微软雅黑" panose="020B0503020204020204" pitchFamily="34" charset="-122"/>
                  </a:rPr>
                  <a:t> +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sz="2000" b="0" i="1" smtClean="0">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sz="2000" b="0" i="1" smtClean="0">
                            <a:latin typeface="Cambria Math" panose="02040503050406030204" pitchFamily="18" charset="0"/>
                            <a:ea typeface="微软雅黑" panose="020B0503020204020204" pitchFamily="34" charset="-122"/>
                          </a:rPr>
                          <m:t>𝑚</m:t>
                        </m:r>
                      </m:sub>
                    </m:sSub>
                    <m:r>
                      <a:rPr lang="en-US" altLang="zh-CN" sz="2000" b="0" i="1" smtClean="0">
                        <a:latin typeface="Cambria Math" panose="02040503050406030204" pitchFamily="18" charset="0"/>
                        <a:ea typeface="微软雅黑" panose="020B0503020204020204" pitchFamily="34" charset="-122"/>
                      </a:rPr>
                      <m:t>)</m:t>
                    </m:r>
                  </m:oMath>
                </a14:m>
                <a:endParaRPr lang="en-US" altLang="zh-CN" sz="2000" b="0" i="1">
                  <a:latin typeface="Cambria Math" panose="02040503050406030204" pitchFamily="18" charset="0"/>
                  <a:ea typeface="微软雅黑" panose="020B0503020204020204" pitchFamily="34" charset="-122"/>
                </a:endParaRPr>
              </a:p>
              <a:p>
                <a:pPr marL="0" lvl="1" indent="0" algn="l">
                  <a:lnSpc>
                    <a:spcPct val="90000"/>
                  </a:lnSpc>
                  <a:spcBef>
                    <a:spcPts val="900"/>
                  </a:spcBef>
                  <a:spcAft>
                    <a:spcPts val="900"/>
                  </a:spcAft>
                  <a:buClrTx/>
                  <a:buSzTx/>
                  <a:buFont typeface="Wingdings" panose="05000000000000000000" charset="0"/>
                  <a:buNone/>
                </a:pPr>
                <a:r>
                  <a:rPr lang="en-US" altLang="zh-CN" sz="2000" b="0">
                    <a:latin typeface="Cambria Math" panose="02040503050406030204" pitchFamily="18" charset="0"/>
                    <a:ea typeface="微软雅黑" panose="020B0503020204020204" pitchFamily="34" charset="-122"/>
                  </a:rPr>
                  <a:t>3. </a:t>
                </a:r>
                <a:r>
                  <a:rPr lang="zh-CN" altLang="en-US" sz="2000" b="0">
                    <a:latin typeface="Cambria Math" panose="02040503050406030204" pitchFamily="18" charset="0"/>
                    <a:ea typeface="微软雅黑" panose="020B0503020204020204" pitchFamily="34" charset="-122"/>
                  </a:rPr>
                  <a:t>得到加法模型</a:t>
                </a:r>
                <a14:m>
                  <m:oMath xmlns:m="http://schemas.openxmlformats.org/officeDocument/2006/math">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𝑓</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sSub>
                      <m:sSubP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𝑓</m:t>
                        </m:r>
                      </m:e>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𝑀</m:t>
                        </m:r>
                      </m:sub>
                    </m:s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nary>
                      <m:naryPr>
                        <m:chr m:val="∑"/>
                        <m:limLoc m:val="undOvr"/>
                        <m:ctrlP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naryPr>
                      <m:sub>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𝑚</m:t>
                        </m:r>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=1</m:t>
                        </m:r>
                      </m:sub>
                      <m:sup>
                        <m:r>
                          <a:rPr lang="en-US" altLang="zh-CN" sz="2000"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𝑀</m:t>
                        </m:r>
                      </m:sup>
                      <m:e>
                        <m:sSub>
                          <m:sSubPr>
                            <m:ctrlP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𝛽</m:t>
                            </m:r>
                          </m:e>
                          <m:sub>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sz="2000" b="0" i="1" smtClean="0">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i="1" smtClean="0">
                                <a:latin typeface="Cambria Math" panose="02040503050406030204" pitchFamily="18" charset="0"/>
                                <a:ea typeface="微软雅黑" panose="020B0503020204020204" pitchFamily="34" charset="-122"/>
                                <a:cs typeface="Cambria Math" panose="02040503050406030204" pitchFamily="18" charset="0"/>
                              </a:rPr>
                              <m:t>𝛾</m:t>
                            </m:r>
                          </m:e>
                          <m:sub>
                            <m:r>
                              <a:rPr lang="en-US" altLang="zh-CN" sz="2000" b="0" i="1" smtClean="0">
                                <a:latin typeface="Cambria Math" panose="02040503050406030204" pitchFamily="18" charset="0"/>
                                <a:ea typeface="微软雅黑" panose="020B0503020204020204" pitchFamily="34" charset="-122"/>
                              </a:rPr>
                              <m:t>𝑚</m:t>
                            </m:r>
                          </m:sub>
                        </m:sSub>
                        <m:r>
                          <a:rPr lang="en-US" altLang="zh-CN" sz="2000" b="0" i="1" smtClean="0">
                            <a:latin typeface="Cambria Math" panose="02040503050406030204" pitchFamily="18" charset="0"/>
                            <a:ea typeface="微软雅黑" panose="020B0503020204020204" pitchFamily="34" charset="-122"/>
                          </a:rPr>
                          <m:t>)</m:t>
                        </m:r>
                      </m:e>
                    </m:nary>
                  </m:oMath>
                </a14:m>
                <a:endParaRPr lang="en-US" altLang="zh-CN" sz="2000" b="0">
                  <a:latin typeface="Cambria Math" panose="02040503050406030204" pitchFamily="18" charset="0"/>
                  <a:ea typeface="微软雅黑" panose="020B0503020204020204" pitchFamily="34"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94005" y="1246825"/>
                <a:ext cx="11759565" cy="4673600"/>
              </a:xfrm>
              <a:blipFill>
                <a:blip r:embed="rId3"/>
                <a:stretch>
                  <a:fillRect l="-1555" b="-24413"/>
                </a:stretch>
              </a:blipFill>
            </p:spPr>
            <p:txBody>
              <a:bodyPr/>
              <a:lstStyle/>
              <a:p>
                <a:r>
                  <a:rPr lang="zh-CN" altLang="en-US">
                    <a:noFill/>
                  </a:rPr>
                  <a:t> </a:t>
                </a:r>
              </a:p>
            </p:txBody>
          </p:sp>
        </mc:Fallback>
      </mc:AlternateContent>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14" name="矩形 13"/>
          <p:cNvSpPr/>
          <p:nvPr/>
        </p:nvSpPr>
        <p:spPr>
          <a:xfrm>
            <a:off x="708660" y="2252665"/>
            <a:ext cx="10140315" cy="567055"/>
          </a:xfrm>
          <a:prstGeom prst="rect">
            <a:avLst/>
          </a:prstGeom>
          <a:no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8005"/>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zh-CN" altLang="en-US" b="1" kern="100" dirty="0">
                <a:effectLst/>
                <a:sym typeface="+mn-ea"/>
              </a:rPr>
              <a:t>提升树（Boosting Tree)</a:t>
            </a:r>
          </a:p>
          <a:p>
            <a:pPr latinLnBrk="0">
              <a:lnSpc>
                <a:spcPct val="150000"/>
              </a:lnSpc>
              <a:spcBef>
                <a:spcPts val="900"/>
              </a:spcBef>
              <a:spcAft>
                <a:spcPts val="900"/>
              </a:spcAft>
              <a:buFont typeface="Wingdings" panose="05000000000000000000" charset="0"/>
              <a:buChar char=""/>
            </a:pPr>
            <a:r>
              <a:rPr lang="zh-CN" altLang="en-US" sz="2400" dirty="0">
                <a:sym typeface="+mn-ea"/>
              </a:rPr>
              <a:t>提升树是以分类树或回归树为基本分类器的提升方法；提升树被认为是统计学习中性能最好的方法之一。</a:t>
            </a:r>
          </a:p>
          <a:p>
            <a:pPr latinLnBrk="0">
              <a:lnSpc>
                <a:spcPct val="150000"/>
              </a:lnSpc>
              <a:spcBef>
                <a:spcPts val="900"/>
              </a:spcBef>
              <a:spcAft>
                <a:spcPts val="900"/>
              </a:spcAft>
              <a:buFont typeface="Wingdings" panose="05000000000000000000" charset="0"/>
              <a:buChar char=""/>
            </a:pPr>
            <a:r>
              <a:rPr lang="zh-CN" altLang="en-US" sz="2400" dirty="0">
                <a:sym typeface="+mn-ea"/>
              </a:rPr>
              <a:t>提升方法实际采用：</a:t>
            </a:r>
            <a:r>
              <a:rPr lang="zh-CN" altLang="en-US" sz="2400" dirty="0">
                <a:solidFill>
                  <a:srgbClr val="FF0000"/>
                </a:solidFill>
                <a:sym typeface="+mn-ea"/>
              </a:rPr>
              <a:t>加法模型</a:t>
            </a:r>
            <a:r>
              <a:rPr lang="en-US" altLang="zh-CN" sz="2400" dirty="0">
                <a:sym typeface="+mn-ea"/>
              </a:rPr>
              <a:t>(</a:t>
            </a:r>
            <a:r>
              <a:rPr lang="zh-CN" altLang="en-US" sz="2400" dirty="0">
                <a:sym typeface="+mn-ea"/>
              </a:rPr>
              <a:t>即基函数的线性组合</a:t>
            </a:r>
            <a:r>
              <a:rPr lang="en-US" altLang="zh-CN" sz="2400" dirty="0">
                <a:sym typeface="+mn-ea"/>
              </a:rPr>
              <a:t>)</a:t>
            </a:r>
            <a:r>
              <a:rPr lang="zh-CN" altLang="en-US" sz="2400" dirty="0">
                <a:sym typeface="+mn-ea"/>
              </a:rPr>
              <a:t>与</a:t>
            </a:r>
            <a:r>
              <a:rPr lang="zh-CN" altLang="en-US" sz="2400" dirty="0">
                <a:solidFill>
                  <a:srgbClr val="FF0000"/>
                </a:solidFill>
                <a:sym typeface="+mn-ea"/>
              </a:rPr>
              <a:t>前向分步算法</a:t>
            </a:r>
            <a:r>
              <a:rPr lang="zh-CN" altLang="en-US" sz="2400" dirty="0">
                <a:solidFill>
                  <a:srgbClr val="C00000"/>
                </a:solidFill>
                <a:sym typeface="+mn-ea"/>
              </a:rPr>
              <a:t>，</a:t>
            </a:r>
            <a:r>
              <a:rPr lang="zh-CN" altLang="en-US" sz="2400" dirty="0">
                <a:sym typeface="+mn-ea"/>
              </a:rPr>
              <a:t>以</a:t>
            </a:r>
            <a:r>
              <a:rPr lang="zh-CN" altLang="en-US" sz="2400" dirty="0">
                <a:solidFill>
                  <a:srgbClr val="FF0000"/>
                </a:solidFill>
                <a:sym typeface="+mn-ea"/>
              </a:rPr>
              <a:t>决策树</a:t>
            </a:r>
            <a:r>
              <a:rPr lang="zh-CN" altLang="en-US" sz="2400" dirty="0">
                <a:sym typeface="+mn-ea"/>
              </a:rPr>
              <a:t>为基函数。</a:t>
            </a:r>
            <a:endParaRPr lang="en-US" altLang="zh-CN" sz="2400" dirty="0">
              <a:sym typeface="+mn-ea"/>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atinLnBrk="0">
              <a:lnSpc>
                <a:spcPct val="150000"/>
              </a:lnSpc>
              <a:spcBef>
                <a:spcPts val="900"/>
              </a:spcBef>
              <a:spcAft>
                <a:spcPts val="900"/>
              </a:spcAft>
              <a:buFont typeface="Wingdings" panose="05000000000000000000" charset="0"/>
              <a:buChar char=""/>
            </a:pPr>
            <a:endParaRPr lang="en-US" altLang="zh-CN" sz="2400" kern="0" dirty="0">
              <a:effectLst/>
              <a:latin typeface="微软雅黑" panose="020B0503020204020204" pitchFamily="34" charset="-122"/>
              <a:ea typeface="微软雅黑" panose="020B0503020204020204" pitchFamily="34" charset="-122"/>
              <a:cs typeface="微软雅黑" panose="020B0503020204020204" pitchFamily="34" charset="-122"/>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mc:AlternateContent xmlns:mc="http://schemas.openxmlformats.org/markup-compatibility/2006" xmlns:a14="http://schemas.microsoft.com/office/drawing/2010/main">
        <mc:Choice Requires="a14">
          <p:sp>
            <p:nvSpPr>
              <p:cNvPr id="5" name="文本框 4"/>
              <p:cNvSpPr txBox="1"/>
              <p:nvPr/>
            </p:nvSpPr>
            <p:spPr>
              <a:xfrm>
                <a:off x="4349750" y="5311775"/>
                <a:ext cx="3108325" cy="114046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sSubPr>
                        <m:e>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𝑓</m:t>
                          </m:r>
                        </m:e>
                        <m:sub>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𝑀</m:t>
                          </m:r>
                        </m:sub>
                      </m:sSub>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𝑥</m:t>
                      </m:r>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m:t>
                      </m:r>
                      <m:nary>
                        <m:naryPr>
                          <m:chr m:val="∑"/>
                          <m:limLoc m:val="undOvr"/>
                          <m:ctrlP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ctrlPr>
                        </m:naryPr>
                        <m:sub>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𝑚</m:t>
                          </m:r>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=1</m:t>
                          </m:r>
                        </m:sub>
                        <m:sup>
                          <m:r>
                            <a:rPr lang="en-US" altLang="zh-CN" b="0" i="1" dirty="0" err="1">
                              <a:effectLst/>
                              <a:latin typeface="Cambria Math" panose="02040503050406030204" pitchFamily="18" charset="0"/>
                              <a:ea typeface="微软雅黑" panose="020B0503020204020204" pitchFamily="34" charset="-122"/>
                              <a:cs typeface="Cambria Math" panose="02040503050406030204" pitchFamily="18" charset="0"/>
                              <a:sym typeface="+mn-ea"/>
                            </a:rPr>
                            <m:t>𝑀</m:t>
                          </m:r>
                        </m:sup>
                        <m:e>
                          <m:r>
                            <a:rPr lang="en-US" altLang="zh-CN" b="0" i="1" smtClean="0">
                              <a:latin typeface="Cambria Math" panose="02040503050406030204" pitchFamily="18" charset="0"/>
                              <a:ea typeface="微软雅黑" panose="020B0503020204020204" pitchFamily="34" charset="-122"/>
                            </a:rPr>
                            <m:t>𝑇</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𝛩</m:t>
                              </m:r>
                            </m:e>
                            <m:sub>
                              <m:r>
                                <a:rPr lang="en-US" altLang="zh-CN" b="0" i="1" smtClean="0">
                                  <a:latin typeface="Cambria Math" panose="02040503050406030204" pitchFamily="18" charset="0"/>
                                  <a:ea typeface="微软雅黑" panose="020B0503020204020204" pitchFamily="34" charset="-122"/>
                                </a:rPr>
                                <m:t>𝑚</m:t>
                              </m:r>
                            </m:sub>
                          </m:sSub>
                          <m:r>
                            <a:rPr lang="en-US" altLang="zh-CN" b="0" i="1" smtClean="0">
                              <a:latin typeface="Cambria Math" panose="02040503050406030204" pitchFamily="18" charset="0"/>
                              <a:ea typeface="微软雅黑" panose="020B0503020204020204" pitchFamily="34" charset="-122"/>
                            </a:rPr>
                            <m:t>)</m:t>
                          </m:r>
                        </m:e>
                      </m:nary>
                    </m:oMath>
                  </m:oMathPara>
                </a14:m>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4349750" y="5311775"/>
                <a:ext cx="3108325" cy="1140460"/>
              </a:xfrm>
              <a:prstGeom prst="rect">
                <a:avLst/>
              </a:prstGeom>
              <a:blipFill rotWithShape="1">
                <a:blip r:embed="rId3"/>
                <a:stretch>
                  <a:fillRect/>
                </a:stretch>
              </a:blipFill>
            </p:spPr>
            <p:txBody>
              <a:bodyPr/>
              <a:lstStyle/>
              <a:p>
                <a:r>
                  <a:rPr lang="zh-CN" altLang="en-US">
                    <a:noFill/>
                  </a:rPr>
                  <a:t> </a:t>
                </a:r>
              </a:p>
            </p:txBody>
          </p:sp>
        </mc:Fallback>
      </mc:AlternateContent>
      <p:sp>
        <p:nvSpPr>
          <p:cNvPr id="13" name="线形标注 2 12"/>
          <p:cNvSpPr/>
          <p:nvPr/>
        </p:nvSpPr>
        <p:spPr>
          <a:xfrm>
            <a:off x="7788532" y="5746326"/>
            <a:ext cx="1244925" cy="504056"/>
          </a:xfrm>
          <a:prstGeom prst="borderCallout2">
            <a:avLst>
              <a:gd name="adj1" fmla="val 18750"/>
              <a:gd name="adj2" fmla="val -8333"/>
              <a:gd name="adj3" fmla="val 98783"/>
              <a:gd name="adj4" fmla="val -35030"/>
              <a:gd name="adj5" fmla="val 96494"/>
              <a:gd name="adj6" fmla="val -121985"/>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ym typeface="+mn-ea"/>
              </a:rPr>
              <a:t>决策树</a:t>
            </a:r>
          </a:p>
        </p:txBody>
      </p:sp>
      <p:sp>
        <p:nvSpPr>
          <p:cNvPr id="14" name="上箭头 13"/>
          <p:cNvSpPr/>
          <p:nvPr/>
        </p:nvSpPr>
        <p:spPr>
          <a:xfrm flipV="1">
            <a:off x="5868670" y="5147945"/>
            <a:ext cx="94615" cy="159385"/>
          </a:xfrm>
          <a:prstGeom prst="upArrow">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8"/>
          <p:cNvSpPr txBox="1"/>
          <p:nvPr/>
        </p:nvSpPr>
        <p:spPr>
          <a:xfrm>
            <a:off x="4924281" y="4554420"/>
            <a:ext cx="2011680" cy="460375"/>
          </a:xfrm>
          <a:prstGeom prst="rect">
            <a:avLst/>
          </a:prstGeom>
          <a:solidFill>
            <a:schemeClr val="bg2">
              <a:lumMod val="60000"/>
              <a:lumOff val="40000"/>
            </a:schemeClr>
          </a:solidFill>
        </p:spPr>
        <p:txBody>
          <a:bodyPr wrap="none" rtlCol="0">
            <a:spAutoFit/>
          </a:bodyPr>
          <a:lstStyle/>
          <a:p>
            <a:r>
              <a:rPr lang="zh-CN" altLang="en-US" sz="2400" dirty="0"/>
              <a:t>决策树的个数</a:t>
            </a:r>
            <a:endParaRPr lang="en-US" altLang="zh-CN" sz="2400" dirty="0"/>
          </a:p>
        </p:txBody>
      </p:sp>
      <p:sp>
        <p:nvSpPr>
          <p:cNvPr id="16" name="上箭头 15"/>
          <p:cNvSpPr/>
          <p:nvPr/>
        </p:nvSpPr>
        <p:spPr>
          <a:xfrm rot="1860000" flipV="1">
            <a:off x="7232650" y="5144135"/>
            <a:ext cx="113030" cy="625475"/>
          </a:xfrm>
          <a:prstGeom prst="upArrow">
            <a:avLst/>
          </a:prstGeom>
          <a:solidFill>
            <a:srgbClr val="0066CC"/>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8"/>
          <p:cNvSpPr txBox="1"/>
          <p:nvPr/>
        </p:nvSpPr>
        <p:spPr>
          <a:xfrm>
            <a:off x="7320771" y="4612840"/>
            <a:ext cx="2011680" cy="460375"/>
          </a:xfrm>
          <a:prstGeom prst="rect">
            <a:avLst/>
          </a:prstGeom>
          <a:solidFill>
            <a:schemeClr val="bg2">
              <a:lumMod val="60000"/>
              <a:lumOff val="40000"/>
            </a:schemeClr>
          </a:solidFill>
        </p:spPr>
        <p:txBody>
          <a:bodyPr wrap="none" rtlCol="0">
            <a:spAutoFit/>
          </a:bodyPr>
          <a:lstStyle/>
          <a:p>
            <a:r>
              <a:rPr lang="zh-CN" altLang="en-US" sz="2400" dirty="0"/>
              <a:t>决策树的参数</a:t>
            </a:r>
          </a:p>
        </p:txBody>
      </p:sp>
      <p:cxnSp>
        <p:nvCxnSpPr>
          <p:cNvPr id="18" name="直接连接符 17"/>
          <p:cNvCxnSpPr/>
          <p:nvPr/>
        </p:nvCxnSpPr>
        <p:spPr>
          <a:xfrm>
            <a:off x="6835775" y="6156325"/>
            <a:ext cx="33528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zh-CN" altLang="en-US" b="1" kern="100" dirty="0">
                    <a:effectLst/>
                    <a:sym typeface="+mn-ea"/>
                  </a:rPr>
                  <a:t>提升树算法</a:t>
                </a:r>
              </a:p>
              <a:p>
                <a:pPr latinLnBrk="0">
                  <a:lnSpc>
                    <a:spcPct val="150000"/>
                  </a:lnSpc>
                  <a:spcBef>
                    <a:spcPts val="900"/>
                  </a:spcBef>
                  <a:spcAft>
                    <a:spcPts val="900"/>
                  </a:spcAft>
                  <a:buFont typeface="Wingdings" panose="05000000000000000000" charset="0"/>
                  <a:buChar char=""/>
                </a:pPr>
                <a:r>
                  <a:rPr lang="zh-CN" altLang="en-US" sz="2400" dirty="0">
                    <a:sym typeface="+mn-ea"/>
                  </a:rPr>
                  <a:t>采用前向分步算法</a:t>
                </a:r>
              </a:p>
              <a:p>
                <a:pPr marL="0" indent="0" latinLnBrk="0">
                  <a:lnSpc>
                    <a:spcPct val="150000"/>
                  </a:lnSpc>
                  <a:spcBef>
                    <a:spcPts val="900"/>
                  </a:spcBef>
                  <a:spcAft>
                    <a:spcPts val="900"/>
                  </a:spcAft>
                  <a:buFont typeface="Wingdings" panose="05000000000000000000" charset="0"/>
                  <a:buNone/>
                </a:pPr>
                <a:r>
                  <a:rPr lang="zh-CN" altLang="en-US" sz="2400" b="0" dirty="0">
                    <a:latin typeface="+mj-ea"/>
                    <a:ea typeface="+mj-ea"/>
                    <a:cs typeface="+mn-cs"/>
                    <a:sym typeface="+mn-ea"/>
                  </a:rPr>
                  <a:t>1. 确定初始</a:t>
                </a:r>
                <a14:m>
                  <m:oMath xmlns:m="http://schemas.openxmlformats.org/officeDocument/2006/math">
                    <m:r>
                      <a:rPr lang="zh-CN" altLang="en-US" sz="2400" b="0" dirty="0">
                        <a:latin typeface="Cambria Math" panose="02040503050406030204" pitchFamily="18" charset="0"/>
                        <a:ea typeface="+mj-ea"/>
                        <a:cs typeface="Cambria Math" panose="02040503050406030204" pitchFamily="18" charset="0"/>
                        <a:sym typeface="+mn-ea"/>
                      </a:rPr>
                      <m:t>提升树</m:t>
                    </m:r>
                    <m:sSub>
                      <m:sSubPr>
                        <m:ctrlPr>
                          <a:rPr lang="zh-CN" altLang="en-US" sz="2400" b="0" i="1" dirty="0">
                            <a:latin typeface="Cambria Math" panose="02040503050406030204" pitchFamily="18" charset="0"/>
                            <a:ea typeface="+mj-ea"/>
                            <a:cs typeface="+mn-cs"/>
                            <a:sym typeface="+mn-ea"/>
                          </a:rPr>
                        </m:ctrlPr>
                      </m:sSubPr>
                      <m:e>
                        <m:r>
                          <a:rPr lang="zh-CN" altLang="en-US" sz="2400" b="0" dirty="0">
                            <a:latin typeface="Cambria Math" panose="02040503050406030204" pitchFamily="18" charset="0"/>
                            <a:ea typeface="+mj-ea"/>
                            <a:cs typeface="+mn-cs"/>
                            <a:sym typeface="+mn-ea"/>
                          </a:rPr>
                          <m:t>𝑓</m:t>
                        </m:r>
                      </m:e>
                      <m:sub>
                        <m:r>
                          <a:rPr lang="zh-CN" altLang="en-US" sz="2400" b="0" dirty="0">
                            <a:latin typeface="Cambria Math" panose="02040503050406030204" pitchFamily="18" charset="0"/>
                            <a:ea typeface="+mj-ea"/>
                            <a:cs typeface="+mn-cs"/>
                            <a:sym typeface="+mn-ea"/>
                          </a:rPr>
                          <m:t>0</m:t>
                        </m:r>
                      </m:sub>
                    </m:sSub>
                    <m:r>
                      <a:rPr lang="zh-CN" altLang="en-US" sz="2400" b="0" dirty="0">
                        <a:latin typeface="Cambria Math" panose="02040503050406030204" pitchFamily="18" charset="0"/>
                        <a:ea typeface="+mj-ea"/>
                        <a:cs typeface="+mn-cs"/>
                        <a:sym typeface="+mn-ea"/>
                      </a:rPr>
                      <m:t>(</m:t>
                    </m:r>
                    <m:r>
                      <a:rPr lang="zh-CN" altLang="en-US" sz="2400" b="0" dirty="0">
                        <a:latin typeface="Cambria Math" panose="02040503050406030204" pitchFamily="18" charset="0"/>
                        <a:ea typeface="+mj-ea"/>
                        <a:cs typeface="+mn-cs"/>
                        <a:sym typeface="+mn-ea"/>
                      </a:rPr>
                      <m:t>𝑥</m:t>
                    </m:r>
                    <m:r>
                      <a:rPr lang="zh-CN" altLang="en-US" sz="2400" b="0" dirty="0">
                        <a:latin typeface="Cambria Math" panose="02040503050406030204" pitchFamily="18" charset="0"/>
                        <a:ea typeface="+mj-ea"/>
                        <a:cs typeface="+mn-cs"/>
                        <a:sym typeface="+mn-ea"/>
                      </a:rPr>
                      <m:t>)=0</m:t>
                    </m:r>
                  </m:oMath>
                </a14:m>
                <a:r>
                  <a:rPr lang="en-US" altLang="zh-CN" sz="2400" dirty="0">
                    <a:latin typeface="+mj-ea"/>
                    <a:ea typeface="+mj-ea"/>
                    <a:cs typeface="+mn-cs"/>
                    <a:sym typeface="+mn-ea"/>
                  </a:rPr>
                  <a:t>;</a:t>
                </a:r>
                <a:endParaRPr lang="zh-CN" altLang="en-US" sz="2400" b="0" dirty="0">
                  <a:latin typeface="+mj-ea"/>
                  <a:ea typeface="+mj-ea"/>
                  <a:cs typeface="+mn-cs"/>
                  <a:sym typeface="+mn-ea"/>
                </a:endParaRPr>
              </a:p>
              <a:p>
                <a:pPr marL="0" lvl="1" indent="0" algn="l">
                  <a:lnSpc>
                    <a:spcPct val="150000"/>
                  </a:lnSpc>
                  <a:spcBef>
                    <a:spcPts val="900"/>
                  </a:spcBef>
                  <a:spcAft>
                    <a:spcPts val="900"/>
                  </a:spcAft>
                  <a:buClrTx/>
                  <a:buSzTx/>
                  <a:buFont typeface="Wingdings" panose="05000000000000000000" charset="0"/>
                  <a:buNone/>
                </a:pPr>
                <a:r>
                  <a:rPr lang="zh-CN" altLang="en-US" sz="2400" b="0" dirty="0">
                    <a:latin typeface="+mj-ea"/>
                    <a:ea typeface="+mj-ea"/>
                    <a:cs typeface="+mn-cs"/>
                    <a:sym typeface="+mn-ea"/>
                  </a:rPr>
                  <a:t>2.</a:t>
                </a:r>
                <a:r>
                  <a:rPr lang="en-US" altLang="zh-CN" sz="2400" b="0" dirty="0">
                    <a:latin typeface="+mj-ea"/>
                    <a:ea typeface="+mj-ea"/>
                    <a:cs typeface="+mn-cs"/>
                    <a:sym typeface="+mn-ea"/>
                  </a:rPr>
                  <a:t> </a:t>
                </a:r>
                <a:r>
                  <a:rPr lang="zh-CN" altLang="en-US" sz="2400" b="0" dirty="0">
                    <a:latin typeface="+mj-ea"/>
                    <a:ea typeface="+mj-ea"/>
                    <a:cs typeface="+mn-cs"/>
                    <a:sym typeface="+mn-ea"/>
                  </a:rPr>
                  <a:t>第</a:t>
                </a:r>
                <a14:m>
                  <m:oMath xmlns:m="http://schemas.openxmlformats.org/officeDocument/2006/math">
                    <m:r>
                      <a:rPr lang="zh-CN" altLang="en-US" sz="2400" b="0" dirty="0">
                        <a:latin typeface="Cambria Math" panose="02040503050406030204" pitchFamily="18" charset="0"/>
                        <a:ea typeface="+mj-ea"/>
                        <a:cs typeface="+mn-cs"/>
                        <a:sym typeface="+mn-ea"/>
                      </a:rPr>
                      <m:t>𝑚</m:t>
                    </m:r>
                  </m:oMath>
                </a14:m>
                <a:r>
                  <a:rPr lang="zh-CN" altLang="en-US" sz="2400" b="0" dirty="0">
                    <a:latin typeface="+mj-ea"/>
                    <a:ea typeface="+mj-ea"/>
                    <a:cs typeface="+mn-cs"/>
                    <a:sym typeface="+mn-ea"/>
                  </a:rPr>
                  <a:t>步模型：</a:t>
                </a:r>
                <a14:m>
                  <m:oMath xmlns:m="http://schemas.openxmlformats.org/officeDocument/2006/math">
                    <m:sSub>
                      <m:sSubPr>
                        <m:ctrlPr>
                          <a:rPr lang="zh-CN" altLang="en-US" sz="2400" b="0" i="1" dirty="0">
                            <a:latin typeface="Cambria Math" panose="02040503050406030204" pitchFamily="18" charset="0"/>
                            <a:ea typeface="+mj-ea"/>
                            <a:cs typeface="+mn-cs"/>
                          </a:rPr>
                        </m:ctrlPr>
                      </m:sSubPr>
                      <m:e>
                        <m:r>
                          <a:rPr lang="zh-CN" altLang="en-US" sz="2400" b="0" dirty="0">
                            <a:latin typeface="Cambria Math" panose="02040503050406030204" pitchFamily="18" charset="0"/>
                            <a:ea typeface="+mj-ea"/>
                            <a:cs typeface="+mn-cs"/>
                          </a:rPr>
                          <m:t>𝑓</m:t>
                        </m:r>
                      </m:e>
                      <m:sub>
                        <m:r>
                          <a:rPr lang="zh-CN" altLang="en-US" sz="2400" b="0" dirty="0">
                            <a:latin typeface="Cambria Math" panose="02040503050406030204" pitchFamily="18" charset="0"/>
                            <a:ea typeface="+mj-ea"/>
                            <a:cs typeface="+mn-cs"/>
                          </a:rPr>
                          <m:t>𝑚</m:t>
                        </m:r>
                      </m:sub>
                    </m:sSub>
                    <m:r>
                      <a:rPr lang="zh-CN" altLang="en-US" sz="2400" b="0" dirty="0">
                        <a:latin typeface="Cambria Math" panose="02040503050406030204" pitchFamily="18" charset="0"/>
                        <a:ea typeface="+mj-ea"/>
                        <a:cs typeface="+mn-cs"/>
                      </a:rPr>
                      <m:t>(</m:t>
                    </m:r>
                    <m:r>
                      <a:rPr lang="zh-CN" altLang="en-US" sz="2400" b="0" dirty="0">
                        <a:latin typeface="Cambria Math" panose="02040503050406030204" pitchFamily="18" charset="0"/>
                        <a:ea typeface="+mj-ea"/>
                        <a:cs typeface="+mn-cs"/>
                      </a:rPr>
                      <m:t>𝑥</m:t>
                    </m:r>
                    <m:r>
                      <a:rPr lang="zh-CN" altLang="en-US" sz="2400" b="0" dirty="0">
                        <a:latin typeface="Cambria Math" panose="02040503050406030204" pitchFamily="18" charset="0"/>
                        <a:ea typeface="+mj-ea"/>
                        <a:cs typeface="+mn-cs"/>
                      </a:rPr>
                      <m:t>) = </m:t>
                    </m:r>
                    <m:sSub>
                      <m:sSubPr>
                        <m:ctrlPr>
                          <a:rPr lang="zh-CN" altLang="en-US" sz="2400" b="0" i="1" dirty="0">
                            <a:latin typeface="Cambria Math" panose="02040503050406030204" pitchFamily="18" charset="0"/>
                            <a:ea typeface="+mj-ea"/>
                            <a:cs typeface="+mn-cs"/>
                          </a:rPr>
                        </m:ctrlPr>
                      </m:sSubPr>
                      <m:e>
                        <m:r>
                          <a:rPr lang="zh-CN" altLang="en-US" sz="2400" b="0" dirty="0">
                            <a:latin typeface="Cambria Math" panose="02040503050406030204" pitchFamily="18" charset="0"/>
                            <a:ea typeface="+mj-ea"/>
                            <a:cs typeface="+mn-cs"/>
                          </a:rPr>
                          <m:t>𝑓</m:t>
                        </m:r>
                      </m:e>
                      <m:sub>
                        <m:r>
                          <a:rPr lang="zh-CN" altLang="en-US" sz="2400" b="0" dirty="0">
                            <a:latin typeface="Cambria Math" panose="02040503050406030204" pitchFamily="18" charset="0"/>
                            <a:ea typeface="+mj-ea"/>
                            <a:cs typeface="+mn-cs"/>
                          </a:rPr>
                          <m:t>𝑚</m:t>
                        </m:r>
                        <m:r>
                          <a:rPr lang="zh-CN" altLang="en-US" sz="2400" b="0" dirty="0">
                            <a:latin typeface="Cambria Math" panose="02040503050406030204" pitchFamily="18" charset="0"/>
                            <a:ea typeface="+mj-ea"/>
                            <a:cs typeface="+mn-cs"/>
                          </a:rPr>
                          <m:t>−1</m:t>
                        </m:r>
                      </m:sub>
                    </m:sSub>
                    <m:r>
                      <a:rPr lang="zh-CN" altLang="en-US" sz="2400" b="0" dirty="0">
                        <a:latin typeface="Cambria Math" panose="02040503050406030204" pitchFamily="18" charset="0"/>
                        <a:ea typeface="+mj-ea"/>
                        <a:cs typeface="+mn-cs"/>
                      </a:rPr>
                      <m:t>(</m:t>
                    </m:r>
                    <m:r>
                      <a:rPr lang="zh-CN" altLang="en-US" sz="2400" b="0" dirty="0">
                        <a:latin typeface="Cambria Math" panose="02040503050406030204" pitchFamily="18" charset="0"/>
                        <a:ea typeface="+mj-ea"/>
                        <a:cs typeface="+mn-cs"/>
                      </a:rPr>
                      <m:t>𝑥</m:t>
                    </m:r>
                    <m:r>
                      <a:rPr lang="zh-CN" altLang="en-US" sz="2400" b="0" dirty="0">
                        <a:latin typeface="Cambria Math" panose="02040503050406030204" pitchFamily="18" charset="0"/>
                        <a:ea typeface="+mj-ea"/>
                        <a:cs typeface="+mn-cs"/>
                      </a:rPr>
                      <m:t>) + </m:t>
                    </m:r>
                    <m:r>
                      <a:rPr lang="en-US" altLang="zh-CN" sz="2400" b="0" i="1" smtClean="0">
                        <a:latin typeface="Cambria Math" panose="02040503050406030204" pitchFamily="18" charset="0"/>
                        <a:ea typeface="微软雅黑" panose="020B0503020204020204" pitchFamily="34" charset="-122"/>
                      </a:rPr>
                      <m:t>𝑇</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𝛩</m:t>
                        </m:r>
                      </m:e>
                      <m:sub>
                        <m:r>
                          <a:rPr lang="en-US" altLang="zh-CN" sz="2400" b="0" i="1" smtClean="0">
                            <a:latin typeface="Cambria Math" panose="02040503050406030204" pitchFamily="18" charset="0"/>
                            <a:ea typeface="微软雅黑" panose="020B0503020204020204" pitchFamily="34" charset="-122"/>
                          </a:rPr>
                          <m:t>𝑚</m:t>
                        </m:r>
                      </m:sub>
                    </m:sSub>
                    <m:r>
                      <a:rPr lang="en-US" altLang="zh-CN" sz="2400" b="0" i="1" smtClean="0">
                        <a:latin typeface="Cambria Math" panose="02040503050406030204" pitchFamily="18" charset="0"/>
                        <a:ea typeface="微软雅黑" panose="020B0503020204020204" pitchFamily="34" charset="-122"/>
                      </a:rPr>
                      <m:t>)</m:t>
                    </m:r>
                  </m:oMath>
                </a14:m>
                <a:r>
                  <a:rPr lang="zh-CN" altLang="en-US" sz="2400" b="0" dirty="0">
                    <a:latin typeface="+mj-ea"/>
                    <a:ea typeface="+mj-ea"/>
                    <a:cs typeface="+mn-cs"/>
                    <a:sym typeface="+mn-ea"/>
                  </a:rPr>
                  <a:t> ，其中，</a:t>
                </a:r>
                <a14:m>
                  <m:oMath xmlns:m="http://schemas.openxmlformats.org/officeDocument/2006/math">
                    <m:sSub>
                      <m:sSubPr>
                        <m:ctrlPr>
                          <a:rPr lang="zh-CN" altLang="en-US" sz="2400" b="0" i="1" dirty="0">
                            <a:latin typeface="Cambria Math" panose="02040503050406030204" pitchFamily="18" charset="0"/>
                            <a:ea typeface="+mj-ea"/>
                            <a:cs typeface="+mn-cs"/>
                          </a:rPr>
                        </m:ctrlPr>
                      </m:sSubPr>
                      <m:e>
                        <m:r>
                          <a:rPr lang="zh-CN" altLang="en-US" sz="2400" b="0" dirty="0">
                            <a:latin typeface="Cambria Math" panose="02040503050406030204" pitchFamily="18" charset="0"/>
                            <a:ea typeface="+mj-ea"/>
                            <a:cs typeface="+mn-cs"/>
                          </a:rPr>
                          <m:t>𝑓</m:t>
                        </m:r>
                      </m:e>
                      <m:sub>
                        <m:r>
                          <a:rPr lang="zh-CN" altLang="en-US" sz="2400" b="0" dirty="0">
                            <a:latin typeface="Cambria Math" panose="02040503050406030204" pitchFamily="18" charset="0"/>
                            <a:ea typeface="+mj-ea"/>
                            <a:cs typeface="+mn-cs"/>
                          </a:rPr>
                          <m:t>𝑚</m:t>
                        </m:r>
                        <m:r>
                          <a:rPr lang="zh-CN" altLang="en-US" sz="2400" b="0" dirty="0">
                            <a:latin typeface="Cambria Math" panose="02040503050406030204" pitchFamily="18" charset="0"/>
                            <a:ea typeface="+mj-ea"/>
                            <a:cs typeface="+mn-cs"/>
                          </a:rPr>
                          <m:t>−1</m:t>
                        </m:r>
                      </m:sub>
                    </m:sSub>
                    <m:r>
                      <a:rPr lang="zh-CN" altLang="en-US" sz="2400" b="0" dirty="0">
                        <a:latin typeface="Cambria Math" panose="02040503050406030204" pitchFamily="18" charset="0"/>
                        <a:ea typeface="+mj-ea"/>
                        <a:cs typeface="+mn-cs"/>
                      </a:rPr>
                      <m:t>(</m:t>
                    </m:r>
                    <m:r>
                      <a:rPr lang="zh-CN" altLang="en-US" sz="2400" b="0" dirty="0">
                        <a:latin typeface="Cambria Math" panose="02040503050406030204" pitchFamily="18" charset="0"/>
                        <a:ea typeface="+mj-ea"/>
                        <a:cs typeface="+mn-cs"/>
                      </a:rPr>
                      <m:t>𝑥</m:t>
                    </m:r>
                    <m:r>
                      <a:rPr lang="en-US" altLang="zh-CN" sz="2400" b="0" dirty="0">
                        <a:latin typeface="Cambria Math" panose="02040503050406030204" pitchFamily="18" charset="0"/>
                        <a:ea typeface="+mj-ea"/>
                        <a:cs typeface="+mn-cs"/>
                      </a:rPr>
                      <m:t>)</m:t>
                    </m:r>
                  </m:oMath>
                </a14:m>
                <a:r>
                  <a:rPr lang="zh-CN" altLang="en-US" sz="2400" b="0" dirty="0">
                    <a:latin typeface="+mj-ea"/>
                    <a:ea typeface="+mj-ea"/>
                    <a:cs typeface="+mn-cs"/>
                    <a:sym typeface="+mn-ea"/>
                  </a:rPr>
                  <a:t>为当前模型，通过经验风险极小化确定下一棵决策树的参数</a:t>
                </a:r>
                <a14:m>
                  <m:oMath xmlns:m="http://schemas.openxmlformats.org/officeDocument/2006/math">
                    <m:sSub>
                      <m:sSubPr>
                        <m:ctrlPr>
                          <a:rPr lang="zh-CN" altLang="en-US" sz="2400" b="0" i="1" dirty="0">
                            <a:latin typeface="Cambria Math" panose="02040503050406030204" pitchFamily="18" charset="0"/>
                            <a:ea typeface="+mj-ea"/>
                            <a:cs typeface="+mn-cs"/>
                          </a:rPr>
                        </m:ctrlPr>
                      </m:sSubPr>
                      <m:e>
                        <m:acc>
                          <m:accPr>
                            <m:chr m:val="̂"/>
                            <m:ctrlPr>
                              <a:rPr lang="zh-CN" altLang="en-US" sz="2400" b="0" i="1" dirty="0">
                                <a:latin typeface="Cambria Math" panose="02040503050406030204" pitchFamily="18" charset="0"/>
                                <a:ea typeface="+mj-ea"/>
                                <a:cs typeface="+mn-cs"/>
                              </a:rPr>
                            </m:ctrlPr>
                          </m:accPr>
                          <m:e>
                            <m:r>
                              <a:rPr lang="zh-CN" altLang="en-US" sz="2400" b="0" dirty="0">
                                <a:latin typeface="Cambria Math" panose="02040503050406030204" pitchFamily="18" charset="0"/>
                                <a:ea typeface="+mj-ea"/>
                                <a:cs typeface="+mn-cs"/>
                              </a:rPr>
                              <m:t>𝛩</m:t>
                            </m:r>
                          </m:e>
                        </m:acc>
                      </m:e>
                      <m:sub>
                        <m:r>
                          <a:rPr lang="zh-CN" altLang="en-US" sz="2400" b="0" dirty="0">
                            <a:latin typeface="Cambria Math" panose="02040503050406030204" pitchFamily="18" charset="0"/>
                            <a:ea typeface="+mj-ea"/>
                            <a:cs typeface="+mn-cs"/>
                          </a:rPr>
                          <m:t>𝑚</m:t>
                        </m:r>
                      </m:sub>
                    </m:sSub>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𝑎𝑟𝑔𝑚𝑖𝑛</m:t>
                    </m:r>
                    <m:nary>
                      <m:naryPr>
                        <m:chr m:val="∑"/>
                        <m:ctrlPr>
                          <a:rPr lang="en-US" altLang="zh-CN" sz="2400" b="0" i="1" smtClean="0">
                            <a:latin typeface="Cambria Math" panose="02040503050406030204" pitchFamily="18" charset="0"/>
                            <a:ea typeface="微软雅黑" panose="020B0503020204020204" pitchFamily="34" charset="-122"/>
                          </a:rPr>
                        </m:ctrlPr>
                      </m:naryPr>
                      <m:sub>
                        <m:r>
                          <a:rPr lang="en-US" altLang="zh-CN" sz="2400" b="0" i="1" smtClean="0">
                            <a:latin typeface="Cambria Math" panose="02040503050406030204" pitchFamily="18" charset="0"/>
                            <a:ea typeface="微软雅黑" panose="020B0503020204020204" pitchFamily="34" charset="-122"/>
                          </a:rPr>
                          <m:t>𝑖</m:t>
                        </m:r>
                        <m:r>
                          <a:rPr lang="en-US" altLang="zh-CN" sz="2400" b="0" i="1" smtClean="0">
                            <a:latin typeface="Cambria Math" panose="02040503050406030204" pitchFamily="18" charset="0"/>
                            <a:ea typeface="微软雅黑" panose="020B0503020204020204" pitchFamily="34" charset="-122"/>
                          </a:rPr>
                          <m:t>=1</m:t>
                        </m:r>
                      </m:sub>
                      <m:sup>
                        <m:r>
                          <a:rPr lang="en-US" altLang="zh-CN" sz="2400" b="0" i="1" smtClean="0">
                            <a:latin typeface="Cambria Math" panose="02040503050406030204" pitchFamily="18" charset="0"/>
                            <a:ea typeface="微软雅黑" panose="020B0503020204020204" pitchFamily="34" charset="-122"/>
                          </a:rPr>
                          <m:t>𝑁</m:t>
                        </m:r>
                      </m:sup>
                      <m:e>
                        <m:r>
                          <a:rPr lang="en-US" altLang="zh-CN" sz="2400" b="0" i="1" smtClean="0">
                            <a:latin typeface="Cambria Math" panose="02040503050406030204" pitchFamily="18" charset="0"/>
                            <a:ea typeface="微软雅黑" panose="020B0503020204020204" pitchFamily="34" charset="-122"/>
                          </a:rPr>
                          <m:t>𝐿</m:t>
                        </m:r>
                        <m:d>
                          <m:d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dPr>
                          <m:e>
                            <m:sSub>
                              <m:sSub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𝑦</m:t>
                                </m:r>
                              </m:e>
                              <m: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rPr>
                              <m:t>𝑇</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𝛩</m:t>
                                </m:r>
                              </m:e>
                              <m:sub>
                                <m:r>
                                  <a:rPr lang="en-US" altLang="zh-CN" sz="2400" b="0" i="1" smtClean="0">
                                    <a:latin typeface="Cambria Math" panose="02040503050406030204" pitchFamily="18" charset="0"/>
                                    <a:ea typeface="微软雅黑" panose="020B0503020204020204" pitchFamily="34" charset="-122"/>
                                  </a:rPr>
                                  <m:t>𝑚</m:t>
                                </m:r>
                              </m:sub>
                            </m:sSub>
                            <m:r>
                              <a:rPr lang="en-US" altLang="zh-CN" sz="2400" b="0" i="1" smtClean="0">
                                <a:latin typeface="Cambria Math" panose="02040503050406030204" pitchFamily="18" charset="0"/>
                                <a:ea typeface="微软雅黑" panose="020B0503020204020204" pitchFamily="34" charset="-122"/>
                              </a:rPr>
                              <m:t>)</m:t>
                            </m:r>
                          </m:e>
                        </m:d>
                      </m:e>
                    </m:nary>
                    <m:r>
                      <a:rPr lang="en-US" altLang="zh-CN" sz="2400" b="0" i="1" smtClean="0">
                        <a:latin typeface="Cambria Math" panose="02040503050406030204" pitchFamily="18" charset="0"/>
                        <a:ea typeface="微软雅黑" panose="020B0503020204020204" pitchFamily="34" charset="-122"/>
                      </a:rPr>
                      <m:t>。</m:t>
                    </m:r>
                  </m:oMath>
                </a14:m>
                <a:r>
                  <a:rPr lang="zh-CN" altLang="en-US" sz="2400" b="0" dirty="0">
                    <a:latin typeface="+mj-ea"/>
                    <a:ea typeface="+mj-ea"/>
                    <a:cs typeface="+mn-cs"/>
                    <a:sym typeface="+mn-ea"/>
                  </a:rPr>
                  <a:t>             </a:t>
                </a:r>
                <a:endParaRPr lang="zh-CN" altLang="en-US" sz="2400" dirty="0">
                  <a:sym typeface="+mn-ea"/>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atinLnBrk="0">
                  <a:lnSpc>
                    <a:spcPct val="150000"/>
                  </a:lnSpc>
                  <a:spcBef>
                    <a:spcPts val="900"/>
                  </a:spcBef>
                  <a:spcAft>
                    <a:spcPts val="900"/>
                  </a:spcAft>
                  <a:buFont typeface="Wingdings" panose="05000000000000000000" charset="0"/>
                  <a:buChar char=""/>
                </a:pPr>
                <a:endParaRPr lang="en-US" altLang="zh-CN" sz="2400" kern="0" dirty="0">
                  <a:effectLst/>
                  <a:latin typeface="微软雅黑" panose="020B0503020204020204" pitchFamily="34" charset="-122"/>
                  <a:ea typeface="微软雅黑" panose="020B0503020204020204" pitchFamily="34" charset="-122"/>
                  <a:cs typeface="微软雅黑" panose="020B0503020204020204" pitchFamily="34" charset="-122"/>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759565" cy="4673600"/>
              </a:xfrm>
              <a:blipFill rotWithShape="1">
                <a:blip r:embed="rId3"/>
                <a:stretch>
                  <a:fillRect b="-40340"/>
                </a:stretch>
              </a:blipFill>
            </p:spPr>
            <p:txBody>
              <a:bodyPr/>
              <a:lstStyle/>
              <a:p>
                <a:r>
                  <a:rPr lang="zh-CN" altLang="en-US">
                    <a:noFill/>
                  </a:rPr>
                  <a:t> </a:t>
                </a:r>
              </a:p>
            </p:txBody>
          </p:sp>
        </mc:Fallback>
      </mc:AlternateContent>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730089"/>
          </a:xfrm>
        </p:spPr>
        <p:txBody>
          <a:bodyPr/>
          <a:lstStyle/>
          <a:p>
            <a:pPr>
              <a:lnSpc>
                <a:spcPct val="150000"/>
              </a:lnSpc>
              <a:spcBef>
                <a:spcPts val="900"/>
              </a:spcBef>
              <a:spcAft>
                <a:spcPts val="900"/>
              </a:spcAft>
            </a:pPr>
            <a:r>
              <a:rPr lang="zh-CN" altLang="en-US" sz="2800" kern="100" dirty="0">
                <a:effectLst/>
                <a:sym typeface="+mn-ea"/>
              </a:rPr>
              <a:t>当采用平方误差损失函数时，</a:t>
            </a:r>
            <a:endParaRPr lang="zh-CN" altLang="en-US" sz="20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atinLnBrk="0">
              <a:lnSpc>
                <a:spcPct val="150000"/>
              </a:lnSpc>
              <a:spcBef>
                <a:spcPts val="900"/>
              </a:spcBef>
              <a:spcAft>
                <a:spcPts val="900"/>
              </a:spcAft>
              <a:buFont typeface="Wingdings" panose="05000000000000000000" charset="0"/>
              <a:buChar char=""/>
            </a:pPr>
            <a:endParaRPr lang="en-US" altLang="zh-CN" sz="2400" kern="0" dirty="0">
              <a:effectLst/>
              <a:latin typeface="微软雅黑" panose="020B0503020204020204" pitchFamily="34" charset="-122"/>
              <a:ea typeface="微软雅黑" panose="020B0503020204020204" pitchFamily="34" charset="-122"/>
              <a:cs typeface="微软雅黑" panose="020B0503020204020204" pitchFamily="34" charset="-122"/>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06B4ADA-8504-42B3-B32E-B359798DC06F}"/>
                  </a:ext>
                </a:extLst>
              </p:cNvPr>
              <p:cNvSpPr txBox="1"/>
              <p:nvPr/>
            </p:nvSpPr>
            <p:spPr>
              <a:xfrm>
                <a:off x="3048537" y="2260423"/>
                <a:ext cx="609492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𝐿</m:t>
                      </m:r>
                      <m:d>
                        <m:d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dPr>
                        <m:e>
                          <m:sSub>
                            <m:sSub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𝑦</m:t>
                              </m:r>
                            </m:e>
                            <m: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m:t>
                          </m:r>
                        </m:e>
                      </m:d>
                      <m:r>
                        <a:rPr lang="en-US" altLang="zh-CN" sz="2400" b="0" i="1" smtClean="0">
                          <a:latin typeface="Cambria Math" panose="02040503050406030204" pitchFamily="18" charset="0"/>
                          <a:ea typeface="微软雅黑" panose="020B0503020204020204" pitchFamily="34" charset="-122"/>
                        </a:rPr>
                        <m:t>=(</m:t>
                      </m:r>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sz="2400" b="0" i="1" smtClean="0">
                              <a:latin typeface="Cambria Math" panose="02040503050406030204" pitchFamily="18" charset="0"/>
                              <a:ea typeface="微软雅黑" panose="020B0503020204020204" pitchFamily="34" charset="-122"/>
                            </a:rPr>
                            <m:t>2</m:t>
                          </m:r>
                        </m:sup>
                      </m:sSup>
                    </m:oMath>
                  </m:oMathPara>
                </a14:m>
                <a:endParaRPr lang="zh-CN" altLang="en-US" dirty="0"/>
              </a:p>
            </p:txBody>
          </p:sp>
        </mc:Choice>
        <mc:Fallback>
          <p:sp>
            <p:nvSpPr>
              <p:cNvPr id="5" name="文本框 4">
                <a:extLst>
                  <a:ext uri="{FF2B5EF4-FFF2-40B4-BE49-F238E27FC236}">
                    <a16:creationId xmlns:a16="http://schemas.microsoft.com/office/drawing/2014/main" id="{506B4ADA-8504-42B3-B32E-B359798DC06F}"/>
                  </a:ext>
                </a:extLst>
              </p:cNvPr>
              <p:cNvSpPr txBox="1">
                <a:spLocks noRot="1" noChangeAspect="1" noMove="1" noResize="1" noEditPoints="1" noAdjustHandles="1" noChangeArrowheads="1" noChangeShapeType="1" noTextEdit="1"/>
              </p:cNvSpPr>
              <p:nvPr/>
            </p:nvSpPr>
            <p:spPr>
              <a:xfrm>
                <a:off x="3048537" y="2260423"/>
                <a:ext cx="6094926" cy="461665"/>
              </a:xfrm>
              <a:prstGeom prst="rect">
                <a:avLst/>
              </a:prstGeom>
              <a:blipFill>
                <a:blip r:embed="rId3"/>
                <a:stretch>
                  <a:fillRect b="-197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2FCE753E-A5B9-45D4-09D6-17C6A4C846D2}"/>
                  </a:ext>
                </a:extLst>
              </p:cNvPr>
              <p:cNvSpPr txBox="1"/>
              <p:nvPr/>
            </p:nvSpPr>
            <p:spPr>
              <a:xfrm>
                <a:off x="1481070" y="3565482"/>
                <a:ext cx="91311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𝐿</m:t>
                      </m:r>
                      <m:d>
                        <m:d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dPr>
                        <m:e>
                          <m:sSub>
                            <m:sSubPr>
                              <m:ctrlP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𝑦</m:t>
                              </m:r>
                            </m:e>
                            <m: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𝑓</m:t>
                              </m:r>
                            </m:e>
                            <m:sub>
                              <m:r>
                                <a:rPr lang="en-US" altLang="zh-CN" i="1">
                                  <a:latin typeface="Cambria Math" panose="02040503050406030204" pitchFamily="18" charset="0"/>
                                  <a:cs typeface="Cambria Math" panose="02040503050406030204" pitchFamily="18" charset="0"/>
                                </a:rPr>
                                <m:t>𝑚</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𝛩</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e>
                      </m:d>
                      <m:r>
                        <a:rPr lang="en-US" altLang="zh-CN" sz="2400" b="0" i="1" smtClean="0">
                          <a:latin typeface="Cambria Math" panose="02040503050406030204" pitchFamily="18" charset="0"/>
                          <a:ea typeface="微软雅黑" panose="020B0503020204020204" pitchFamily="34" charset="-122"/>
                        </a:rPr>
                        <m:t>=(</m:t>
                      </m:r>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𝑓</m:t>
                              </m:r>
                            </m:e>
                            <m:sub>
                              <m:r>
                                <a:rPr lang="en-US" altLang="zh-CN" i="1">
                                  <a:latin typeface="Cambria Math" panose="02040503050406030204" pitchFamily="18" charset="0"/>
                                  <a:cs typeface="Cambria Math" panose="02040503050406030204" pitchFamily="18" charset="0"/>
                                </a:rPr>
                                <m:t>𝑚</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Sub>
                          <m:d>
                            <m:dPr>
                              <m:ctrlPr>
                                <a:rPr lang="en-US" altLang="zh-CN" i="1">
                                  <a:latin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d>
                          <m:r>
                            <a:rPr lang="en-US" altLang="zh-CN" b="0" i="1" smtClean="0">
                              <a:latin typeface="Cambria Math" panose="02040503050406030204" pitchFamily="18" charset="0"/>
                              <a:cs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𝛩</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r>
                            <a:rPr lang="en-US" altLang="zh-CN" i="1">
                              <a:latin typeface="Cambria Math" panose="02040503050406030204" pitchFamily="18" charset="0"/>
                            </a:rPr>
                            <m:t>)</m:t>
                          </m:r>
                        </m:e>
                        <m:sup>
                          <m:r>
                            <a:rPr lang="en-US" altLang="zh-CN" sz="2400" b="0" i="1" smtClean="0">
                              <a:latin typeface="Cambria Math" panose="02040503050406030204" pitchFamily="18" charset="0"/>
                              <a:ea typeface="微软雅黑" panose="020B0503020204020204" pitchFamily="34" charset="-122"/>
                            </a:rPr>
                            <m:t>2</m:t>
                          </m:r>
                        </m:sup>
                      </m:sSup>
                    </m:oMath>
                  </m:oMathPara>
                </a14:m>
                <a:endParaRPr lang="zh-CN" altLang="en-US" dirty="0"/>
              </a:p>
            </p:txBody>
          </p:sp>
        </mc:Choice>
        <mc:Fallback>
          <p:sp>
            <p:nvSpPr>
              <p:cNvPr id="6" name="文本框 5">
                <a:extLst>
                  <a:ext uri="{FF2B5EF4-FFF2-40B4-BE49-F238E27FC236}">
                    <a16:creationId xmlns:a16="http://schemas.microsoft.com/office/drawing/2014/main" id="{2FCE753E-A5B9-45D4-09D6-17C6A4C846D2}"/>
                  </a:ext>
                </a:extLst>
              </p:cNvPr>
              <p:cNvSpPr txBox="1">
                <a:spLocks noRot="1" noChangeAspect="1" noMove="1" noResize="1" noEditPoints="1" noAdjustHandles="1" noChangeArrowheads="1" noChangeShapeType="1" noTextEdit="1"/>
              </p:cNvSpPr>
              <p:nvPr/>
            </p:nvSpPr>
            <p:spPr>
              <a:xfrm>
                <a:off x="1481070" y="3565482"/>
                <a:ext cx="9131122" cy="461665"/>
              </a:xfrm>
              <a:prstGeom prst="rect">
                <a:avLst/>
              </a:prstGeom>
              <a:blipFill>
                <a:blip r:embed="rId4"/>
                <a:stretch>
                  <a:fillRect b="-19737"/>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F0C48EA8-BD9C-89AF-CFB8-50E7151BE6F4}"/>
              </a:ext>
            </a:extLst>
          </p:cNvPr>
          <p:cNvSpPr txBox="1">
            <a:spLocks/>
          </p:cNvSpPr>
          <p:nvPr/>
        </p:nvSpPr>
        <p:spPr>
          <a:xfrm>
            <a:off x="349813" y="2778740"/>
            <a:ext cx="11759565" cy="730089"/>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900"/>
              </a:spcBef>
              <a:spcAft>
                <a:spcPts val="900"/>
              </a:spcAft>
            </a:pPr>
            <a:r>
              <a:rPr lang="zh-CN" altLang="en-US" sz="2800" kern="100" dirty="0">
                <a:sym typeface="+mn-ea"/>
              </a:rPr>
              <a:t>其损失变为，</a:t>
            </a:r>
            <a:endPar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spcBef>
                <a:spcPts val="900"/>
              </a:spcBef>
              <a:spcAft>
                <a:spcPts val="900"/>
              </a:spcAft>
              <a:buFont typeface="Wingdings" panose="05000000000000000000" charset="0"/>
              <a:buChar char=""/>
            </a:pPr>
            <a:endPar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ts val="900"/>
              </a:spcBef>
              <a:spcAft>
                <a:spcPts val="900"/>
              </a:spcAft>
              <a:buFont typeface="Wingdings" panose="05000000000000000000" charset="0"/>
              <a:buChar char=""/>
            </a:pPr>
            <a:endParaRPr lang="zh-CN" altLang="en-US" sz="2400" kern="0" dirty="0" err="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CC3DE6F-BF39-5AA1-AA0A-CA80828628F4}"/>
                  </a:ext>
                </a:extLst>
              </p:cNvPr>
              <p:cNvSpPr txBox="1"/>
              <p:nvPr/>
            </p:nvSpPr>
            <p:spPr>
              <a:xfrm>
                <a:off x="4010160" y="4280259"/>
                <a:ext cx="609492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m:t>
                      </m:r>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𝑟</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𝛩</m:t>
                              </m:r>
                            </m:e>
                            <m:sub>
                              <m:r>
                                <a:rPr lang="en-US" altLang="zh-CN" i="1">
                                  <a:latin typeface="Cambria Math" panose="02040503050406030204" pitchFamily="18" charset="0"/>
                                </a:rPr>
                                <m:t>𝑚</m:t>
                              </m:r>
                            </m:sub>
                          </m:sSub>
                          <m:r>
                            <a:rPr lang="en-US" altLang="zh-CN" i="1">
                              <a:latin typeface="Cambria Math" panose="02040503050406030204" pitchFamily="18" charset="0"/>
                            </a:rPr>
                            <m:t>))</m:t>
                          </m:r>
                        </m:e>
                        <m:sup>
                          <m:r>
                            <a:rPr lang="en-US" altLang="zh-CN" sz="2400" b="0" i="1" smtClean="0">
                              <a:latin typeface="Cambria Math" panose="02040503050406030204" pitchFamily="18" charset="0"/>
                              <a:ea typeface="微软雅黑" panose="020B0503020204020204" pitchFamily="34" charset="-122"/>
                            </a:rPr>
                            <m:t>2</m:t>
                          </m:r>
                        </m:sup>
                      </m:sSup>
                    </m:oMath>
                  </m:oMathPara>
                </a14:m>
                <a:endParaRPr lang="zh-CN" altLang="en-US" dirty="0"/>
              </a:p>
            </p:txBody>
          </p:sp>
        </mc:Choice>
        <mc:Fallback>
          <p:sp>
            <p:nvSpPr>
              <p:cNvPr id="8" name="文本框 7">
                <a:extLst>
                  <a:ext uri="{FF2B5EF4-FFF2-40B4-BE49-F238E27FC236}">
                    <a16:creationId xmlns:a16="http://schemas.microsoft.com/office/drawing/2014/main" id="{DCC3DE6F-BF39-5AA1-AA0A-CA80828628F4}"/>
                  </a:ext>
                </a:extLst>
              </p:cNvPr>
              <p:cNvSpPr txBox="1">
                <a:spLocks noRot="1" noChangeAspect="1" noMove="1" noResize="1" noEditPoints="1" noAdjustHandles="1" noChangeArrowheads="1" noChangeShapeType="1" noTextEdit="1"/>
              </p:cNvSpPr>
              <p:nvPr/>
            </p:nvSpPr>
            <p:spPr>
              <a:xfrm>
                <a:off x="4010160" y="4280259"/>
                <a:ext cx="6094926" cy="461665"/>
              </a:xfrm>
              <a:prstGeom prst="rect">
                <a:avLst/>
              </a:prstGeom>
              <a:blipFill>
                <a:blip r:embed="rId5"/>
                <a:stretch>
                  <a:fillRect b="-19737"/>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C08A3397-4AD2-5731-E363-64759949C0EA}"/>
              </a:ext>
            </a:extLst>
          </p:cNvPr>
          <p:cNvSpPr txBox="1">
            <a:spLocks/>
          </p:cNvSpPr>
          <p:nvPr/>
        </p:nvSpPr>
        <p:spPr>
          <a:xfrm>
            <a:off x="432435" y="4741924"/>
            <a:ext cx="11759565" cy="730089"/>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900"/>
              </a:spcBef>
              <a:spcAft>
                <a:spcPts val="900"/>
              </a:spcAft>
            </a:pPr>
            <a:r>
              <a:rPr lang="zh-CN" altLang="en-US" sz="2800" kern="100" dirty="0">
                <a:latin typeface="微软雅黑" panose="020B0503020204020204" pitchFamily="34" charset="-122"/>
                <a:ea typeface="微软雅黑" panose="020B0503020204020204" pitchFamily="34" charset="-122"/>
                <a:cs typeface="微软雅黑" panose="020B0503020204020204" pitchFamily="34" charset="-122"/>
                <a:sym typeface="+mn-ea"/>
              </a:rPr>
              <a:t>这里，定义以下式子是当前拟合数据的残差（</a:t>
            </a:r>
            <a:r>
              <a:rPr lang="en-US" altLang="zh-CN" sz="2800" kern="100" dirty="0">
                <a:latin typeface="微软雅黑" panose="020B0503020204020204" pitchFamily="34" charset="-122"/>
                <a:ea typeface="微软雅黑" panose="020B0503020204020204" pitchFamily="34" charset="-122"/>
                <a:cs typeface="微软雅黑" panose="020B0503020204020204" pitchFamily="34" charset="-122"/>
                <a:sym typeface="+mn-ea"/>
              </a:rPr>
              <a:t>residual</a:t>
            </a:r>
            <a:r>
              <a:rPr lang="zh-CN" altLang="en-US" sz="2800" kern="1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spcBef>
                <a:spcPts val="900"/>
              </a:spcBef>
              <a:spcAft>
                <a:spcPts val="900"/>
              </a:spcAft>
              <a:buFont typeface="Wingdings" panose="05000000000000000000" charset="0"/>
              <a:buChar char=""/>
            </a:pPr>
            <a:endPar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ts val="900"/>
              </a:spcBef>
              <a:spcAft>
                <a:spcPts val="900"/>
              </a:spcAft>
              <a:buFont typeface="Wingdings" panose="05000000000000000000" charset="0"/>
              <a:buChar char=""/>
            </a:pPr>
            <a:endParaRPr lang="zh-CN" altLang="en-US" sz="2400" kern="0" dirty="0" err="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9182301-38FA-C149-D96A-D0C8BEFE4744}"/>
                  </a:ext>
                </a:extLst>
              </p:cNvPr>
              <p:cNvSpPr txBox="1"/>
              <p:nvPr/>
            </p:nvSpPr>
            <p:spPr>
              <a:xfrm>
                <a:off x="2789886" y="5549991"/>
                <a:ext cx="609492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𝑟</m:t>
                      </m:r>
                      <m:r>
                        <a:rPr lang="en-US" altLang="zh-CN" sz="2400" b="0" i="0"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𝑓</m:t>
                          </m:r>
                        </m:e>
                        <m:sub>
                          <m:r>
                            <a:rPr lang="en-US" altLang="zh-CN" i="1">
                              <a:latin typeface="Cambria Math" panose="02040503050406030204" pitchFamily="18" charset="0"/>
                              <a:cs typeface="Cambria Math" panose="02040503050406030204" pitchFamily="18" charset="0"/>
                            </a:rPr>
                            <m:t>𝑚</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ub>
                      </m:sSub>
                      <m:d>
                        <m:dPr>
                          <m:ctrlPr>
                            <a:rPr lang="en-US" altLang="zh-CN" i="1">
                              <a:latin typeface="Cambria Math" panose="02040503050406030204" pitchFamily="18" charset="0"/>
                              <a:cs typeface="Cambria Math" panose="02040503050406030204" pitchFamily="18" charset="0"/>
                            </a:rPr>
                          </m:ctrlPr>
                        </m:dPr>
                        <m:e>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e>
                      </m:d>
                    </m:oMath>
                  </m:oMathPara>
                </a14:m>
                <a:endParaRPr lang="zh-CN" altLang="en-US" dirty="0"/>
              </a:p>
            </p:txBody>
          </p:sp>
        </mc:Choice>
        <mc:Fallback>
          <p:sp>
            <p:nvSpPr>
              <p:cNvPr id="11" name="文本框 10">
                <a:extLst>
                  <a:ext uri="{FF2B5EF4-FFF2-40B4-BE49-F238E27FC236}">
                    <a16:creationId xmlns:a16="http://schemas.microsoft.com/office/drawing/2014/main" id="{19182301-38FA-C149-D96A-D0C8BEFE4744}"/>
                  </a:ext>
                </a:extLst>
              </p:cNvPr>
              <p:cNvSpPr txBox="1">
                <a:spLocks noRot="1" noChangeAspect="1" noMove="1" noResize="1" noEditPoints="1" noAdjustHandles="1" noChangeArrowheads="1" noChangeShapeType="1" noTextEdit="1"/>
              </p:cNvSpPr>
              <p:nvPr/>
            </p:nvSpPr>
            <p:spPr>
              <a:xfrm>
                <a:off x="2789886" y="5549991"/>
                <a:ext cx="6094926" cy="461665"/>
              </a:xfrm>
              <a:prstGeom prst="rect">
                <a:avLst/>
              </a:prstGeom>
              <a:blipFill>
                <a:blip r:embed="rId6"/>
                <a:stretch>
                  <a:fillRect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8711795"/>
      </p:ext>
    </p:extLst>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zh-CN" altLang="en-US" b="1" kern="100" dirty="0">
                <a:effectLst/>
                <a:sym typeface="+mn-ea"/>
              </a:rPr>
              <a:t>提升树算法</a:t>
            </a:r>
          </a:p>
          <a:p>
            <a:pPr latinLnBrk="0">
              <a:lnSpc>
                <a:spcPct val="150000"/>
              </a:lnSpc>
              <a:spcBef>
                <a:spcPts val="900"/>
              </a:spcBef>
              <a:spcAft>
                <a:spcPts val="900"/>
              </a:spcAft>
              <a:buFont typeface="Wingdings" panose="05000000000000000000" charset="0"/>
              <a:buChar char=""/>
            </a:pPr>
            <a:r>
              <a:rPr lang="zh-CN" altLang="en-US" sz="2400" dirty="0">
                <a:sym typeface="+mn-ea"/>
              </a:rPr>
              <a:t>针对不同问题的提升树学习算法，使用的损失函数不同：</a:t>
            </a:r>
            <a:endParaRPr lang="en-US" altLang="zh-CN" sz="2400" dirty="0"/>
          </a:p>
          <a:p>
            <a:pPr lvl="1"/>
            <a:r>
              <a:rPr lang="zh-CN" altLang="en-US" sz="2400" b="0" dirty="0">
                <a:latin typeface="微软雅黑" panose="020B0503020204020204" pitchFamily="34" charset="-122"/>
                <a:ea typeface="微软雅黑" panose="020B0503020204020204" pitchFamily="34" charset="-122"/>
                <a:sym typeface="+mn-ea"/>
              </a:rPr>
              <a:t>用平方误差损失函数的回归问题，</a:t>
            </a:r>
            <a:endParaRPr lang="en-US" altLang="zh-CN" sz="2400" b="0" dirty="0">
              <a:latin typeface="微软雅黑" panose="020B0503020204020204" pitchFamily="34" charset="-122"/>
              <a:ea typeface="微软雅黑" panose="020B0503020204020204" pitchFamily="34" charset="-122"/>
            </a:endParaRPr>
          </a:p>
          <a:p>
            <a:pPr lvl="1"/>
            <a:r>
              <a:rPr lang="zh-CN" altLang="en-US" sz="2400" b="0" dirty="0">
                <a:latin typeface="微软雅黑" panose="020B0503020204020204" pitchFamily="34" charset="-122"/>
                <a:ea typeface="微软雅黑" panose="020B0503020204020204" pitchFamily="34" charset="-122"/>
                <a:sym typeface="+mn-ea"/>
              </a:rPr>
              <a:t>用指数损失函数的分类问题，</a:t>
            </a:r>
            <a:endParaRPr lang="zh-CN" altLang="en-US" sz="2400" b="0" dirty="0">
              <a:latin typeface="微软雅黑" panose="020B0503020204020204" pitchFamily="34" charset="-122"/>
              <a:ea typeface="微软雅黑" panose="020B0503020204020204" pitchFamily="34" charset="-122"/>
            </a:endParaRPr>
          </a:p>
          <a:p>
            <a:pPr lvl="1"/>
            <a:r>
              <a:rPr lang="zh-CN" altLang="en-US" sz="2400" b="0" dirty="0">
                <a:latin typeface="微软雅黑" panose="020B0503020204020204" pitchFamily="34" charset="-122"/>
                <a:ea typeface="微软雅黑" panose="020B0503020204020204" pitchFamily="34" charset="-122"/>
                <a:sym typeface="+mn-ea"/>
              </a:rPr>
              <a:t>用一般损失函数的一般决策问题（自定义）。</a:t>
            </a:r>
            <a:endParaRPr lang="en-US" altLang="zh-CN" sz="2400" b="0" dirty="0">
              <a:latin typeface="微软雅黑" panose="020B0503020204020204" pitchFamily="34" charset="-122"/>
              <a:ea typeface="微软雅黑" panose="020B0503020204020204" pitchFamily="34" charset="-122"/>
            </a:endParaRPr>
          </a:p>
          <a:p>
            <a:pPr latinLnBrk="0">
              <a:lnSpc>
                <a:spcPct val="150000"/>
              </a:lnSpc>
              <a:spcBef>
                <a:spcPts val="900"/>
              </a:spcBef>
              <a:spcAft>
                <a:spcPts val="900"/>
              </a:spcAft>
              <a:buFont typeface="Wingdings" panose="05000000000000000000" charset="0"/>
              <a:buChar char=""/>
            </a:pPr>
            <a:r>
              <a:rPr lang="zh-CN" altLang="en-US" sz="2400" dirty="0">
                <a:sym typeface="+mn-ea"/>
              </a:rPr>
              <a:t>对二类分类问题：提升树算法只需将</a:t>
            </a:r>
            <a:r>
              <a:rPr lang="en-US" altLang="zh-CN" sz="2400" dirty="0" err="1">
                <a:sym typeface="+mn-ea"/>
              </a:rPr>
              <a:t>AdaBoost</a:t>
            </a:r>
            <a:r>
              <a:rPr lang="zh-CN" altLang="en-US" sz="2400" dirty="0">
                <a:sym typeface="+mn-ea"/>
              </a:rPr>
              <a:t>算法中的基本分类器限制为二类分类树即可。</a:t>
            </a: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atinLnBrk="0">
              <a:lnSpc>
                <a:spcPct val="150000"/>
              </a:lnSpc>
              <a:spcBef>
                <a:spcPts val="900"/>
              </a:spcBef>
              <a:spcAft>
                <a:spcPts val="900"/>
              </a:spcAft>
              <a:buFont typeface="Wingdings" panose="05000000000000000000" charset="0"/>
              <a:buChar char=""/>
            </a:pPr>
            <a:endParaRPr lang="en-US" altLang="zh-CN" sz="2400" kern="0" dirty="0">
              <a:effectLst/>
              <a:latin typeface="微软雅黑" panose="020B0503020204020204" pitchFamily="34" charset="-122"/>
              <a:ea typeface="微软雅黑" panose="020B0503020204020204" pitchFamily="34" charset="-122"/>
              <a:cs typeface="微软雅黑" panose="020B0503020204020204" pitchFamily="34" charset="-122"/>
            </a:endParaRPr>
          </a:p>
          <a:p>
            <a:pPr latinLnBrk="0">
              <a:lnSpc>
                <a:spcPct val="150000"/>
              </a:lnSpc>
              <a:spcBef>
                <a:spcPts val="900"/>
              </a:spcBef>
              <a:spcAft>
                <a:spcPts val="900"/>
              </a:spcAft>
              <a:buFont typeface="Wingdings" panose="05000000000000000000" charset="0"/>
              <a:buChar char=""/>
            </a:pPr>
            <a:endPar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zh-CN" altLang="en-US" b="1" kern="100" dirty="0">
                <a:effectLst/>
                <a:sym typeface="+mn-ea"/>
              </a:rPr>
              <a:t>梯度提升</a:t>
            </a:r>
            <a:r>
              <a:rPr lang="en-US" altLang="zh-CN" b="1" kern="100" dirty="0">
                <a:effectLst/>
                <a:sym typeface="+mn-ea"/>
              </a:rPr>
              <a:t>（Gradient Boosting）</a:t>
            </a:r>
          </a:p>
          <a:p>
            <a:pPr latinLnBrk="0">
              <a:lnSpc>
                <a:spcPct val="150000"/>
              </a:lnSpc>
              <a:spcBef>
                <a:spcPts val="900"/>
              </a:spcBef>
              <a:spcAft>
                <a:spcPts val="900"/>
              </a:spcAft>
              <a:buFont typeface="Wingdings" panose="05000000000000000000" charset="0"/>
              <a:buChar char=""/>
            </a:pPr>
            <a:r>
              <a:rPr lang="zh-CN" altLang="en-US"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提</a:t>
            </a:r>
            <a:r>
              <a:rPr lang="zh-CN" altLang="en-US" sz="2400" dirty="0">
                <a:sym typeface="+mn-ea"/>
              </a:rPr>
              <a:t>升树利用加法模型与前向分步算法实现学习的优化过程，当损失函数是平方损失和指数损失函数时，每一步优化是很简单的，但对一般损失函数而言，往往每一步优化并不那么容易。</a:t>
            </a:r>
          </a:p>
          <a:p>
            <a:pPr latinLnBrk="0">
              <a:lnSpc>
                <a:spcPct val="150000"/>
              </a:lnSpc>
              <a:spcBef>
                <a:spcPts val="900"/>
              </a:spcBef>
              <a:spcAft>
                <a:spcPts val="900"/>
              </a:spcAft>
              <a:buFont typeface="Wingdings" panose="05000000000000000000" charset="0"/>
              <a:buChar char=""/>
            </a:pPr>
            <a:r>
              <a:rPr lang="zh-CN" altLang="en-US" sz="2400" dirty="0">
                <a:sym typeface="+mn-ea"/>
              </a:rPr>
              <a:t>针对这一问题，</a:t>
            </a:r>
            <a:r>
              <a:rPr lang="en-US" altLang="zh-CN" sz="2400" dirty="0" err="1">
                <a:sym typeface="+mn-ea"/>
              </a:rPr>
              <a:t>Freidmao</a:t>
            </a:r>
            <a:r>
              <a:rPr lang="zh-CN" altLang="en-US" sz="2400" dirty="0">
                <a:sym typeface="+mn-ea"/>
              </a:rPr>
              <a:t>提出了梯度提升算法。这是利用最速下降法的近似方法，其关键是利用损失函数的负梯度在当前模型的值作为回归问题提升树算法中的残差的近似值，拟合一个回归树，即：</a:t>
            </a:r>
            <a:endParaRPr lang="en-US" altLang="zh-CN" sz="2400" dirty="0"/>
          </a:p>
          <a:p>
            <a:pPr latinLnBrk="0">
              <a:lnSpc>
                <a:spcPct val="150000"/>
              </a:lnSpc>
              <a:spcBef>
                <a:spcPts val="900"/>
              </a:spcBef>
              <a:spcAft>
                <a:spcPts val="900"/>
              </a:spcAft>
              <a:buFont typeface="Wingdings" panose="05000000000000000000" charset="0"/>
              <a:buChar char=""/>
            </a:pPr>
            <a:endPar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mc:AlternateContent xmlns:mc="http://schemas.openxmlformats.org/markup-compatibility/2006" xmlns:a14="http://schemas.microsoft.com/office/drawing/2010/main">
        <mc:Choice Requires="a14">
          <p:sp>
            <p:nvSpPr>
              <p:cNvPr id="2" name="文本框 1"/>
              <p:cNvSpPr txBox="1"/>
              <p:nvPr/>
            </p:nvSpPr>
            <p:spPr>
              <a:xfrm>
                <a:off x="4983480" y="5713734"/>
                <a:ext cx="3847465" cy="9518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d>
                            <m:dPr>
                              <m:begChr m:val="["/>
                              <m:endChr m:val="]"/>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dPr>
                            <m:e>
                              <m:f>
                                <m:f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𝐿</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𝑦</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num>
                                <m:den>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i="1" smtClean="0">
                                      <a:latin typeface="Cambria Math" panose="02040503050406030204" pitchFamily="18" charset="0"/>
                                      <a:ea typeface="微软雅黑" panose="020B0503020204020204" pitchFamily="34" charset="-122"/>
                                      <a:cs typeface="Cambria Math" panose="02040503050406030204" pitchFamily="18" charset="0"/>
                                    </a:rPr>
                                    <m:t>)</m:t>
                                  </m:r>
                                </m:den>
                              </m:f>
                            </m:e>
                          </m:d>
                        </m:e>
                        <m:sub>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 = </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sub>
                      </m:sSub>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983480" y="5713734"/>
                <a:ext cx="3847465" cy="951865"/>
              </a:xfrm>
              <a:prstGeom prst="rect">
                <a:avLst/>
              </a:prstGeom>
              <a:blipFill>
                <a:blip r:embed="rId3"/>
                <a:stretch>
                  <a:fillRect b="-641"/>
                </a:stretch>
              </a:blipFill>
            </p:spPr>
            <p:txBody>
              <a:bodyPr/>
              <a:lstStyle/>
              <a:p>
                <a:r>
                  <a:rPr lang="zh-CN" altLang="en-US">
                    <a:noFill/>
                  </a:rPr>
                  <a:t> </a:t>
                </a:r>
              </a:p>
            </p:txBody>
          </p:sp>
        </mc:Fallback>
      </mc:AlternateContent>
    </p:spTree>
  </p:cSld>
  <p:clrMapOvr>
    <a:masterClrMapping/>
  </p:clrMapOvr>
  <p:transition advTm="800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en-US" altLang="zh-CN" b="1" kern="100" dirty="0">
                <a:effectLst/>
                <a:sym typeface="+mn-ea"/>
              </a:rPr>
              <a:t>GBDT（Gradient Boosting Decision Tree）</a:t>
            </a:r>
          </a:p>
          <a:p>
            <a:pPr latinLnBrk="0">
              <a:lnSpc>
                <a:spcPct val="150000"/>
              </a:lnSpc>
              <a:spcBef>
                <a:spcPts val="900"/>
              </a:spcBef>
              <a:spcAft>
                <a:spcPts val="900"/>
              </a:spcAft>
              <a:buFont typeface="Wingdings" panose="05000000000000000000" charset="0"/>
              <a:buChar char=""/>
            </a:pP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GBDT是一种迭代的决策树算法，该算法由多棵决策树组成，GBDT</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的核心在于累加所有树的结果作为最终结果，所以</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GBDT </a:t>
            </a:r>
            <a:r>
              <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中的树都是</a:t>
            </a:r>
            <a:r>
              <a:rPr lang="zh-CN" altLang="zh-CN" sz="24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回归树</a:t>
            </a:r>
            <a:r>
              <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，不是</a:t>
            </a:r>
            <a:r>
              <a:rPr lang="zh-CN" altLang="zh-CN" sz="2400" dirty="0">
                <a:solidFill>
                  <a:srgbClr val="004586"/>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分类树</a:t>
            </a:r>
            <a:r>
              <a:rPr lang="zh-CN"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它是属于</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Boosting </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策略。GBDT</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是被公认的泛化能力较强的算法</a:t>
            </a:r>
            <a:r>
              <a:rPr lang="en-US" altLang="zh-CN" sz="24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19" name="文本框 18"/>
          <p:cNvSpPr txBox="1"/>
          <p:nvPr/>
        </p:nvSpPr>
        <p:spPr>
          <a:xfrm>
            <a:off x="294005" y="4445635"/>
            <a:ext cx="11670665" cy="1124585"/>
          </a:xfrm>
          <a:prstGeom prst="rect">
            <a:avLst/>
          </a:prstGeom>
          <a:noFill/>
        </p:spPr>
        <p:txBody>
          <a:bodyPr wrap="square">
            <a:spAutoFit/>
          </a:bodyPr>
          <a:lstStyle/>
          <a:p>
            <a:pPr marL="342900" indent="-342900">
              <a:lnSpc>
                <a:spcPct val="140000"/>
              </a:lnSpc>
              <a:spcBef>
                <a:spcPts val="900"/>
              </a:spcBef>
              <a:spcAft>
                <a:spcPts val="900"/>
              </a:spcAft>
              <a:buFont typeface="Wingdings" panose="05000000000000000000" charset="0"/>
              <a:buChar char=""/>
            </a:pPr>
            <a:r>
              <a:rPr lang="en-US" altLang="zh-CN" sz="2400" dirty="0">
                <a:effectLst/>
                <a:latin typeface="+mj-ea"/>
                <a:ea typeface="+mj-ea"/>
                <a:cs typeface="Times New Roman" panose="02020603050405020304" pitchFamily="18" charset="0"/>
              </a:rPr>
              <a:t>GBDT </a:t>
            </a:r>
            <a:r>
              <a:rPr lang="en-US" altLang="zh-CN" sz="2400" dirty="0" err="1">
                <a:effectLst/>
                <a:latin typeface="+mj-ea"/>
                <a:ea typeface="+mj-ea"/>
                <a:cs typeface="Times New Roman" panose="02020603050405020304" pitchFamily="18" charset="0"/>
              </a:rPr>
              <a:t>由</a:t>
            </a:r>
            <a:r>
              <a:rPr lang="en-US" altLang="zh-CN" sz="2400" kern="0" dirty="0">
                <a:effectLst/>
                <a:latin typeface="微软雅黑" panose="020B0503020204020204" pitchFamily="34" charset="-122"/>
                <a:ea typeface="微软雅黑" panose="020B0503020204020204" pitchFamily="34" charset="-122"/>
                <a:cs typeface="微软雅黑" panose="020B0503020204020204" pitchFamily="34" charset="-122"/>
              </a:rPr>
              <a:t>三个概念组成：Regression Decision Tree（即 DT）、Gradient Boosting（即 GB），和 Shrinkage（缩减）</a:t>
            </a:r>
            <a:r>
              <a:rPr lang="zh-CN" altLang="en-US" sz="2400" kern="0" dirty="0">
                <a:effectLst/>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sym typeface="+mn-ea"/>
              </a:rPr>
              <a:t>个体与集成</a:t>
            </a:r>
          </a:p>
          <a:p>
            <a:pPr>
              <a:lnSpc>
                <a:spcPct val="140000"/>
              </a:lnSpc>
              <a:buFont typeface="Wingdings" panose="05000000000000000000" charset="0"/>
              <a:buChar char="Ø"/>
            </a:pPr>
            <a:r>
              <a:rPr lang="zh-CN" altLang="en-US" sz="2400" dirty="0">
                <a:sym typeface="+mn-ea"/>
              </a:rPr>
              <a:t>在二分类问题中，假定三个分类器在三个测试样本上的表现如下图所示，其中</a:t>
            </a:r>
            <a:r>
              <a:rPr lang="en-US" altLang="zh-CN" sz="2400" dirty="0">
                <a:sym typeface="+mn-ea"/>
              </a:rPr>
              <a:t>√</a:t>
            </a:r>
            <a:r>
              <a:rPr lang="zh-CN" altLang="en-US" sz="2400" dirty="0">
                <a:sym typeface="+mn-ea"/>
              </a:rPr>
              <a:t>表示分类正确，</a:t>
            </a:r>
            <a:r>
              <a:rPr lang="en-US" altLang="zh-CN" sz="2400" dirty="0">
                <a:sym typeface="+mn-ea"/>
              </a:rPr>
              <a:t>×</a:t>
            </a:r>
            <a:r>
              <a:rPr lang="zh-CN" altLang="en-US" sz="2400" dirty="0">
                <a:sym typeface="+mn-ea"/>
              </a:rPr>
              <a:t>表示分类错误，集成的结果通过投票产生。</a:t>
            </a:r>
          </a:p>
          <a:p>
            <a:pPr>
              <a:lnSpc>
                <a:spcPct val="140000"/>
              </a:lnSpc>
              <a:buFont typeface="Wingdings" panose="05000000000000000000" charset="0"/>
              <a:buChar char="Ø"/>
            </a:pPr>
            <a:endParaRPr lang="zh-CN" altLang="en-US" sz="2400" b="1" dirty="0"/>
          </a:p>
          <a:p>
            <a:pPr>
              <a:lnSpc>
                <a:spcPct val="140000"/>
              </a:lnSpc>
              <a:buFont typeface="Wingdings" panose="05000000000000000000" charset="0"/>
              <a:buChar char="Ø"/>
            </a:pPr>
            <a:endParaRPr lang="zh-CN" altLang="en-US" sz="2400" b="1" dirty="0"/>
          </a:p>
          <a:p>
            <a:pPr>
              <a:lnSpc>
                <a:spcPct val="140000"/>
              </a:lnSpc>
              <a:buFont typeface="Wingdings" panose="05000000000000000000" charset="0"/>
              <a:buChar char="Ø"/>
            </a:pPr>
            <a:endParaRPr lang="zh-CN" altLang="en-US" sz="2400" b="1" dirty="0"/>
          </a:p>
          <a:p>
            <a:pPr>
              <a:lnSpc>
                <a:spcPct val="140000"/>
              </a:lnSpc>
              <a:buFont typeface="Wingdings" panose="05000000000000000000" charset="0"/>
              <a:buChar char="Ø"/>
            </a:pPr>
            <a:endParaRPr lang="zh-CN" altLang="en-US" sz="2400" b="1" dirty="0"/>
          </a:p>
          <a:p>
            <a:pPr>
              <a:lnSpc>
                <a:spcPct val="140000"/>
              </a:lnSpc>
              <a:buFont typeface="Wingdings" panose="05000000000000000000" charset="0"/>
              <a:buChar char="Ø"/>
            </a:pPr>
            <a:endParaRPr lang="zh-CN" altLang="en-US" sz="2400" b="1" dirty="0"/>
          </a:p>
          <a:p>
            <a:pPr>
              <a:lnSpc>
                <a:spcPct val="40000"/>
              </a:lnSpc>
              <a:buFont typeface="Wingdings" panose="05000000000000000000" charset="0"/>
              <a:buChar char="Ø"/>
            </a:pPr>
            <a:r>
              <a:rPr lang="zh-CN" altLang="en-US" sz="2400" dirty="0">
                <a:sym typeface="+mn-ea"/>
              </a:rPr>
              <a:t>集成个体应：</a:t>
            </a:r>
            <a:r>
              <a:rPr lang="en-US" altLang="zh-CN" sz="2400" dirty="0">
                <a:sym typeface="+mn-ea"/>
              </a:rPr>
              <a:t>”</a:t>
            </a:r>
            <a:r>
              <a:rPr lang="zh-CN" altLang="en-US" sz="2400" dirty="0">
                <a:sym typeface="+mn-ea"/>
              </a:rPr>
              <a:t>好而不同</a:t>
            </a:r>
            <a:r>
              <a:rPr lang="en-US" altLang="zh-CN" sz="2400" dirty="0">
                <a:sym typeface="+mn-ea"/>
              </a:rPr>
              <a:t>“</a:t>
            </a:r>
            <a:endParaRPr lang="en-US" altLang="zh-CN" sz="2400" b="1" dirty="0">
              <a:sym typeface="+mn-ea"/>
            </a:endParaRPr>
          </a:p>
        </p:txBody>
      </p:sp>
      <p:sp>
        <p:nvSpPr>
          <p:cNvPr id="6"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1.</a:t>
            </a:r>
            <a:r>
              <a:rPr lang="zh-CN" altLang="en-US" dirty="0">
                <a:solidFill>
                  <a:schemeClr val="tx1"/>
                </a:solidFill>
              </a:rPr>
              <a:t>个体与集成</a:t>
            </a:r>
          </a:p>
        </p:txBody>
      </p:sp>
      <p:grpSp>
        <p:nvGrpSpPr>
          <p:cNvPr id="2" name="组合 1"/>
          <p:cNvGrpSpPr/>
          <p:nvPr/>
        </p:nvGrpSpPr>
        <p:grpSpPr>
          <a:xfrm>
            <a:off x="7304445" y="3493701"/>
            <a:ext cx="2277270" cy="1694020"/>
            <a:chOff x="917912" y="2379581"/>
            <a:chExt cx="2277270" cy="1694020"/>
          </a:xfrm>
        </p:grpSpPr>
        <p:cxnSp>
          <p:nvCxnSpPr>
            <p:cNvPr id="9" name="直接连接符 8"/>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11" name="文本框 10"/>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12" name="文本框 11"/>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13" name="文本框 12"/>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rotWithShape="1">
                  <a:blip r:embed="rId5"/>
                </a:blipFill>
              </p:spPr>
              <p:txBody>
                <a:bodyPr/>
                <a:lstStyle/>
                <a:p>
                  <a:r>
                    <a:rPr lang="zh-CN" altLang="en-US">
                      <a:noFill/>
                    </a:rPr>
                    <a:t> </a:t>
                  </a:r>
                </a:p>
              </p:txBody>
            </p:sp>
          </mc:Fallback>
        </mc:AlternateContent>
        <p:grpSp>
          <p:nvGrpSpPr>
            <p:cNvPr id="18" name="组合 17"/>
            <p:cNvGrpSpPr/>
            <p:nvPr/>
          </p:nvGrpSpPr>
          <p:grpSpPr>
            <a:xfrm>
              <a:off x="1197312" y="2379581"/>
              <a:ext cx="731513" cy="307777"/>
              <a:chOff x="1305262" y="2324103"/>
              <a:chExt cx="731513" cy="307777"/>
            </a:xfrm>
          </p:grpSpPr>
          <p:sp>
            <p:nvSpPr>
              <p:cNvPr id="14" name="文本框 13"/>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5" name="文本框 14"/>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6" name="文本框 15"/>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7" name="文本框 16"/>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19" name="组合 18"/>
            <p:cNvGrpSpPr/>
            <p:nvPr/>
          </p:nvGrpSpPr>
          <p:grpSpPr>
            <a:xfrm>
              <a:off x="1803739" y="2382531"/>
              <a:ext cx="731513" cy="307777"/>
              <a:chOff x="1305262" y="2324103"/>
              <a:chExt cx="731513" cy="307777"/>
            </a:xfrm>
          </p:grpSpPr>
          <p:sp>
            <p:nvSpPr>
              <p:cNvPr id="20" name="文本框 19"/>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21" name="文本框 20"/>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22" name="文本框 21"/>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23" name="文本框 22"/>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24" name="组合 23"/>
            <p:cNvGrpSpPr/>
            <p:nvPr/>
          </p:nvGrpSpPr>
          <p:grpSpPr>
            <a:xfrm>
              <a:off x="2463669" y="2382484"/>
              <a:ext cx="731513" cy="307777"/>
              <a:chOff x="1305262" y="2324103"/>
              <a:chExt cx="731513" cy="307777"/>
            </a:xfrm>
          </p:grpSpPr>
          <p:sp>
            <p:nvSpPr>
              <p:cNvPr id="25" name="文本框 24"/>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26" name="文本框 25"/>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27" name="文本框 26"/>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28" name="文本框 27"/>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29" name="文本框 28"/>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30" name="文本框 29"/>
            <p:cNvSpPr txBox="1"/>
            <p:nvPr/>
          </p:nvSpPr>
          <p:spPr>
            <a:xfrm>
              <a:off x="1974767" y="271280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1" name="文本框 30"/>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2" name="文本框 31"/>
            <p:cNvSpPr txBox="1"/>
            <p:nvPr/>
          </p:nvSpPr>
          <p:spPr>
            <a:xfrm>
              <a:off x="1350777" y="303683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3" name="文本框 32"/>
            <p:cNvSpPr txBox="1"/>
            <p:nvPr/>
          </p:nvSpPr>
          <p:spPr>
            <a:xfrm>
              <a:off x="1985840" y="3024135"/>
              <a:ext cx="352982" cy="338554"/>
            </a:xfrm>
            <a:prstGeom prst="rect">
              <a:avLst/>
            </a:prstGeom>
            <a:noFill/>
          </p:spPr>
          <p:txBody>
            <a:bodyPr wrap="none" rtlCol="0">
              <a:spAutoFit/>
            </a:bodyPr>
            <a:lstStyle/>
            <a:p>
              <a:r>
                <a:rPr lang="zh-CN" altLang="en-US" sz="1600"/>
                <a:t>√</a:t>
              </a:r>
            </a:p>
          </p:txBody>
        </p:sp>
        <p:sp>
          <p:nvSpPr>
            <p:cNvPr id="34" name="文本框 33"/>
            <p:cNvSpPr txBox="1"/>
            <p:nvPr/>
          </p:nvSpPr>
          <p:spPr>
            <a:xfrm>
              <a:off x="2639007" y="3039321"/>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5" name="文本框 34"/>
            <p:cNvSpPr txBox="1"/>
            <p:nvPr/>
          </p:nvSpPr>
          <p:spPr>
            <a:xfrm>
              <a:off x="1364628" y="336673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6" name="文本框 35"/>
            <p:cNvSpPr txBox="1"/>
            <p:nvPr/>
          </p:nvSpPr>
          <p:spPr>
            <a:xfrm>
              <a:off x="2648205" y="3356052"/>
              <a:ext cx="352982" cy="338554"/>
            </a:xfrm>
            <a:prstGeom prst="rect">
              <a:avLst/>
            </a:prstGeom>
            <a:noFill/>
          </p:spPr>
          <p:txBody>
            <a:bodyPr wrap="none" rtlCol="0">
              <a:spAutoFit/>
            </a:bodyPr>
            <a:lstStyle/>
            <a:p>
              <a:r>
                <a:rPr lang="zh-CN" altLang="en-US" sz="1600"/>
                <a:t>√</a:t>
              </a:r>
            </a:p>
          </p:txBody>
        </p:sp>
        <p:sp>
          <p:nvSpPr>
            <p:cNvPr id="37" name="文本框 36"/>
            <p:cNvSpPr txBox="1"/>
            <p:nvPr/>
          </p:nvSpPr>
          <p:spPr>
            <a:xfrm>
              <a:off x="1990584" y="336137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nvGrpSpPr>
            <p:cNvPr id="40" name="组合 39"/>
            <p:cNvGrpSpPr/>
            <p:nvPr/>
          </p:nvGrpSpPr>
          <p:grpSpPr>
            <a:xfrm>
              <a:off x="917912" y="3738661"/>
              <a:ext cx="517006" cy="308408"/>
              <a:chOff x="936962" y="3760886"/>
              <a:chExt cx="517006" cy="308408"/>
            </a:xfrm>
          </p:grpSpPr>
          <p:sp>
            <p:nvSpPr>
              <p:cNvPr id="38" name="文本框 37"/>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39" name="文本框 38"/>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41" name="文本框 40"/>
            <p:cNvSpPr txBox="1"/>
            <p:nvPr/>
          </p:nvSpPr>
          <p:spPr>
            <a:xfrm>
              <a:off x="1388440" y="3731161"/>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42" name="文本框 41"/>
            <p:cNvSpPr txBox="1"/>
            <p:nvPr/>
          </p:nvSpPr>
          <p:spPr>
            <a:xfrm>
              <a:off x="2004785"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43" name="文本框 42"/>
            <p:cNvSpPr txBox="1"/>
            <p:nvPr/>
          </p:nvSpPr>
          <p:spPr>
            <a:xfrm>
              <a:off x="2661029"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grpSp>
        <p:nvGrpSpPr>
          <p:cNvPr id="44" name="组合 43"/>
          <p:cNvGrpSpPr/>
          <p:nvPr/>
        </p:nvGrpSpPr>
        <p:grpSpPr>
          <a:xfrm>
            <a:off x="4801452" y="3490120"/>
            <a:ext cx="2277270" cy="1694020"/>
            <a:chOff x="917912" y="2379581"/>
            <a:chExt cx="2277270" cy="1694020"/>
          </a:xfrm>
        </p:grpSpPr>
        <p:cxnSp>
          <p:nvCxnSpPr>
            <p:cNvPr id="45" name="直接连接符 44"/>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47" name="文本框 46"/>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48" name="文本框 47"/>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49" name="文本框 48"/>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rotWithShape="1">
                  <a:blip r:embed="rId5"/>
                </a:blipFill>
              </p:spPr>
              <p:txBody>
                <a:bodyPr/>
                <a:lstStyle/>
                <a:p>
                  <a:r>
                    <a:rPr lang="zh-CN" altLang="en-US">
                      <a:noFill/>
                    </a:rPr>
                    <a:t> </a:t>
                  </a:r>
                </a:p>
              </p:txBody>
            </p:sp>
          </mc:Fallback>
        </mc:AlternateContent>
        <p:grpSp>
          <p:nvGrpSpPr>
            <p:cNvPr id="50" name="组合 49"/>
            <p:cNvGrpSpPr/>
            <p:nvPr/>
          </p:nvGrpSpPr>
          <p:grpSpPr>
            <a:xfrm>
              <a:off x="1197312" y="2379581"/>
              <a:ext cx="731513" cy="307777"/>
              <a:chOff x="1305262" y="2324103"/>
              <a:chExt cx="731513" cy="307777"/>
            </a:xfrm>
          </p:grpSpPr>
          <p:sp>
            <p:nvSpPr>
              <p:cNvPr id="76" name="文本框 75"/>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77" name="文本框 76"/>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8" name="文本框 77"/>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9" name="文本框 78"/>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51" name="组合 50"/>
            <p:cNvGrpSpPr/>
            <p:nvPr/>
          </p:nvGrpSpPr>
          <p:grpSpPr>
            <a:xfrm>
              <a:off x="1803739" y="2382531"/>
              <a:ext cx="731513" cy="307777"/>
              <a:chOff x="1305262" y="2324103"/>
              <a:chExt cx="731513" cy="307777"/>
            </a:xfrm>
          </p:grpSpPr>
          <p:sp>
            <p:nvSpPr>
              <p:cNvPr id="72" name="文本框 71"/>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73" name="文本框 72"/>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4" name="文本框 73"/>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5" name="文本框 74"/>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52" name="组合 51"/>
            <p:cNvGrpSpPr/>
            <p:nvPr/>
          </p:nvGrpSpPr>
          <p:grpSpPr>
            <a:xfrm>
              <a:off x="2463669" y="2382484"/>
              <a:ext cx="731513" cy="307777"/>
              <a:chOff x="1305262" y="2324103"/>
              <a:chExt cx="731513" cy="307777"/>
            </a:xfrm>
          </p:grpSpPr>
          <p:sp>
            <p:nvSpPr>
              <p:cNvPr id="68" name="文本框 67"/>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69" name="文本框 68"/>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0" name="文本框 69"/>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1" name="文本框 70"/>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53" name="文本框 52"/>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54" name="文本框 53"/>
            <p:cNvSpPr txBox="1"/>
            <p:nvPr/>
          </p:nvSpPr>
          <p:spPr>
            <a:xfrm>
              <a:off x="1974767" y="2712804"/>
              <a:ext cx="352982" cy="338554"/>
            </a:xfrm>
            <a:prstGeom prst="rect">
              <a:avLst/>
            </a:prstGeom>
            <a:noFill/>
          </p:spPr>
          <p:txBody>
            <a:bodyPr wrap="none" rtlCol="0">
              <a:spAutoFit/>
            </a:bodyPr>
            <a:lstStyle/>
            <a:p>
              <a:r>
                <a:rPr lang="zh-CN" altLang="en-US" sz="1600"/>
                <a:t>√</a:t>
              </a:r>
            </a:p>
          </p:txBody>
        </p:sp>
        <p:sp>
          <p:nvSpPr>
            <p:cNvPr id="55" name="文本框 54"/>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56" name="文本框 55"/>
            <p:cNvSpPr txBox="1"/>
            <p:nvPr/>
          </p:nvSpPr>
          <p:spPr>
            <a:xfrm>
              <a:off x="1365216" y="3028948"/>
              <a:ext cx="352982" cy="338554"/>
            </a:xfrm>
            <a:prstGeom prst="rect">
              <a:avLst/>
            </a:prstGeom>
            <a:noFill/>
          </p:spPr>
          <p:txBody>
            <a:bodyPr wrap="none" rtlCol="0">
              <a:spAutoFit/>
            </a:bodyPr>
            <a:lstStyle/>
            <a:p>
              <a:r>
                <a:rPr lang="zh-CN" altLang="en-US" sz="1600"/>
                <a:t>√</a:t>
              </a:r>
            </a:p>
          </p:txBody>
        </p:sp>
        <p:sp>
          <p:nvSpPr>
            <p:cNvPr id="57" name="文本框 56"/>
            <p:cNvSpPr txBox="1"/>
            <p:nvPr/>
          </p:nvSpPr>
          <p:spPr>
            <a:xfrm>
              <a:off x="1985840" y="3024135"/>
              <a:ext cx="352982" cy="338554"/>
            </a:xfrm>
            <a:prstGeom prst="rect">
              <a:avLst/>
            </a:prstGeom>
            <a:noFill/>
          </p:spPr>
          <p:txBody>
            <a:bodyPr wrap="none" rtlCol="0">
              <a:spAutoFit/>
            </a:bodyPr>
            <a:lstStyle/>
            <a:p>
              <a:r>
                <a:rPr lang="zh-CN" altLang="en-US" sz="1600"/>
                <a:t>√</a:t>
              </a:r>
            </a:p>
          </p:txBody>
        </p:sp>
        <p:sp>
          <p:nvSpPr>
            <p:cNvPr id="58" name="文本框 57"/>
            <p:cNvSpPr txBox="1"/>
            <p:nvPr/>
          </p:nvSpPr>
          <p:spPr>
            <a:xfrm>
              <a:off x="2644617" y="3042280"/>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59" name="文本框 58"/>
            <p:cNvSpPr txBox="1"/>
            <p:nvPr/>
          </p:nvSpPr>
          <p:spPr>
            <a:xfrm>
              <a:off x="1378885" y="3370619"/>
              <a:ext cx="352982" cy="338554"/>
            </a:xfrm>
            <a:prstGeom prst="rect">
              <a:avLst/>
            </a:prstGeom>
            <a:noFill/>
          </p:spPr>
          <p:txBody>
            <a:bodyPr wrap="none" rtlCol="0">
              <a:spAutoFit/>
            </a:bodyPr>
            <a:lstStyle/>
            <a:p>
              <a:r>
                <a:rPr lang="zh-CN" altLang="en-US" sz="1600"/>
                <a:t>√</a:t>
              </a:r>
            </a:p>
          </p:txBody>
        </p:sp>
        <p:sp>
          <p:nvSpPr>
            <p:cNvPr id="60" name="文本框 59"/>
            <p:cNvSpPr txBox="1"/>
            <p:nvPr/>
          </p:nvSpPr>
          <p:spPr>
            <a:xfrm>
              <a:off x="2648205" y="3356052"/>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61" name="文本框 60"/>
            <p:cNvSpPr txBox="1"/>
            <p:nvPr/>
          </p:nvSpPr>
          <p:spPr>
            <a:xfrm>
              <a:off x="1990440" y="3361913"/>
              <a:ext cx="352982" cy="338554"/>
            </a:xfrm>
            <a:prstGeom prst="rect">
              <a:avLst/>
            </a:prstGeom>
            <a:noFill/>
          </p:spPr>
          <p:txBody>
            <a:bodyPr wrap="none" rtlCol="0">
              <a:spAutoFit/>
            </a:bodyPr>
            <a:lstStyle/>
            <a:p>
              <a:r>
                <a:rPr lang="zh-CN" altLang="en-US" sz="1600"/>
                <a:t>√</a:t>
              </a:r>
            </a:p>
          </p:txBody>
        </p:sp>
        <p:grpSp>
          <p:nvGrpSpPr>
            <p:cNvPr id="62" name="组合 61"/>
            <p:cNvGrpSpPr/>
            <p:nvPr/>
          </p:nvGrpSpPr>
          <p:grpSpPr>
            <a:xfrm>
              <a:off x="917912" y="3738661"/>
              <a:ext cx="517006" cy="308408"/>
              <a:chOff x="936962" y="3760886"/>
              <a:chExt cx="517006" cy="308408"/>
            </a:xfrm>
          </p:grpSpPr>
          <p:sp>
            <p:nvSpPr>
              <p:cNvPr id="66" name="文本框 65"/>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67" name="文本框 66"/>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63" name="文本框 62"/>
            <p:cNvSpPr txBox="1"/>
            <p:nvPr/>
          </p:nvSpPr>
          <p:spPr>
            <a:xfrm>
              <a:off x="1388440" y="3731161"/>
              <a:ext cx="352982" cy="338554"/>
            </a:xfrm>
            <a:prstGeom prst="rect">
              <a:avLst/>
            </a:prstGeom>
            <a:noFill/>
          </p:spPr>
          <p:txBody>
            <a:bodyPr wrap="none" rtlCol="0">
              <a:spAutoFit/>
            </a:bodyPr>
            <a:lstStyle/>
            <a:p>
              <a:r>
                <a:rPr lang="zh-CN" altLang="en-US" sz="1600"/>
                <a:t>√</a:t>
              </a:r>
            </a:p>
          </p:txBody>
        </p:sp>
        <p:sp>
          <p:nvSpPr>
            <p:cNvPr id="64" name="文本框 63"/>
            <p:cNvSpPr txBox="1"/>
            <p:nvPr/>
          </p:nvSpPr>
          <p:spPr>
            <a:xfrm>
              <a:off x="2000552" y="3735047"/>
              <a:ext cx="352982" cy="338554"/>
            </a:xfrm>
            <a:prstGeom prst="rect">
              <a:avLst/>
            </a:prstGeom>
            <a:noFill/>
          </p:spPr>
          <p:txBody>
            <a:bodyPr wrap="none" rtlCol="0">
              <a:spAutoFit/>
            </a:bodyPr>
            <a:lstStyle/>
            <a:p>
              <a:r>
                <a:rPr lang="zh-CN" altLang="en-US" sz="1600"/>
                <a:t>√</a:t>
              </a:r>
            </a:p>
          </p:txBody>
        </p:sp>
        <p:sp>
          <p:nvSpPr>
            <p:cNvPr id="65" name="文本框 64"/>
            <p:cNvSpPr txBox="1"/>
            <p:nvPr/>
          </p:nvSpPr>
          <p:spPr>
            <a:xfrm>
              <a:off x="2661029"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grpSp>
        <p:nvGrpSpPr>
          <p:cNvPr id="80" name="组合 79"/>
          <p:cNvGrpSpPr/>
          <p:nvPr/>
        </p:nvGrpSpPr>
        <p:grpSpPr>
          <a:xfrm>
            <a:off x="2262842" y="3494006"/>
            <a:ext cx="2277270" cy="1694020"/>
            <a:chOff x="917912" y="2379581"/>
            <a:chExt cx="2277270" cy="1694020"/>
          </a:xfrm>
        </p:grpSpPr>
        <p:cxnSp>
          <p:nvCxnSpPr>
            <p:cNvPr id="81" name="直接连接符 80"/>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82" name="直接连接符 81"/>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83" name="文本框 82"/>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84" name="文本框 83"/>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85" name="文本框 84"/>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rotWithShape="1">
                  <a:blip r:embed="rId5"/>
                </a:blipFill>
              </p:spPr>
              <p:txBody>
                <a:bodyPr/>
                <a:lstStyle/>
                <a:p>
                  <a:r>
                    <a:rPr lang="zh-CN" altLang="en-US">
                      <a:noFill/>
                    </a:rPr>
                    <a:t> </a:t>
                  </a:r>
                </a:p>
              </p:txBody>
            </p:sp>
          </mc:Fallback>
        </mc:AlternateContent>
        <p:grpSp>
          <p:nvGrpSpPr>
            <p:cNvPr id="86" name="组合 85"/>
            <p:cNvGrpSpPr/>
            <p:nvPr/>
          </p:nvGrpSpPr>
          <p:grpSpPr>
            <a:xfrm>
              <a:off x="1197312" y="2379581"/>
              <a:ext cx="731513" cy="307777"/>
              <a:chOff x="1305262" y="2324103"/>
              <a:chExt cx="731513" cy="307777"/>
            </a:xfrm>
          </p:grpSpPr>
          <p:sp>
            <p:nvSpPr>
              <p:cNvPr id="112" name="文本框 111"/>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13" name="文本框 112"/>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14" name="文本框 113"/>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15" name="文本框 114"/>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87" name="组合 86"/>
            <p:cNvGrpSpPr/>
            <p:nvPr/>
          </p:nvGrpSpPr>
          <p:grpSpPr>
            <a:xfrm>
              <a:off x="1803739" y="2382531"/>
              <a:ext cx="731513" cy="307777"/>
              <a:chOff x="1305262" y="2324103"/>
              <a:chExt cx="731513" cy="307777"/>
            </a:xfrm>
          </p:grpSpPr>
          <p:sp>
            <p:nvSpPr>
              <p:cNvPr id="108" name="文本框 107"/>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09" name="文本框 108"/>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10" name="文本框 109"/>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11" name="文本框 110"/>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88" name="组合 87"/>
            <p:cNvGrpSpPr/>
            <p:nvPr/>
          </p:nvGrpSpPr>
          <p:grpSpPr>
            <a:xfrm>
              <a:off x="2463669" y="2382484"/>
              <a:ext cx="731513" cy="307777"/>
              <a:chOff x="1305262" y="2324103"/>
              <a:chExt cx="731513" cy="307777"/>
            </a:xfrm>
          </p:grpSpPr>
          <p:sp>
            <p:nvSpPr>
              <p:cNvPr id="104" name="文本框 103"/>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05" name="文本框 104"/>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06" name="文本框 105"/>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07" name="文本框 106"/>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89" name="文本框 88"/>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90" name="文本框 89"/>
            <p:cNvSpPr txBox="1"/>
            <p:nvPr/>
          </p:nvSpPr>
          <p:spPr>
            <a:xfrm>
              <a:off x="1974767" y="2712804"/>
              <a:ext cx="352982" cy="338554"/>
            </a:xfrm>
            <a:prstGeom prst="rect">
              <a:avLst/>
            </a:prstGeom>
            <a:noFill/>
          </p:spPr>
          <p:txBody>
            <a:bodyPr wrap="none" rtlCol="0">
              <a:spAutoFit/>
            </a:bodyPr>
            <a:lstStyle/>
            <a:p>
              <a:r>
                <a:rPr lang="zh-CN" altLang="en-US" sz="1600"/>
                <a:t>√</a:t>
              </a:r>
            </a:p>
          </p:txBody>
        </p:sp>
        <p:sp>
          <p:nvSpPr>
            <p:cNvPr id="91" name="文本框 90"/>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92" name="文本框 91"/>
            <p:cNvSpPr txBox="1"/>
            <p:nvPr/>
          </p:nvSpPr>
          <p:spPr>
            <a:xfrm>
              <a:off x="1350777" y="303683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93" name="文本框 92"/>
            <p:cNvSpPr txBox="1"/>
            <p:nvPr/>
          </p:nvSpPr>
          <p:spPr>
            <a:xfrm>
              <a:off x="1985840" y="3028368"/>
              <a:ext cx="352982" cy="338554"/>
            </a:xfrm>
            <a:prstGeom prst="rect">
              <a:avLst/>
            </a:prstGeom>
            <a:noFill/>
          </p:spPr>
          <p:txBody>
            <a:bodyPr wrap="none" rtlCol="0">
              <a:spAutoFit/>
            </a:bodyPr>
            <a:lstStyle/>
            <a:p>
              <a:r>
                <a:rPr lang="zh-CN" altLang="en-US" sz="1600"/>
                <a:t>√</a:t>
              </a:r>
            </a:p>
          </p:txBody>
        </p:sp>
        <p:sp>
          <p:nvSpPr>
            <p:cNvPr id="94" name="文本框 93"/>
            <p:cNvSpPr txBox="1"/>
            <p:nvPr/>
          </p:nvSpPr>
          <p:spPr>
            <a:xfrm>
              <a:off x="2639007" y="3030855"/>
              <a:ext cx="352982" cy="338554"/>
            </a:xfrm>
            <a:prstGeom prst="rect">
              <a:avLst/>
            </a:prstGeom>
            <a:noFill/>
          </p:spPr>
          <p:txBody>
            <a:bodyPr wrap="none" rtlCol="0">
              <a:spAutoFit/>
            </a:bodyPr>
            <a:lstStyle/>
            <a:p>
              <a:r>
                <a:rPr lang="zh-CN" altLang="en-US" sz="1600"/>
                <a:t>√</a:t>
              </a:r>
            </a:p>
          </p:txBody>
        </p:sp>
        <p:sp>
          <p:nvSpPr>
            <p:cNvPr id="95" name="文本框 94"/>
            <p:cNvSpPr txBox="1"/>
            <p:nvPr/>
          </p:nvSpPr>
          <p:spPr>
            <a:xfrm>
              <a:off x="1369441" y="3366733"/>
              <a:ext cx="352982" cy="338554"/>
            </a:xfrm>
            <a:prstGeom prst="rect">
              <a:avLst/>
            </a:prstGeom>
            <a:noFill/>
          </p:spPr>
          <p:txBody>
            <a:bodyPr wrap="none" rtlCol="0">
              <a:spAutoFit/>
            </a:bodyPr>
            <a:lstStyle/>
            <a:p>
              <a:r>
                <a:rPr lang="zh-CN" altLang="en-US" sz="1600"/>
                <a:t>√</a:t>
              </a:r>
            </a:p>
          </p:txBody>
        </p:sp>
        <p:sp>
          <p:nvSpPr>
            <p:cNvPr id="96" name="文本框 95"/>
            <p:cNvSpPr txBox="1"/>
            <p:nvPr/>
          </p:nvSpPr>
          <p:spPr>
            <a:xfrm>
              <a:off x="2648205" y="3356052"/>
              <a:ext cx="352982" cy="338554"/>
            </a:xfrm>
            <a:prstGeom prst="rect">
              <a:avLst/>
            </a:prstGeom>
            <a:noFill/>
          </p:spPr>
          <p:txBody>
            <a:bodyPr wrap="none" rtlCol="0">
              <a:spAutoFit/>
            </a:bodyPr>
            <a:lstStyle/>
            <a:p>
              <a:r>
                <a:rPr lang="zh-CN" altLang="en-US" sz="1600"/>
                <a:t>√</a:t>
              </a:r>
            </a:p>
          </p:txBody>
        </p:sp>
        <p:sp>
          <p:nvSpPr>
            <p:cNvPr id="97" name="文本框 96"/>
            <p:cNvSpPr txBox="1"/>
            <p:nvPr/>
          </p:nvSpPr>
          <p:spPr>
            <a:xfrm>
              <a:off x="1982118" y="336137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nvGrpSpPr>
            <p:cNvPr id="98" name="组合 97"/>
            <p:cNvGrpSpPr/>
            <p:nvPr/>
          </p:nvGrpSpPr>
          <p:grpSpPr>
            <a:xfrm>
              <a:off x="917912" y="3738661"/>
              <a:ext cx="517006" cy="308408"/>
              <a:chOff x="936962" y="3760886"/>
              <a:chExt cx="517006" cy="308408"/>
            </a:xfrm>
          </p:grpSpPr>
          <p:sp>
            <p:nvSpPr>
              <p:cNvPr id="102" name="文本框 101"/>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103" name="文本框 102"/>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99" name="文本框 98"/>
            <p:cNvSpPr txBox="1"/>
            <p:nvPr/>
          </p:nvSpPr>
          <p:spPr>
            <a:xfrm>
              <a:off x="1388440" y="3731161"/>
              <a:ext cx="352982" cy="338554"/>
            </a:xfrm>
            <a:prstGeom prst="rect">
              <a:avLst/>
            </a:prstGeom>
            <a:noFill/>
          </p:spPr>
          <p:txBody>
            <a:bodyPr wrap="none" rtlCol="0">
              <a:spAutoFit/>
            </a:bodyPr>
            <a:lstStyle/>
            <a:p>
              <a:r>
                <a:rPr lang="zh-CN" altLang="en-US" sz="1600"/>
                <a:t>√</a:t>
              </a:r>
            </a:p>
          </p:txBody>
        </p:sp>
        <p:sp>
          <p:nvSpPr>
            <p:cNvPr id="100" name="文本框 99"/>
            <p:cNvSpPr txBox="1"/>
            <p:nvPr/>
          </p:nvSpPr>
          <p:spPr>
            <a:xfrm>
              <a:off x="2000552" y="3735047"/>
              <a:ext cx="352982" cy="338554"/>
            </a:xfrm>
            <a:prstGeom prst="rect">
              <a:avLst/>
            </a:prstGeom>
            <a:noFill/>
          </p:spPr>
          <p:txBody>
            <a:bodyPr wrap="none" rtlCol="0">
              <a:spAutoFit/>
            </a:bodyPr>
            <a:lstStyle/>
            <a:p>
              <a:r>
                <a:rPr lang="zh-CN" altLang="en-US" sz="1600"/>
                <a:t>√</a:t>
              </a:r>
            </a:p>
          </p:txBody>
        </p:sp>
        <p:sp>
          <p:nvSpPr>
            <p:cNvPr id="101" name="文本框 100"/>
            <p:cNvSpPr txBox="1"/>
            <p:nvPr/>
          </p:nvSpPr>
          <p:spPr>
            <a:xfrm>
              <a:off x="2661029" y="3735047"/>
              <a:ext cx="352982" cy="338554"/>
            </a:xfrm>
            <a:prstGeom prst="rect">
              <a:avLst/>
            </a:prstGeom>
            <a:noFill/>
          </p:spPr>
          <p:txBody>
            <a:bodyPr wrap="none" rtlCol="0">
              <a:spAutoFit/>
            </a:bodyPr>
            <a:lstStyle/>
            <a:p>
              <a:r>
                <a:rPr lang="zh-CN" altLang="en-US" sz="1600"/>
                <a:t>√</a:t>
              </a:r>
            </a:p>
          </p:txBody>
        </p:sp>
      </p:grpSp>
      <p:sp>
        <p:nvSpPr>
          <p:cNvPr id="4" name="文本框 3"/>
          <p:cNvSpPr txBox="1"/>
          <p:nvPr/>
        </p:nvSpPr>
        <p:spPr>
          <a:xfrm>
            <a:off x="2575133" y="5167806"/>
            <a:ext cx="1696298"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(a) </a:t>
            </a:r>
            <a:r>
              <a:rPr lang="zh-CN" altLang="en-US" sz="1600">
                <a:latin typeface="楷体" panose="02010609060101010101" pitchFamily="49" charset="-122"/>
                <a:ea typeface="楷体" panose="02010609060101010101" pitchFamily="49" charset="-122"/>
              </a:rPr>
              <a:t>集成提升性能</a:t>
            </a:r>
          </a:p>
        </p:txBody>
      </p:sp>
      <p:sp>
        <p:nvSpPr>
          <p:cNvPr id="116" name="文本框 115"/>
          <p:cNvSpPr txBox="1"/>
          <p:nvPr/>
        </p:nvSpPr>
        <p:spPr>
          <a:xfrm>
            <a:off x="5122011" y="5162174"/>
            <a:ext cx="1707519"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(b) </a:t>
            </a:r>
            <a:r>
              <a:rPr lang="zh-CN" altLang="en-US" sz="1600">
                <a:latin typeface="楷体" panose="02010609060101010101" pitchFamily="49" charset="-122"/>
                <a:ea typeface="楷体" panose="02010609060101010101" pitchFamily="49" charset="-122"/>
              </a:rPr>
              <a:t>集成不起作用</a:t>
            </a:r>
          </a:p>
        </p:txBody>
      </p:sp>
      <p:sp>
        <p:nvSpPr>
          <p:cNvPr id="117" name="文本框 116"/>
          <p:cNvSpPr txBox="1"/>
          <p:nvPr/>
        </p:nvSpPr>
        <p:spPr>
          <a:xfrm>
            <a:off x="7608151" y="5162174"/>
            <a:ext cx="1696298"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(c) </a:t>
            </a:r>
            <a:r>
              <a:rPr lang="zh-CN" altLang="en-US" sz="1600">
                <a:latin typeface="楷体" panose="02010609060101010101" pitchFamily="49" charset="-122"/>
                <a:ea typeface="楷体" panose="02010609060101010101" pitchFamily="49" charset="-122"/>
              </a:rPr>
              <a:t>集成起负作用</a:t>
            </a:r>
          </a:p>
        </p:txBody>
      </p:sp>
    </p:spTree>
  </p:cSld>
  <p:clrMapOvr>
    <a:masterClrMapping/>
  </p:clrMapOvr>
  <p:transition advTm="80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en-US" altLang="zh-CN" b="1" kern="100" dirty="0">
                    <a:effectLst/>
                    <a:sym typeface="+mn-ea"/>
                  </a:rPr>
                  <a:t>GBDT</a:t>
                </a:r>
                <a:r>
                  <a:rPr lang="zh-CN" altLang="en-US" b="1" kern="100" dirty="0">
                    <a:effectLst/>
                    <a:sym typeface="+mn-ea"/>
                  </a:rPr>
                  <a:t>算法</a:t>
                </a:r>
                <a:endParaRPr lang="en-US" altLang="zh-CN" b="1" kern="100" dirty="0">
                  <a:effectLst/>
                  <a:sym typeface="+mn-ea"/>
                </a:endParaRPr>
              </a:p>
              <a:p>
                <a:pPr marL="0" lvl="1" indent="0" algn="l">
                  <a:lnSpc>
                    <a:spcPct val="90000"/>
                  </a:lnSpc>
                  <a:spcBef>
                    <a:spcPts val="900"/>
                  </a:spcBef>
                  <a:spcAft>
                    <a:spcPts val="900"/>
                  </a:spcAft>
                  <a:buClrTx/>
                  <a:buSzTx/>
                  <a:buFont typeface="Wingdings" panose="05000000000000000000" charset="0"/>
                  <a:buNone/>
                </a:pPr>
                <a:r>
                  <a:rPr lang="zh-CN" altLang="en-US" sz="2400" b="0" dirty="0">
                    <a:latin typeface="+mj-ea"/>
                    <a:ea typeface="+mj-ea"/>
                    <a:cs typeface="+mn-cs"/>
                    <a:sym typeface="+mn-ea"/>
                  </a:rPr>
                  <a:t>1. 初始化弱学习器</a:t>
                </a:r>
                <a14:m>
                  <m:oMath xmlns:m="http://schemas.openxmlformats.org/officeDocument/2006/math">
                    <m:sSub>
                      <m:sSubPr>
                        <m:ctrlPr>
                          <a:rPr lang="zh-CN" altLang="en-US" sz="2400" b="0" i="1" dirty="0">
                            <a:latin typeface="Cambria Math" panose="02040503050406030204" pitchFamily="18" charset="0"/>
                            <a:ea typeface="+mj-ea"/>
                            <a:cs typeface="+mn-cs"/>
                            <a:sym typeface="+mn-ea"/>
                          </a:rPr>
                        </m:ctrlPr>
                      </m:sSubPr>
                      <m:e>
                        <m:r>
                          <a:rPr lang="zh-CN" altLang="en-US" sz="2400" b="0" dirty="0">
                            <a:latin typeface="Cambria Math" panose="02040503050406030204" pitchFamily="18" charset="0"/>
                            <a:ea typeface="+mj-ea"/>
                            <a:cs typeface="+mn-cs"/>
                            <a:sym typeface="+mn-ea"/>
                          </a:rPr>
                          <m:t>𝑓</m:t>
                        </m:r>
                      </m:e>
                      <m:sub>
                        <m:r>
                          <a:rPr lang="zh-CN" altLang="en-US" sz="2400" b="0" dirty="0">
                            <a:latin typeface="Cambria Math" panose="02040503050406030204" pitchFamily="18" charset="0"/>
                            <a:ea typeface="+mj-ea"/>
                            <a:cs typeface="+mn-cs"/>
                            <a:sym typeface="+mn-ea"/>
                          </a:rPr>
                          <m:t>0</m:t>
                        </m:r>
                      </m:sub>
                    </m:sSub>
                    <m:r>
                      <a:rPr lang="zh-CN" altLang="en-US" sz="2400" b="0" dirty="0">
                        <a:latin typeface="Cambria Math" panose="02040503050406030204" pitchFamily="18" charset="0"/>
                        <a:ea typeface="+mj-ea"/>
                        <a:cs typeface="+mn-cs"/>
                        <a:sym typeface="+mn-ea"/>
                      </a:rPr>
                      <m:t>(</m:t>
                    </m:r>
                    <m:r>
                      <a:rPr lang="zh-CN" altLang="en-US" sz="2400" b="0" dirty="0">
                        <a:latin typeface="Cambria Math" panose="02040503050406030204" pitchFamily="18" charset="0"/>
                        <a:ea typeface="+mj-ea"/>
                        <a:cs typeface="+mn-cs"/>
                        <a:sym typeface="+mn-ea"/>
                      </a:rPr>
                      <m:t>𝑥</m:t>
                    </m:r>
                    <m:r>
                      <a:rPr lang="zh-CN" altLang="en-US" sz="2400" b="0" dirty="0">
                        <a:latin typeface="Cambria Math" panose="02040503050406030204" pitchFamily="18" charset="0"/>
                        <a:ea typeface="+mj-ea"/>
                        <a:cs typeface="+mn-cs"/>
                        <a:sym typeface="+mn-ea"/>
                      </a:rPr>
                      <m:t>)=</m:t>
                    </m:r>
                    <m:r>
                      <a:rPr lang="zh-CN" altLang="en-US" sz="2400" b="0" dirty="0">
                        <a:latin typeface="Cambria Math" panose="02040503050406030204" pitchFamily="18" charset="0"/>
                        <a:ea typeface="+mj-ea"/>
                        <a:cs typeface="+mn-cs"/>
                      </a:rPr>
                      <m:t>𝑎𝑟𝑔𝑚𝑖𝑛</m:t>
                    </m:r>
                    <m:nary>
                      <m:naryPr>
                        <m:chr m:val="∑"/>
                        <m:ctrlPr>
                          <a:rPr lang="zh-CN" altLang="en-US" sz="2400" b="0" i="1" dirty="0">
                            <a:latin typeface="Cambria Math" panose="02040503050406030204" pitchFamily="18" charset="0"/>
                            <a:ea typeface="+mj-ea"/>
                            <a:cs typeface="+mn-cs"/>
                          </a:rPr>
                        </m:ctrlPr>
                      </m:naryPr>
                      <m:sub>
                        <m:r>
                          <a:rPr lang="zh-CN" altLang="en-US" sz="2400" b="0" dirty="0">
                            <a:latin typeface="Cambria Math" panose="02040503050406030204" pitchFamily="18" charset="0"/>
                            <a:ea typeface="+mj-ea"/>
                            <a:cs typeface="+mn-cs"/>
                          </a:rPr>
                          <m:t>𝑖</m:t>
                        </m:r>
                        <m:r>
                          <a:rPr lang="zh-CN" altLang="en-US" sz="2400" b="0" dirty="0">
                            <a:latin typeface="Cambria Math" panose="02040503050406030204" pitchFamily="18" charset="0"/>
                            <a:ea typeface="+mj-ea"/>
                            <a:cs typeface="+mn-cs"/>
                          </a:rPr>
                          <m:t>=1</m:t>
                        </m:r>
                      </m:sub>
                      <m:sup>
                        <m:r>
                          <a:rPr lang="zh-CN" altLang="en-US" sz="2400" b="0" dirty="0">
                            <a:latin typeface="Cambria Math" panose="02040503050406030204" pitchFamily="18" charset="0"/>
                            <a:ea typeface="+mj-ea"/>
                            <a:cs typeface="+mn-cs"/>
                          </a:rPr>
                          <m:t>𝑁</m:t>
                        </m:r>
                      </m:sup>
                      <m:e>
                        <m:r>
                          <a:rPr lang="zh-CN" altLang="en-US" sz="2400" b="0" dirty="0">
                            <a:latin typeface="Cambria Math" panose="02040503050406030204" pitchFamily="18" charset="0"/>
                            <a:ea typeface="+mj-ea"/>
                            <a:cs typeface="+mn-cs"/>
                          </a:rPr>
                          <m:t>𝐿</m:t>
                        </m:r>
                        <m:d>
                          <m:dPr>
                            <m:ctrlPr>
                              <a:rPr lang="zh-CN" altLang="en-US" sz="2400" b="0" i="1" dirty="0">
                                <a:latin typeface="Cambria Math" panose="02040503050406030204" pitchFamily="18" charset="0"/>
                                <a:ea typeface="+mj-ea"/>
                                <a:cs typeface="+mn-cs"/>
                              </a:rPr>
                            </m:ctrlPr>
                          </m:dPr>
                          <m:e>
                            <m:sSub>
                              <m:sSubPr>
                                <m:ctrlPr>
                                  <a:rPr lang="zh-CN" altLang="en-US" sz="2400" b="0" i="1" dirty="0">
                                    <a:latin typeface="Cambria Math" panose="02040503050406030204" pitchFamily="18" charset="0"/>
                                    <a:ea typeface="+mj-ea"/>
                                    <a:cs typeface="+mn-cs"/>
                                  </a:rPr>
                                </m:ctrlPr>
                              </m:sSubPr>
                              <m:e>
                                <m:r>
                                  <a:rPr lang="zh-CN" altLang="en-US" sz="2400" b="0" dirty="0">
                                    <a:latin typeface="Cambria Math" panose="02040503050406030204" pitchFamily="18" charset="0"/>
                                    <a:ea typeface="+mj-ea"/>
                                    <a:cs typeface="+mn-cs"/>
                                  </a:rPr>
                                  <m:t>𝑦</m:t>
                                </m:r>
                              </m:e>
                              <m:sub>
                                <m:r>
                                  <a:rPr lang="zh-CN" altLang="en-US" sz="2400" b="0" dirty="0">
                                    <a:latin typeface="Cambria Math" panose="02040503050406030204" pitchFamily="18" charset="0"/>
                                    <a:ea typeface="+mj-ea"/>
                                    <a:cs typeface="+mn-cs"/>
                                  </a:rPr>
                                  <m:t>𝑖</m:t>
                                </m:r>
                              </m:sub>
                            </m:sSub>
                            <m:r>
                              <a:rPr lang="zh-CN" altLang="en-US" sz="2400" b="0" dirty="0">
                                <a:latin typeface="Cambria Math" panose="02040503050406030204" pitchFamily="18" charset="0"/>
                                <a:ea typeface="+mj-ea"/>
                                <a:cs typeface="+mn-cs"/>
                              </a:rPr>
                              <m:t>,</m:t>
                            </m:r>
                            <m:r>
                              <a:rPr lang="en-US" altLang="zh-CN" sz="2400" b="0" i="1" dirty="0">
                                <a:latin typeface="Cambria Math" panose="02040503050406030204" pitchFamily="18" charset="0"/>
                                <a:ea typeface="+mj-ea"/>
                                <a:cs typeface="+mn-cs"/>
                              </a:rPr>
                              <m:t>𝑐</m:t>
                            </m:r>
                          </m:e>
                        </m:d>
                      </m:e>
                    </m:nary>
                  </m:oMath>
                </a14:m>
                <a:endParaRPr lang="zh-CN" altLang="en-US" sz="2400" b="0" dirty="0">
                  <a:latin typeface="+mj-ea"/>
                  <a:ea typeface="+mj-ea"/>
                  <a:cs typeface="+mn-cs"/>
                  <a:sym typeface="+mn-ea"/>
                </a:endParaRPr>
              </a:p>
              <a:p>
                <a:pPr marL="0" lvl="1" indent="0" algn="l">
                  <a:lnSpc>
                    <a:spcPct val="90000"/>
                  </a:lnSpc>
                  <a:spcBef>
                    <a:spcPts val="900"/>
                  </a:spcBef>
                  <a:spcAft>
                    <a:spcPts val="900"/>
                  </a:spcAft>
                  <a:buClrTx/>
                  <a:buSzTx/>
                  <a:buFont typeface="Wingdings" panose="05000000000000000000" charset="0"/>
                  <a:buNone/>
                </a:pPr>
                <a:r>
                  <a:rPr lang="zh-CN" altLang="en-US" sz="2400" b="0" dirty="0">
                    <a:latin typeface="+mj-ea"/>
                    <a:ea typeface="+mj-ea"/>
                    <a:cs typeface="+mn-cs"/>
                    <a:sym typeface="+mn-ea"/>
                  </a:rPr>
                  <a:t>2. 对</a:t>
                </a:r>
                <a14:m>
                  <m:oMath xmlns:m="http://schemas.openxmlformats.org/officeDocument/2006/math">
                    <m:r>
                      <a:rPr lang="zh-CN" altLang="en-US" sz="2400" b="0" dirty="0">
                        <a:latin typeface="Cambria Math" panose="02040503050406030204" pitchFamily="18" charset="0"/>
                        <a:ea typeface="+mj-ea"/>
                        <a:cs typeface="+mn-cs"/>
                        <a:sym typeface="+mn-ea"/>
                      </a:rPr>
                      <m:t>𝑚</m:t>
                    </m:r>
                    <m:r>
                      <a:rPr lang="zh-CN" altLang="en-US" sz="2400" b="0" dirty="0">
                        <a:latin typeface="Cambria Math" panose="02040503050406030204" pitchFamily="18" charset="0"/>
                        <a:ea typeface="+mj-ea"/>
                        <a:cs typeface="+mn-cs"/>
                        <a:sym typeface="+mn-ea"/>
                      </a:rPr>
                      <m:t>=1, 2, ..., </m:t>
                    </m:r>
                    <m:r>
                      <a:rPr lang="zh-CN" altLang="en-US" sz="2400" b="0" dirty="0">
                        <a:latin typeface="Cambria Math" panose="02040503050406030204" pitchFamily="18" charset="0"/>
                        <a:ea typeface="+mj-ea"/>
                        <a:cs typeface="+mn-cs"/>
                        <a:sym typeface="+mn-ea"/>
                      </a:rPr>
                      <m:t>𝑀</m:t>
                    </m:r>
                  </m:oMath>
                </a14:m>
                <a:endParaRPr lang="zh-CN" altLang="en-US" sz="2400" b="0" dirty="0">
                  <a:latin typeface="+mj-ea"/>
                  <a:ea typeface="+mj-ea"/>
                  <a:cs typeface="+mn-cs"/>
                  <a:sym typeface="+mn-ea"/>
                </a:endParaRPr>
              </a:p>
              <a:p>
                <a:pPr marL="0" lvl="1" indent="0" algn="l">
                  <a:lnSpc>
                    <a:spcPct val="80000"/>
                  </a:lnSpc>
                  <a:spcBef>
                    <a:spcPts val="900"/>
                  </a:spcBef>
                  <a:spcAft>
                    <a:spcPts val="900"/>
                  </a:spcAft>
                  <a:buClrTx/>
                  <a:buSzTx/>
                  <a:buFont typeface="Wingdings" panose="05000000000000000000" charset="0"/>
                  <a:buNone/>
                </a:pPr>
                <a:r>
                  <a:rPr lang="zh-CN" altLang="en-US" sz="2400" b="0" dirty="0">
                    <a:latin typeface="+mj-ea"/>
                    <a:ea typeface="+mj-ea"/>
                    <a:cs typeface="+mn-cs"/>
                    <a:sym typeface="+mn-ea"/>
                  </a:rPr>
                  <a:t>         </a:t>
                </a:r>
                <a:r>
                  <a:rPr lang="en-US" altLang="zh-CN" sz="2400" b="0" dirty="0">
                    <a:latin typeface="+mj-ea"/>
                    <a:ea typeface="+mj-ea"/>
                    <a:cs typeface="+mn-cs"/>
                    <a:sym typeface="+mn-ea"/>
                  </a:rPr>
                  <a:t>a. </a:t>
                </a:r>
                <a:r>
                  <a:rPr lang="zh-CN" altLang="en-US" sz="2400" b="0" dirty="0">
                    <a:latin typeface="+mj-ea"/>
                    <a:ea typeface="+mj-ea"/>
                    <a:cs typeface="+mn-cs"/>
                    <a:sym typeface="+mn-ea"/>
                  </a:rPr>
                  <a:t>对</a:t>
                </a:r>
                <a14:m>
                  <m:oMath xmlns:m="http://schemas.openxmlformats.org/officeDocument/2006/math">
                    <m:r>
                      <a:rPr lang="en-US" altLang="zh-CN" sz="2400" b="0" i="1" dirty="0">
                        <a:latin typeface="Cambria Math" panose="02040503050406030204" pitchFamily="18" charset="0"/>
                        <a:ea typeface="+mj-ea"/>
                        <a:cs typeface="+mn-cs"/>
                        <a:sym typeface="+mn-ea"/>
                      </a:rPr>
                      <m:t>𝑖</m:t>
                    </m:r>
                    <m:r>
                      <a:rPr lang="zh-CN" altLang="en-US" sz="2400" b="0" dirty="0">
                        <a:latin typeface="Cambria Math" panose="02040503050406030204" pitchFamily="18" charset="0"/>
                        <a:ea typeface="+mj-ea"/>
                        <a:cs typeface="+mn-cs"/>
                        <a:sym typeface="+mn-ea"/>
                      </a:rPr>
                      <m:t> = 1, 2, ..., </m:t>
                    </m:r>
                    <m:r>
                      <a:rPr lang="en-US" altLang="zh-CN" sz="2400" b="0" i="1" dirty="0">
                        <a:latin typeface="Cambria Math" panose="02040503050406030204" pitchFamily="18" charset="0"/>
                        <a:ea typeface="+mj-ea"/>
                        <a:cs typeface="+mn-cs"/>
                        <a:sym typeface="+mn-ea"/>
                      </a:rPr>
                      <m:t>𝑁</m:t>
                    </m:r>
                  </m:oMath>
                </a14:m>
                <a:r>
                  <a:rPr lang="zh-CN" altLang="en-US" sz="2400" b="0" dirty="0">
                    <a:latin typeface="+mj-ea"/>
                    <a:ea typeface="+mj-ea"/>
                    <a:cs typeface="+mn-cs"/>
                    <a:sym typeface="+mn-ea"/>
                  </a:rPr>
                  <a:t>，计算</a:t>
                </a:r>
                <a:r>
                  <a:rPr lang="en-US" altLang="zh-CN" sz="2400" b="0" dirty="0">
                    <a:latin typeface="+mj-ea"/>
                    <a:ea typeface="+mj-ea"/>
                    <a:cs typeface="+mn-cs"/>
                    <a:sym typeface="+mn-ea"/>
                  </a:rPr>
                  <a:t> </a:t>
                </a:r>
                <a14:m>
                  <m:oMath xmlns:m="http://schemas.openxmlformats.org/officeDocument/2006/math">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Cambria Math" panose="02040503050406030204" pitchFamily="18" charset="0"/>
                            <a:sym typeface="+mn-ea"/>
                          </a:rPr>
                          <m:t>𝑟</m:t>
                        </m:r>
                      </m:e>
                      <m:sub>
                        <m:r>
                          <a:rPr lang="en-US" altLang="zh-CN" sz="2400" b="0" i="1" dirty="0">
                            <a:latin typeface="Cambria Math" panose="02040503050406030204" pitchFamily="18" charset="0"/>
                            <a:ea typeface="+mj-ea"/>
                            <a:cs typeface="Cambria Math" panose="02040503050406030204" pitchFamily="18" charset="0"/>
                            <a:sym typeface="+mn-ea"/>
                          </a:rPr>
                          <m:t>𝑚𝑖</m:t>
                        </m:r>
                      </m:sub>
                    </m:sSub>
                    <m:r>
                      <a:rPr lang="en-US" altLang="zh-CN" sz="2400" b="0" i="1" dirty="0">
                        <a:latin typeface="Cambria Math" panose="02040503050406030204" pitchFamily="18" charset="0"/>
                        <a:ea typeface="+mj-ea"/>
                        <a:cs typeface="Cambria Math" panose="02040503050406030204" pitchFamily="18" charset="0"/>
                        <a:sym typeface="+mn-ea"/>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d>
                          <m:dPr>
                            <m:begChr m:val="["/>
                            <m:endChr m:val="]"/>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dPr>
                          <m:e>
                            <m:f>
                              <m:f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𝐿</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𝑦</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num>
                              <m:den>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den>
                            </m:f>
                          </m:e>
                        </m:d>
                      </m:e>
                      <m:sub>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 </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ub>
                    </m:sSub>
                  </m:oMath>
                </a14:m>
                <a:r>
                  <a:rPr lang="en-US" altLang="zh-CN" sz="2400" b="0" dirty="0">
                    <a:latin typeface="+mj-ea"/>
                    <a:ea typeface="+mj-ea"/>
                    <a:cs typeface="+mn-cs"/>
                    <a:sym typeface="+mn-ea"/>
                  </a:rPr>
                  <a:t> </a:t>
                </a:r>
              </a:p>
              <a:p>
                <a:pPr marL="0" lvl="1" indent="0" algn="l">
                  <a:lnSpc>
                    <a:spcPct val="60000"/>
                  </a:lnSpc>
                  <a:spcBef>
                    <a:spcPts val="900"/>
                  </a:spcBef>
                  <a:spcAft>
                    <a:spcPts val="900"/>
                  </a:spcAft>
                  <a:buClrTx/>
                  <a:buSzTx/>
                  <a:buFont typeface="Wingdings" panose="05000000000000000000" charset="0"/>
                  <a:buNone/>
                </a:pPr>
                <a:r>
                  <a:rPr lang="en-US" altLang="zh-CN" sz="2400" b="0" dirty="0">
                    <a:latin typeface="+mj-ea"/>
                    <a:ea typeface="+mj-ea"/>
                    <a:cs typeface="+mn-cs"/>
                    <a:sym typeface="+mn-ea"/>
                  </a:rPr>
                  <a:t>         b. </a:t>
                </a:r>
                <a:r>
                  <a:rPr lang="zh-CN" altLang="en-US" sz="2400" b="0" dirty="0">
                    <a:latin typeface="+mj-ea"/>
                    <a:ea typeface="+mj-ea"/>
                    <a:cs typeface="+mn-cs"/>
                    <a:sym typeface="+mn-ea"/>
                  </a:rPr>
                  <a:t>对</a:t>
                </a:r>
                <a14:m>
                  <m:oMath xmlns:m="http://schemas.openxmlformats.org/officeDocument/2006/math">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Cambria Math" panose="02040503050406030204" pitchFamily="18" charset="0"/>
                            <a:sym typeface="+mn-ea"/>
                          </a:rPr>
                          <m:t>𝑟</m:t>
                        </m:r>
                      </m:e>
                      <m:sub>
                        <m:r>
                          <a:rPr lang="en-US" altLang="zh-CN" sz="2400" b="0" i="1" dirty="0">
                            <a:latin typeface="Cambria Math" panose="02040503050406030204" pitchFamily="18" charset="0"/>
                            <a:ea typeface="+mj-ea"/>
                            <a:cs typeface="Cambria Math" panose="02040503050406030204" pitchFamily="18" charset="0"/>
                            <a:sym typeface="+mn-ea"/>
                          </a:rPr>
                          <m:t>𝑚𝑖</m:t>
                        </m:r>
                      </m:sub>
                    </m:sSub>
                  </m:oMath>
                </a14:m>
                <a:r>
                  <a:rPr lang="zh-CN" altLang="en-US" sz="2400" b="0" dirty="0">
                    <a:latin typeface="Cambria Math" panose="02040503050406030204" pitchFamily="18" charset="0"/>
                    <a:ea typeface="+mj-ea"/>
                    <a:cs typeface="Cambria Math" panose="02040503050406030204" pitchFamily="18" charset="0"/>
                    <a:sym typeface="+mn-ea"/>
                  </a:rPr>
                  <a:t>拟合一个</a:t>
                </a:r>
                <a:r>
                  <a:rPr lang="en-US" altLang="zh-CN" sz="2400" b="0" dirty="0">
                    <a:latin typeface="Cambria Math" panose="02040503050406030204" pitchFamily="18" charset="0"/>
                    <a:ea typeface="+mj-ea"/>
                    <a:cs typeface="Cambria Math" panose="02040503050406030204" pitchFamily="18" charset="0"/>
                    <a:sym typeface="+mn-ea"/>
                  </a:rPr>
                  <a:t>CART</a:t>
                </a:r>
                <a:r>
                  <a:rPr lang="zh-CN" altLang="en-US" sz="2400" b="0" dirty="0">
                    <a:latin typeface="Cambria Math" panose="02040503050406030204" pitchFamily="18" charset="0"/>
                    <a:ea typeface="+mj-ea"/>
                    <a:cs typeface="Cambria Math" panose="02040503050406030204" pitchFamily="18" charset="0"/>
                    <a:sym typeface="+mn-ea"/>
                  </a:rPr>
                  <a:t>回归树，得到第</a:t>
                </a:r>
                <a14:m>
                  <m:oMath xmlns:m="http://schemas.openxmlformats.org/officeDocument/2006/math">
                    <m:r>
                      <a:rPr lang="zh-CN" altLang="en-US" sz="2400" b="0" dirty="0">
                        <a:latin typeface="Cambria Math" panose="02040503050406030204" pitchFamily="18" charset="0"/>
                        <a:ea typeface="+mj-ea"/>
                        <a:cs typeface="Cambria Math" panose="02040503050406030204" pitchFamily="18" charset="0"/>
                        <a:sym typeface="+mn-ea"/>
                      </a:rPr>
                      <m:t>𝑚</m:t>
                    </m:r>
                  </m:oMath>
                </a14:m>
                <a:r>
                  <a:rPr lang="zh-CN" altLang="en-US" sz="2400" b="0" dirty="0">
                    <a:latin typeface="Cambria Math" panose="02040503050406030204" pitchFamily="18" charset="0"/>
                    <a:ea typeface="+mj-ea"/>
                    <a:cs typeface="Cambria Math" panose="02040503050406030204" pitchFamily="18" charset="0"/>
                    <a:sym typeface="+mn-ea"/>
                  </a:rPr>
                  <a:t>个弱学习器，对应</a:t>
                </a:r>
                <a:r>
                  <a:rPr lang="zh-CN" altLang="en-US" sz="2400" b="0" dirty="0">
                    <a:latin typeface="+mj-ea"/>
                    <a:ea typeface="+mj-ea"/>
                    <a:cs typeface="+mn-cs"/>
                    <a:sym typeface="+mn-ea"/>
                  </a:rPr>
                  <a:t>的叶节点区域为</a:t>
                </a:r>
                <a14:m>
                  <m:oMath xmlns:m="http://schemas.openxmlformats.org/officeDocument/2006/math">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Cambria Math" panose="02040503050406030204" pitchFamily="18" charset="0"/>
                            <a:sym typeface="+mn-ea"/>
                          </a:rPr>
                          <m:t>𝑅</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oMath>
                </a14:m>
                <a:endParaRPr lang="en-US" altLang="zh-CN" sz="2400" b="0" i="1" dirty="0">
                  <a:latin typeface="Cambria Math" panose="02040503050406030204" pitchFamily="18" charset="0"/>
                  <a:ea typeface="+mj-ea"/>
                  <a:cs typeface="Cambria Math" panose="02040503050406030204" pitchFamily="18" charset="0"/>
                  <a:sym typeface="+mn-ea"/>
                </a:endParaRPr>
              </a:p>
              <a:p>
                <a:pPr marL="0" lvl="1" indent="0" algn="l">
                  <a:lnSpc>
                    <a:spcPct val="110000"/>
                  </a:lnSpc>
                  <a:spcBef>
                    <a:spcPts val="900"/>
                  </a:spcBef>
                  <a:spcAft>
                    <a:spcPts val="900"/>
                  </a:spcAft>
                  <a:buClrTx/>
                  <a:buSzTx/>
                  <a:buFont typeface="Wingdings" panose="05000000000000000000" charset="0"/>
                  <a:buNone/>
                </a:pPr>
                <a:r>
                  <a:rPr lang="en-US" altLang="zh-CN" sz="2400" b="0" dirty="0">
                    <a:latin typeface="+mj-ea"/>
                    <a:ea typeface="+mj-ea"/>
                    <a:cs typeface="+mn-cs"/>
                    <a:sym typeface="+mn-ea"/>
                  </a:rPr>
                  <a:t>         c. </a:t>
                </a:r>
                <a:r>
                  <a:rPr lang="zh-CN" altLang="en-US" sz="2400" b="0" dirty="0">
                    <a:latin typeface="+mj-ea"/>
                    <a:ea typeface="+mj-ea"/>
                    <a:cs typeface="+mn-cs"/>
                    <a:sym typeface="+mn-ea"/>
                  </a:rPr>
                  <a:t>对</a:t>
                </a:r>
                <a14:m>
                  <m:oMath xmlns:m="http://schemas.openxmlformats.org/officeDocument/2006/math">
                    <m:r>
                      <a:rPr lang="en-US" altLang="zh-CN" sz="2400" b="0" i="1" dirty="0">
                        <a:latin typeface="Cambria Math" panose="02040503050406030204" pitchFamily="18" charset="0"/>
                        <a:ea typeface="+mj-ea"/>
                        <a:cs typeface="+mn-cs"/>
                        <a:sym typeface="+mn-ea"/>
                      </a:rPr>
                      <m:t>𝑗</m:t>
                    </m:r>
                    <m:r>
                      <a:rPr lang="zh-CN" altLang="en-US" sz="2400" b="0" dirty="0">
                        <a:latin typeface="Cambria Math" panose="02040503050406030204" pitchFamily="18" charset="0"/>
                        <a:ea typeface="+mj-ea"/>
                        <a:cs typeface="+mn-cs"/>
                        <a:sym typeface="+mn-ea"/>
                      </a:rPr>
                      <m:t>= 1, 2, ..., </m:t>
                    </m:r>
                    <m:r>
                      <a:rPr lang="en-US" altLang="zh-CN" sz="2400" b="0" i="1" dirty="0">
                        <a:latin typeface="Cambria Math" panose="02040503050406030204" pitchFamily="18" charset="0"/>
                        <a:ea typeface="+mj-ea"/>
                        <a:cs typeface="+mn-cs"/>
                        <a:sym typeface="+mn-ea"/>
                      </a:rPr>
                      <m:t>𝐽</m:t>
                    </m:r>
                  </m:oMath>
                </a14:m>
                <a:r>
                  <a:rPr lang="zh-CN" altLang="en-US" sz="2400" b="0" dirty="0">
                    <a:latin typeface="+mj-ea"/>
                    <a:ea typeface="+mj-ea"/>
                    <a:cs typeface="+mn-cs"/>
                    <a:sym typeface="+mn-ea"/>
                  </a:rPr>
                  <a:t>，计算  </a:t>
                </a:r>
                <a14:m>
                  <m:oMath xmlns:m="http://schemas.openxmlformats.org/officeDocument/2006/math">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mn-cs"/>
                          </a:rPr>
                          <m:t>𝑐</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r>
                      <a:rPr lang="en-US" altLang="zh-CN" sz="2400" b="0" i="1" dirty="0">
                        <a:latin typeface="Cambria Math" panose="02040503050406030204" pitchFamily="18" charset="0"/>
                        <a:ea typeface="+mj-ea"/>
                        <a:cs typeface="Cambria Math" panose="02040503050406030204" pitchFamily="18" charset="0"/>
                        <a:sym typeface="+mn-ea"/>
                      </a:rPr>
                      <m:t>=</m:t>
                    </m:r>
                    <m:r>
                      <a:rPr lang="zh-CN" altLang="en-US" sz="2400" b="0" dirty="0">
                        <a:latin typeface="Cambria Math" panose="02040503050406030204" pitchFamily="18" charset="0"/>
                        <a:ea typeface="+mj-ea"/>
                        <a:cs typeface="+mn-cs"/>
                      </a:rPr>
                      <m:t>𝑎𝑟𝑔𝑚𝑖𝑛</m:t>
                    </m:r>
                    <m:nary>
                      <m:naryPr>
                        <m:chr m:val="∑"/>
                        <m:limLoc m:val="undOvr"/>
                        <m:supHide m:val="on"/>
                        <m:ctrlPr>
                          <a:rPr lang="zh-CN" altLang="en-US" sz="2400" b="0" i="1" dirty="0">
                            <a:latin typeface="Cambria Math" panose="02040503050406030204" pitchFamily="18" charset="0"/>
                            <a:ea typeface="+mj-ea"/>
                            <a:cs typeface="Cambria Math" panose="02040503050406030204" pitchFamily="18" charset="0"/>
                          </a:rPr>
                        </m:ctrlPr>
                      </m:naryPr>
                      <m:sub>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Cambria Math" panose="02040503050406030204" pitchFamily="18" charset="0"/>
                                <a:sym typeface="+mn-ea"/>
                              </a:rPr>
                              <m:t>𝑅</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sub>
                      <m:sup/>
                      <m:e>
                        <m:r>
                          <a:rPr lang="zh-CN" altLang="en-US" sz="2400" b="0" dirty="0">
                            <a:latin typeface="Cambria Math" panose="02040503050406030204" pitchFamily="18" charset="0"/>
                            <a:ea typeface="+mj-ea"/>
                            <a:cs typeface="+mn-cs"/>
                          </a:rPr>
                          <m:t>𝐿</m:t>
                        </m:r>
                        <m:d>
                          <m:dPr>
                            <m:ctrlPr>
                              <a:rPr lang="zh-CN" altLang="en-US" sz="2400" b="0" i="1" dirty="0">
                                <a:latin typeface="Cambria Math" panose="02040503050406030204" pitchFamily="18" charset="0"/>
                                <a:ea typeface="+mj-ea"/>
                                <a:cs typeface="+mn-cs"/>
                              </a:rPr>
                            </m:ctrlPr>
                          </m:dPr>
                          <m:e>
                            <m:sSub>
                              <m:sSubPr>
                                <m:ctrlPr>
                                  <a:rPr lang="zh-CN" altLang="en-US" sz="2400" b="0" i="1" dirty="0">
                                    <a:latin typeface="Cambria Math" panose="02040503050406030204" pitchFamily="18" charset="0"/>
                                    <a:ea typeface="+mj-ea"/>
                                    <a:cs typeface="+mn-cs"/>
                                  </a:rPr>
                                </m:ctrlPr>
                              </m:sSubPr>
                              <m:e>
                                <m:r>
                                  <a:rPr lang="zh-CN" altLang="en-US" sz="2400" b="0" dirty="0">
                                    <a:latin typeface="Cambria Math" panose="02040503050406030204" pitchFamily="18" charset="0"/>
                                    <a:ea typeface="+mj-ea"/>
                                    <a:cs typeface="+mn-cs"/>
                                  </a:rPr>
                                  <m:t>𝑦</m:t>
                                </m:r>
                              </m:e>
                              <m:sub>
                                <m:r>
                                  <a:rPr lang="zh-CN" altLang="en-US" sz="2400" b="0" dirty="0">
                                    <a:latin typeface="Cambria Math" panose="02040503050406030204" pitchFamily="18" charset="0"/>
                                    <a:ea typeface="+mj-ea"/>
                                    <a:cs typeface="+mn-cs"/>
                                  </a:rPr>
                                  <m:t>𝑖</m:t>
                                </m:r>
                              </m:sub>
                            </m:sSub>
                            <m:r>
                              <a:rPr lang="zh-CN" altLang="en-US" sz="2400" b="0" dirty="0">
                                <a:latin typeface="Cambria Math" panose="02040503050406030204" pitchFamily="18" charset="0"/>
                                <a:ea typeface="+mj-ea"/>
                                <a:cs typeface="+mn-cs"/>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m:t>
                            </m:r>
                            <m:r>
                              <a:rPr lang="en-US" altLang="zh-CN" sz="2400" b="0" i="1" dirty="0">
                                <a:latin typeface="Cambria Math" panose="02040503050406030204" pitchFamily="18" charset="0"/>
                                <a:ea typeface="+mj-ea"/>
                                <a:cs typeface="+mn-cs"/>
                              </a:rPr>
                              <m:t>𝑐</m:t>
                            </m:r>
                          </m:e>
                        </m:d>
                      </m:e>
                    </m:nary>
                  </m:oMath>
                </a14:m>
                <a:r>
                  <a:rPr lang="zh-CN" altLang="en-US" sz="2400" b="0" dirty="0">
                    <a:latin typeface="+mj-ea"/>
                    <a:ea typeface="+mj-ea"/>
                    <a:cs typeface="+mn-cs"/>
                    <a:sym typeface="+mn-ea"/>
                  </a:rPr>
                  <a:t>  </a:t>
                </a:r>
              </a:p>
              <a:p>
                <a:pPr marL="0" lvl="1" indent="0" algn="l">
                  <a:lnSpc>
                    <a:spcPct val="80000"/>
                  </a:lnSpc>
                  <a:spcBef>
                    <a:spcPts val="900"/>
                  </a:spcBef>
                  <a:spcAft>
                    <a:spcPts val="900"/>
                  </a:spcAft>
                  <a:buClrTx/>
                  <a:buSzTx/>
                  <a:buFont typeface="Wingdings" panose="05000000000000000000" charset="0"/>
                  <a:buNone/>
                </a:pPr>
                <a:r>
                  <a:rPr lang="zh-CN" altLang="en-US" sz="2400" b="0" dirty="0">
                    <a:latin typeface="+mj-ea"/>
                    <a:ea typeface="+mj-ea"/>
                    <a:cs typeface="+mn-cs"/>
                    <a:sym typeface="+mn-ea"/>
                  </a:rPr>
                  <a:t> </a:t>
                </a:r>
                <a:r>
                  <a:rPr lang="en-US" altLang="zh-CN" sz="2400" b="0" dirty="0">
                    <a:latin typeface="+mj-ea"/>
                    <a:ea typeface="+mj-ea"/>
                    <a:cs typeface="+mn-cs"/>
                    <a:sym typeface="+mn-ea"/>
                  </a:rPr>
                  <a:t>        d. </a:t>
                </a:r>
                <a:r>
                  <a:rPr lang="zh-CN" altLang="en-US" sz="2400" b="0" dirty="0">
                    <a:latin typeface="+mj-ea"/>
                    <a:ea typeface="+mj-ea"/>
                    <a:cs typeface="+mn-cs"/>
                    <a:sym typeface="+mn-ea"/>
                  </a:rPr>
                  <a:t>更新</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m:t>
                    </m:r>
                    <m:nary>
                      <m:naryPr>
                        <m:chr m:val="∑"/>
                        <m:limLoc m:val="undOv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naryPr>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𝑗</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up>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𝐽</m:t>
                        </m:r>
                      </m:sup>
                      <m:e>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mn-cs"/>
                              </a:rPr>
                              <m:t>𝑐</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r>
                          <a:rPr lang="en-US" altLang="zh-CN" sz="2400" b="0" i="1" dirty="0">
                            <a:latin typeface="Cambria Math" panose="02040503050406030204" pitchFamily="18" charset="0"/>
                            <a:ea typeface="+mj-ea"/>
                            <a:cs typeface="Cambria Math" panose="02040503050406030204" pitchFamily="18" charset="0"/>
                            <a:sym typeface="+mn-ea"/>
                          </a:rPr>
                          <m:t>𝐼</m:t>
                        </m:r>
                        <m:r>
                          <a:rPr lang="en-US" altLang="zh-CN" sz="2400" b="0" i="1" dirty="0">
                            <a:latin typeface="Cambria Math" panose="02040503050406030204" pitchFamily="18" charset="0"/>
                            <a:ea typeface="+mj-ea"/>
                            <a:cs typeface="Cambria Math" panose="02040503050406030204" pitchFamily="18" charset="0"/>
                            <a:sym typeface="+mn-ea"/>
                          </a:rPr>
                          <m:t>(</m:t>
                        </m:r>
                        <m:r>
                          <a:rPr lang="en-US" altLang="zh-CN" sz="2400" b="0" i="1" dirty="0">
                            <a:latin typeface="Cambria Math" panose="02040503050406030204" pitchFamily="18" charset="0"/>
                            <a:ea typeface="+mj-ea"/>
                            <a:cs typeface="Cambria Math" panose="02040503050406030204" pitchFamily="18" charset="0"/>
                            <a:sym typeface="+mn-ea"/>
                          </a:rPr>
                          <m:t>𝑥</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Cambria Math" panose="02040503050406030204" pitchFamily="18" charset="0"/>
                                <a:sym typeface="+mn-ea"/>
                              </a:rPr>
                              <m:t>𝑅</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r>
                          <a:rPr lang="en-US" altLang="zh-CN" sz="2400" b="0" i="1" dirty="0">
                            <a:latin typeface="Cambria Math" panose="02040503050406030204" pitchFamily="18" charset="0"/>
                            <a:ea typeface="+mj-ea"/>
                            <a:cs typeface="Cambria Math" panose="02040503050406030204" pitchFamily="18" charset="0"/>
                            <a:sym typeface="+mn-ea"/>
                          </a:rPr>
                          <m:t>)</m:t>
                        </m:r>
                      </m:e>
                    </m:nary>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m:t>
                    </m:r>
                  </m:oMath>
                </a14:m>
                <a:r>
                  <a:rPr lang="zh-CN" altLang="en-US" sz="2400" b="0" dirty="0">
                    <a:latin typeface="+mj-ea"/>
                    <a:ea typeface="+mj-ea"/>
                    <a:cs typeface="+mn-cs"/>
                    <a:sym typeface="+mn-ea"/>
                  </a:rPr>
                  <a:t> </a:t>
                </a:r>
              </a:p>
              <a:p>
                <a:pPr marL="0" lvl="1" indent="0" algn="l">
                  <a:lnSpc>
                    <a:spcPct val="90000"/>
                  </a:lnSpc>
                  <a:spcBef>
                    <a:spcPts val="900"/>
                  </a:spcBef>
                  <a:spcAft>
                    <a:spcPts val="900"/>
                  </a:spcAft>
                  <a:buClrTx/>
                  <a:buSzTx/>
                  <a:buFont typeface="Wingdings" panose="05000000000000000000" charset="0"/>
                  <a:buNone/>
                </a:pPr>
                <a:r>
                  <a:rPr lang="en-US" altLang="zh-CN" sz="2400" b="0" dirty="0">
                    <a:latin typeface="+mj-ea"/>
                    <a:ea typeface="+mj-ea"/>
                    <a:cs typeface="+mn-cs"/>
                    <a:sym typeface="+mn-ea"/>
                  </a:rPr>
                  <a:t>3. </a:t>
                </a:r>
                <a:r>
                  <a:rPr lang="zh-CN" altLang="en-US" sz="2400" b="0" dirty="0">
                    <a:latin typeface="+mj-ea"/>
                    <a:ea typeface="+mj-ea"/>
                    <a:cs typeface="+mn-cs"/>
                    <a:sym typeface="+mn-ea"/>
                  </a:rPr>
                  <a:t>得到强学习器</a:t>
                </a:r>
                <a:r>
                  <a:rPr lang="en-US" altLang="zh-CN" sz="2400" b="0" dirty="0">
                    <a:latin typeface="+mj-ea"/>
                    <a:ea typeface="+mj-ea"/>
                    <a:cs typeface="+mn-cs"/>
                    <a:sym typeface="+mn-ea"/>
                  </a:rPr>
                  <a:t> </a:t>
                </a:r>
                <a14:m>
                  <m:oMath xmlns:m="http://schemas.openxmlformats.org/officeDocument/2006/math">
                    <m:acc>
                      <m:accPr>
                        <m:chr m:val="̂"/>
                        <m:ctrlPr>
                          <a:rPr lang="en-US" altLang="zh-CN" sz="2400" b="0" i="1" dirty="0">
                            <a:latin typeface="Cambria Math" panose="02040503050406030204" pitchFamily="18" charset="0"/>
                            <a:ea typeface="+mj-ea"/>
                            <a:cs typeface="Cambria Math" panose="02040503050406030204" pitchFamily="18" charset="0"/>
                            <a:sym typeface="+mn-ea"/>
                          </a:rPr>
                        </m:ctrlPr>
                      </m:accPr>
                      <m:e>
                        <m:r>
                          <a:rPr lang="en-US" altLang="zh-CN" sz="2400" b="0" i="1" dirty="0">
                            <a:latin typeface="Cambria Math" panose="02040503050406030204" pitchFamily="18" charset="0"/>
                            <a:ea typeface="+mj-ea"/>
                            <a:cs typeface="Cambria Math" panose="02040503050406030204" pitchFamily="18" charset="0"/>
                            <a:sym typeface="+mn-ea"/>
                          </a:rPr>
                          <m:t>𝑓</m:t>
                        </m:r>
                      </m:e>
                    </m:acc>
                    <m:r>
                      <a:rPr lang="en-US" altLang="zh-CN" sz="2400" b="0" i="1" dirty="0">
                        <a:latin typeface="Cambria Math" panose="02040503050406030204" pitchFamily="18" charset="0"/>
                        <a:ea typeface="+mj-ea"/>
                        <a:cs typeface="Cambria Math" panose="02040503050406030204" pitchFamily="18" charset="0"/>
                        <a:sym typeface="+mn-ea"/>
                      </a:rPr>
                      <m:t>(</m:t>
                    </m:r>
                    <m:r>
                      <a:rPr lang="en-US" altLang="zh-CN" sz="2400" b="0" i="1" dirty="0">
                        <a:latin typeface="Cambria Math" panose="02040503050406030204" pitchFamily="18" charset="0"/>
                        <a:ea typeface="+mj-ea"/>
                        <a:cs typeface="Cambria Math" panose="02040503050406030204" pitchFamily="18" charset="0"/>
                        <a:sym typeface="+mn-ea"/>
                      </a:rPr>
                      <m:t>𝑥</m:t>
                    </m:r>
                    <m:r>
                      <a:rPr lang="en-US" altLang="zh-CN" sz="2400" b="0" i="1" dirty="0">
                        <a:latin typeface="Cambria Math" panose="02040503050406030204" pitchFamily="18" charset="0"/>
                        <a:ea typeface="+mj-ea"/>
                        <a:cs typeface="Cambria Math" panose="02040503050406030204" pitchFamily="18" charset="0"/>
                        <a:sym typeface="+mn-ea"/>
                      </a:rPr>
                      <m:t>) =</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𝑓</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𝑀</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 = </m:t>
                    </m:r>
                    <m:nary>
                      <m:naryPr>
                        <m:chr m:val="∑"/>
                        <m:limLoc m:val="undOv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naryPr>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up>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𝑀</m:t>
                        </m:r>
                      </m:sup>
                      <m:e>
                        <m:nary>
                          <m:naryPr>
                            <m:chr m:val="∑"/>
                            <m:limLoc m:val="undOv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naryPr>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𝑗</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up>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𝐽</m:t>
                            </m:r>
                          </m:sup>
                          <m:e>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mn-cs"/>
                                  </a:rPr>
                                  <m:t>𝑐</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r>
                              <a:rPr lang="en-US" altLang="zh-CN" sz="2400" b="0" i="1" dirty="0">
                                <a:latin typeface="Cambria Math" panose="02040503050406030204" pitchFamily="18" charset="0"/>
                                <a:ea typeface="+mj-ea"/>
                                <a:cs typeface="Cambria Math" panose="02040503050406030204" pitchFamily="18" charset="0"/>
                                <a:sym typeface="+mn-ea"/>
                              </a:rPr>
                              <m:t>𝐼</m:t>
                            </m:r>
                            <m:r>
                              <a:rPr lang="en-US" altLang="zh-CN" sz="2400" b="0" i="1" dirty="0">
                                <a:latin typeface="Cambria Math" panose="02040503050406030204" pitchFamily="18" charset="0"/>
                                <a:ea typeface="+mj-ea"/>
                                <a:cs typeface="Cambria Math" panose="02040503050406030204" pitchFamily="18" charset="0"/>
                                <a:sym typeface="+mn-ea"/>
                              </a:rPr>
                              <m:t>(</m:t>
                            </m:r>
                            <m:r>
                              <a:rPr lang="en-US" altLang="zh-CN" sz="2400" b="0" i="1" dirty="0">
                                <a:latin typeface="Cambria Math" panose="02040503050406030204" pitchFamily="18" charset="0"/>
                                <a:ea typeface="+mj-ea"/>
                                <a:cs typeface="Cambria Math" panose="02040503050406030204" pitchFamily="18" charset="0"/>
                                <a:sym typeface="+mn-ea"/>
                              </a:rPr>
                              <m:t>𝑥</m:t>
                            </m:r>
                            <m:r>
                              <a:rPr lang="en-US" altLang="zh-CN" sz="240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zh-CN" altLang="en-US" sz="2400" b="0" i="1" dirty="0">
                                    <a:latin typeface="Cambria Math" panose="02040503050406030204" pitchFamily="18" charset="0"/>
                                    <a:ea typeface="+mj-ea"/>
                                    <a:cs typeface="Cambria Math" panose="02040503050406030204" pitchFamily="18" charset="0"/>
                                    <a:sym typeface="+mn-ea"/>
                                  </a:rPr>
                                </m:ctrlPr>
                              </m:sSubPr>
                              <m:e>
                                <m:r>
                                  <a:rPr lang="en-US" altLang="zh-CN" sz="2400" b="0" i="1" dirty="0">
                                    <a:latin typeface="Cambria Math" panose="02040503050406030204" pitchFamily="18" charset="0"/>
                                    <a:ea typeface="+mj-ea"/>
                                    <a:cs typeface="Cambria Math" panose="02040503050406030204" pitchFamily="18" charset="0"/>
                                    <a:sym typeface="+mn-ea"/>
                                  </a:rPr>
                                  <m:t>𝑅</m:t>
                                </m:r>
                              </m:e>
                              <m:sub>
                                <m:r>
                                  <a:rPr lang="en-US" altLang="zh-CN" sz="2400" b="0" i="1" dirty="0">
                                    <a:latin typeface="Cambria Math" panose="02040503050406030204" pitchFamily="18" charset="0"/>
                                    <a:ea typeface="+mj-ea"/>
                                    <a:cs typeface="Cambria Math" panose="02040503050406030204" pitchFamily="18" charset="0"/>
                                    <a:sym typeface="+mn-ea"/>
                                  </a:rPr>
                                  <m:t>𝑚𝑗</m:t>
                                </m:r>
                              </m:sub>
                            </m:sSub>
                            <m:r>
                              <a:rPr lang="en-US" altLang="zh-CN" sz="2400" b="0" i="1" dirty="0">
                                <a:latin typeface="Cambria Math" panose="02040503050406030204" pitchFamily="18" charset="0"/>
                                <a:ea typeface="+mj-ea"/>
                                <a:cs typeface="Cambria Math" panose="02040503050406030204" pitchFamily="18" charset="0"/>
                                <a:sym typeface="+mn-ea"/>
                              </a:rPr>
                              <m:t>)</m:t>
                            </m:r>
                          </m:e>
                        </m:nary>
                      </m:e>
                    </m:nary>
                    <m:r>
                      <a:rPr lang="en-US" altLang="zh-CN" sz="2400" b="0" i="1" dirty="0">
                        <a:latin typeface="Cambria Math" panose="02040503050406030204" pitchFamily="18" charset="0"/>
                        <a:ea typeface="+mj-ea"/>
                        <a:cs typeface="Cambria Math" panose="02040503050406030204" pitchFamily="18" charset="0"/>
                        <a:sym typeface="+mn-ea"/>
                      </a:rPr>
                      <m:t> </m:t>
                    </m:r>
                  </m:oMath>
                </a14:m>
                <a:r>
                  <a:rPr lang="zh-CN" altLang="en-US" sz="2400" b="0" dirty="0">
                    <a:latin typeface="+mj-ea"/>
                    <a:ea typeface="+mj-ea"/>
                    <a:cs typeface="+mn-cs"/>
                    <a:sym typeface="+mn-ea"/>
                  </a:rPr>
                  <a:t>        </a:t>
                </a:r>
                <a:endPar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759565" cy="4673600"/>
              </a:xfrm>
              <a:blipFill rotWithShape="1">
                <a:blip r:embed="rId3"/>
                <a:stretch>
                  <a:fillRect b="-15082"/>
                </a:stretch>
              </a:blipFill>
            </p:spPr>
            <p:txBody>
              <a:bodyPr/>
              <a:lstStyle/>
              <a:p>
                <a:r>
                  <a:rPr lang="zh-CN" altLang="en-US">
                    <a:noFill/>
                  </a:rPr>
                  <a:t> </a:t>
                </a:r>
              </a:p>
            </p:txBody>
          </p:sp>
        </mc:Fallback>
      </mc:AlternateContent>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Tree>
  </p:cSld>
  <p:clrMapOvr>
    <a:masterClrMapping/>
  </p:clrMapOvr>
  <p:transition advTm="80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en-US" altLang="zh-CN" b="1" kern="100" dirty="0">
                <a:effectLst/>
                <a:sym typeface="+mn-ea"/>
              </a:rPr>
              <a:t>GBDT</a:t>
            </a:r>
            <a:r>
              <a:rPr lang="zh-CN" altLang="en-US" b="1" kern="100" dirty="0">
                <a:effectLst/>
                <a:sym typeface="+mn-ea"/>
              </a:rPr>
              <a:t>总结</a:t>
            </a:r>
            <a:endParaRPr lang="en-US" altLang="zh-CN" b="1" kern="100" dirty="0">
              <a:effectLst/>
              <a:sym typeface="+mn-ea"/>
            </a:endParaRPr>
          </a:p>
          <a:p>
            <a:pPr latinLnBrk="0">
              <a:lnSpc>
                <a:spcPct val="150000"/>
              </a:lnSpc>
              <a:spcBef>
                <a:spcPts val="900"/>
              </a:spcBef>
              <a:spcAft>
                <a:spcPts val="900"/>
              </a:spcAft>
              <a:buFont typeface="Wingdings" panose="05000000000000000000" charset="0"/>
              <a:buChar char=""/>
            </a:pPr>
            <a:endPar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3.AdaBoost</a:t>
            </a:r>
            <a:r>
              <a:rPr lang="zh-CN" altLang="en-US" dirty="0">
                <a:solidFill>
                  <a:schemeClr val="tx1"/>
                </a:solidFill>
              </a:rPr>
              <a:t>和</a:t>
            </a:r>
            <a:r>
              <a:rPr lang="en-US" altLang="zh-CN" dirty="0">
                <a:solidFill>
                  <a:schemeClr val="tx1"/>
                </a:solidFill>
              </a:rPr>
              <a:t>GBDT</a:t>
            </a:r>
            <a:r>
              <a:rPr lang="zh-CN" altLang="en-US" dirty="0">
                <a:solidFill>
                  <a:schemeClr val="tx1"/>
                </a:solidFill>
              </a:rPr>
              <a:t>算法</a:t>
            </a:r>
          </a:p>
        </p:txBody>
      </p:sp>
      <p:sp>
        <p:nvSpPr>
          <p:cNvPr id="2" name="文本框 17"/>
          <p:cNvSpPr txBox="1"/>
          <p:nvPr/>
        </p:nvSpPr>
        <p:spPr>
          <a:xfrm>
            <a:off x="779145" y="2409825"/>
            <a:ext cx="11201400" cy="2658110"/>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优点</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Wingdings" panose="05000000000000000000"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适用范围广。一方面，对于各种类型的数据可以灵活处理（离散连续都可以）。另一方面，分类问题和回归问题都适用。</a:t>
            </a:r>
          </a:p>
          <a:p>
            <a:pPr marL="342900" indent="-342900" algn="just">
              <a:buFont typeface="Wingdings" panose="05000000000000000000"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鲁棒性强。</a:t>
            </a:r>
          </a:p>
          <a:p>
            <a:pPr marL="342900" indent="-342900" algn="just">
              <a:buFont typeface="Wingdings" panose="05000000000000000000"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适用于低维数据和非线性数据。</a:t>
            </a:r>
          </a:p>
          <a:p>
            <a:pPr marL="342900" indent="-342900" algn="just">
              <a:buFont typeface="Wingdings" panose="05000000000000000000"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在相对较少的调参时间下，预测的准确度较好。</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文本框 17"/>
          <p:cNvSpPr txBox="1"/>
          <p:nvPr/>
        </p:nvSpPr>
        <p:spPr>
          <a:xfrm>
            <a:off x="779145" y="5444490"/>
            <a:ext cx="10875645" cy="88582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缺点</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弱学习器之间的依赖性强，需要一个一个训练，较为耗时。</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800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771775" y="4333875"/>
            <a:ext cx="6287135" cy="647700"/>
          </a:xfrm>
          <a:prstGeom prst="rect">
            <a:avLst/>
          </a:prstGeom>
          <a:solidFill>
            <a:srgbClr val="0070C0"/>
          </a:solidFill>
          <a:ln>
            <a:noFill/>
          </a:ln>
          <a:effectLst>
            <a:outerShdw blurRad="50800" dist="38100" dir="2700000" algn="tl" rotWithShape="0">
              <a:prstClr val="black">
                <a:alpha val="40000"/>
              </a:prstClr>
            </a:outerShdw>
          </a:effectLst>
        </p:spPr>
      </p:pic>
      <p:sp>
        <p:nvSpPr>
          <p:cNvPr id="44" name="TextBox 6"/>
          <p:cNvSpPr txBox="1">
            <a:spLocks noChangeArrowheads="1"/>
          </p:cNvSpPr>
          <p:nvPr/>
        </p:nvSpPr>
        <p:spPr bwMode="auto">
          <a:xfrm>
            <a:off x="3029495" y="1873094"/>
            <a:ext cx="510547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个体与集成</a:t>
            </a:r>
          </a:p>
        </p:txBody>
      </p:sp>
      <p:sp>
        <p:nvSpPr>
          <p:cNvPr id="47" name="TextBox 10"/>
          <p:cNvSpPr txBox="1">
            <a:spLocks noChangeArrowheads="1"/>
          </p:cNvSpPr>
          <p:nvPr/>
        </p:nvSpPr>
        <p:spPr bwMode="auto">
          <a:xfrm>
            <a:off x="3002508" y="274985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sym typeface="+mn-ea"/>
              </a:rPr>
              <a:t>集成学习方法概述</a:t>
            </a:r>
            <a:endParaRPr lang="zh-CN" altLang="en-US" sz="3600" dirty="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6503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en-US" altLang="zh-CN" sz="3600" dirty="0">
                <a:solidFill>
                  <a:schemeClr val="tx1"/>
                </a:solidFill>
                <a:latin typeface="Impact" panose="020B0806030902050204" pitchFamily="34" charset="0"/>
                <a:ea typeface="微软雅黑" panose="020B0503020204020204" pitchFamily="34" charset="-122"/>
                <a:sym typeface="+mn-ea"/>
              </a:rPr>
              <a:t>AdaBoost</a:t>
            </a:r>
            <a:r>
              <a:rPr lang="zh-CN" altLang="en-US" sz="3600" dirty="0">
                <a:solidFill>
                  <a:schemeClr val="tx1"/>
                </a:solidFill>
                <a:latin typeface="Impact" panose="020B0806030902050204" pitchFamily="34" charset="0"/>
                <a:ea typeface="微软雅黑" panose="020B0503020204020204" pitchFamily="34" charset="-122"/>
                <a:sym typeface="+mn-ea"/>
              </a:rPr>
              <a:t>和</a:t>
            </a:r>
            <a:r>
              <a:rPr lang="en-US" altLang="zh-CN" sz="3600" dirty="0">
                <a:solidFill>
                  <a:schemeClr val="tx1"/>
                </a:solidFill>
                <a:latin typeface="Impact" panose="020B0806030902050204" pitchFamily="34" charset="0"/>
                <a:ea typeface="微软雅黑" panose="020B0503020204020204" pitchFamily="34" charset="-122"/>
                <a:sym typeface="+mn-ea"/>
              </a:rPr>
              <a:t>GBDT</a:t>
            </a:r>
            <a:r>
              <a:rPr lang="zh-CN" altLang="en-US" sz="3600" dirty="0">
                <a:solidFill>
                  <a:schemeClr val="tx1"/>
                </a:solidFill>
                <a:latin typeface="Impact" panose="020B0806030902050204" pitchFamily="34" charset="0"/>
                <a:ea typeface="微软雅黑" panose="020B0503020204020204" pitchFamily="34" charset="-122"/>
                <a:sym typeface="+mn-ea"/>
              </a:rPr>
              <a:t>算法</a:t>
            </a:r>
          </a:p>
        </p:txBody>
      </p:sp>
      <p:sp>
        <p:nvSpPr>
          <p:cNvPr id="51" name="TextBox 10"/>
          <p:cNvSpPr txBox="1">
            <a:spLocks noChangeArrowheads="1"/>
          </p:cNvSpPr>
          <p:nvPr>
            <p:custDataLst>
              <p:tags r:id="rId1"/>
            </p:custDataLst>
          </p:nvPr>
        </p:nvSpPr>
        <p:spPr bwMode="auto">
          <a:xfrm>
            <a:off x="3029495" y="43802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en-US" altLang="zh-CN" sz="3600" dirty="0" err="1">
                <a:solidFill>
                  <a:schemeClr val="bg1"/>
                </a:solidFill>
                <a:latin typeface="Impact" panose="020B0806030902050204" pitchFamily="34" charset="0"/>
                <a:ea typeface="微软雅黑" panose="020B0503020204020204" pitchFamily="34" charset="-122"/>
                <a:sym typeface="+mn-ea"/>
              </a:rPr>
              <a:t>XGBoost</a:t>
            </a:r>
          </a:p>
        </p:txBody>
      </p:sp>
      <p:sp>
        <p:nvSpPr>
          <p:cNvPr id="2" name="TextBox 10"/>
          <p:cNvSpPr txBox="1">
            <a:spLocks noChangeArrowheads="1"/>
          </p:cNvSpPr>
          <p:nvPr/>
        </p:nvSpPr>
        <p:spPr bwMode="auto">
          <a:xfrm>
            <a:off x="3029495" y="519555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en-US" altLang="zh-CN" sz="3600" dirty="0" err="1">
                <a:latin typeface="Impact" panose="020B0806030902050204" pitchFamily="34" charset="0"/>
                <a:ea typeface="微软雅黑" panose="020B0503020204020204" pitchFamily="34" charset="-122"/>
                <a:sym typeface="+mn-ea"/>
              </a:rPr>
              <a:t>LightGBM</a:t>
            </a:r>
            <a:endParaRPr lang="zh-CN" altLang="en-US" sz="3600" dirty="0">
              <a:latin typeface="Impact" panose="020B0806030902050204" pitchFamily="34" charset="0"/>
              <a:ea typeface="微软雅黑" panose="020B0503020204020204" pitchFamily="34" charset="-122"/>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p:spTree>
  </p:cSld>
  <p:clrMapOvr>
    <a:masterClrMapping/>
  </p:clrMapOvr>
  <p:transition advTm="8005"/>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p:sp>
        <p:nvSpPr>
          <p:cNvPr id="3" name="内容占位符 2"/>
          <p:cNvSpPr>
            <a:spLocks noGrp="1"/>
          </p:cNvSpPr>
          <p:nvPr>
            <p:ph idx="1"/>
          </p:nvPr>
        </p:nvSpPr>
        <p:spPr/>
        <p:txBody>
          <a:bodyPr/>
          <a:lstStyle/>
          <a:p>
            <a:pPr>
              <a:lnSpc>
                <a:spcPct val="150000"/>
              </a:lnSpc>
            </a:pPr>
            <a:r>
              <a:rPr lang="en-US" altLang="zh-CN" b="1" kern="100" dirty="0" err="1">
                <a:effectLst/>
                <a:latin typeface="微软雅黑" panose="020B0503020204020204" pitchFamily="34" charset="-122"/>
                <a:cs typeface="Times New Roman" panose="02020603050405020304" pitchFamily="18" charset="0"/>
                <a:sym typeface="+mn-ea"/>
              </a:rPr>
              <a:t>XGBoost（eXtreme Gradient Boosting）</a:t>
            </a:r>
            <a:r>
              <a:rPr lang="en-US" altLang="zh-CN"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zh-CN" altLang="zh-CN" sz="2400" kern="100" dirty="0">
                <a:effectLst/>
                <a:latin typeface="微软雅黑" panose="020B0503020204020204" pitchFamily="34" charset="-122"/>
                <a:cs typeface="Times New Roman" panose="02020603050405020304" pitchFamily="18" charset="0"/>
                <a:sym typeface="+mn-ea"/>
              </a:rPr>
              <a:t>是大规模并行</a:t>
            </a:r>
            <a:r>
              <a:rPr lang="en-US" altLang="zh-CN" sz="2400" kern="100" dirty="0">
                <a:effectLst/>
                <a:latin typeface="微软雅黑" panose="020B0503020204020204" pitchFamily="34" charset="-122"/>
                <a:cs typeface="Times New Roman" panose="02020603050405020304" pitchFamily="18" charset="0"/>
                <a:sym typeface="+mn-ea"/>
              </a:rPr>
              <a:t> boosting tree </a:t>
            </a:r>
            <a:r>
              <a:rPr lang="zh-CN" altLang="zh-CN" sz="2400" kern="100" dirty="0">
                <a:effectLst/>
                <a:latin typeface="微软雅黑" panose="020B0503020204020204" pitchFamily="34" charset="-122"/>
                <a:cs typeface="Times New Roman" panose="02020603050405020304" pitchFamily="18" charset="0"/>
                <a:sym typeface="+mn-ea"/>
              </a:rPr>
              <a:t>的工具，它是目前最快最好的开源</a:t>
            </a:r>
            <a:r>
              <a:rPr lang="en-US" altLang="zh-CN" sz="2400" kern="100" dirty="0">
                <a:effectLst/>
                <a:latin typeface="微软雅黑" panose="020B0503020204020204" pitchFamily="34" charset="-122"/>
                <a:cs typeface="Times New Roman" panose="02020603050405020304" pitchFamily="18" charset="0"/>
                <a:sym typeface="+mn-ea"/>
              </a:rPr>
              <a:t> boosting tree </a:t>
            </a:r>
            <a:r>
              <a:rPr lang="zh-CN" altLang="zh-CN" sz="2400" kern="100" dirty="0">
                <a:effectLst/>
                <a:latin typeface="微软雅黑" panose="020B0503020204020204" pitchFamily="34" charset="-122"/>
                <a:cs typeface="Times New Roman" panose="02020603050405020304" pitchFamily="18" charset="0"/>
                <a:sym typeface="+mn-ea"/>
              </a:rPr>
              <a:t>工具包，比常见的工具包快</a:t>
            </a:r>
            <a:r>
              <a:rPr lang="en-US" altLang="zh-CN" sz="2400" kern="100" dirty="0">
                <a:effectLst/>
                <a:latin typeface="微软雅黑" panose="020B0503020204020204" pitchFamily="34" charset="-122"/>
                <a:cs typeface="Times New Roman" panose="02020603050405020304" pitchFamily="18" charset="0"/>
                <a:sym typeface="+mn-ea"/>
              </a:rPr>
              <a:t> 10 </a:t>
            </a:r>
            <a:r>
              <a:rPr lang="zh-CN" altLang="zh-CN" sz="2400" kern="100" dirty="0">
                <a:effectLst/>
                <a:latin typeface="微软雅黑" panose="020B0503020204020204" pitchFamily="34" charset="-122"/>
                <a:cs typeface="Times New Roman" panose="02020603050405020304" pitchFamily="18" charset="0"/>
                <a:sym typeface="+mn-ea"/>
              </a:rPr>
              <a:t>倍以上。</a:t>
            </a:r>
            <a:r>
              <a:rPr lang="en-US" altLang="zh-CN" sz="2400" kern="100" dirty="0" err="1">
                <a:effectLst/>
                <a:latin typeface="微软雅黑" panose="020B0503020204020204" pitchFamily="34" charset="-122"/>
                <a:cs typeface="Times New Roman" panose="02020603050405020304" pitchFamily="18" charset="0"/>
                <a:sym typeface="+mn-ea"/>
              </a:rPr>
              <a:t>XGBoost</a:t>
            </a:r>
            <a:r>
              <a:rPr lang="en-US" altLang="zh-CN" sz="2400" kern="100" dirty="0">
                <a:effectLst/>
                <a:latin typeface="微软雅黑" panose="020B0503020204020204" pitchFamily="34" charset="-122"/>
                <a:cs typeface="Times New Roman" panose="02020603050405020304" pitchFamily="18" charset="0"/>
                <a:sym typeface="+mn-ea"/>
              </a:rPr>
              <a:t> </a:t>
            </a:r>
            <a:r>
              <a:rPr lang="zh-CN" altLang="zh-CN" sz="2400" kern="100" dirty="0">
                <a:effectLst/>
                <a:latin typeface="微软雅黑" panose="020B0503020204020204" pitchFamily="34" charset="-122"/>
                <a:cs typeface="Times New Roman" panose="02020603050405020304" pitchFamily="18" charset="0"/>
                <a:sym typeface="+mn-ea"/>
              </a:rPr>
              <a:t>和</a:t>
            </a:r>
            <a:r>
              <a:rPr lang="en-US" altLang="zh-CN" sz="2400" kern="100" dirty="0">
                <a:effectLst/>
                <a:latin typeface="微软雅黑" panose="020B0503020204020204" pitchFamily="34" charset="-122"/>
                <a:cs typeface="Times New Roman" panose="02020603050405020304" pitchFamily="18" charset="0"/>
                <a:sym typeface="+mn-ea"/>
              </a:rPr>
              <a:t> GBDT </a:t>
            </a:r>
            <a:r>
              <a:rPr lang="zh-CN" altLang="zh-CN" sz="2400" kern="100" dirty="0">
                <a:effectLst/>
                <a:latin typeface="微软雅黑" panose="020B0503020204020204" pitchFamily="34" charset="-122"/>
                <a:cs typeface="Times New Roman" panose="02020603050405020304" pitchFamily="18" charset="0"/>
                <a:sym typeface="+mn-ea"/>
              </a:rPr>
              <a:t>两者都是</a:t>
            </a:r>
            <a:r>
              <a:rPr lang="en-US" altLang="zh-CN" sz="2400" kern="100" dirty="0">
                <a:effectLst/>
                <a:latin typeface="微软雅黑" panose="020B0503020204020204" pitchFamily="34" charset="-122"/>
                <a:cs typeface="Times New Roman" panose="02020603050405020304" pitchFamily="18" charset="0"/>
                <a:sym typeface="+mn-ea"/>
              </a:rPr>
              <a:t> boosting </a:t>
            </a:r>
            <a:r>
              <a:rPr lang="zh-CN" altLang="zh-CN" sz="2400" kern="100" dirty="0">
                <a:effectLst/>
                <a:latin typeface="微软雅黑" panose="020B0503020204020204" pitchFamily="34" charset="-122"/>
                <a:cs typeface="Times New Roman" panose="02020603050405020304" pitchFamily="18" charset="0"/>
                <a:sym typeface="+mn-ea"/>
              </a:rPr>
              <a:t>方法，除了工程实现、解决问题上的一些差异外，最大的不同就是目标函数的定义。</a:t>
            </a:r>
            <a:endParaRPr lang="zh-CN" altLang="en-US" sz="2400" b="1" dirty="0"/>
          </a:p>
        </p:txBody>
      </p:sp>
      <p:pic>
        <p:nvPicPr>
          <p:cNvPr id="2" name="图片 1"/>
          <p:cNvPicPr>
            <a:picLocks noChangeAspect="1"/>
          </p:cNvPicPr>
          <p:nvPr/>
        </p:nvPicPr>
        <p:blipFill>
          <a:blip r:embed="rId3"/>
          <a:stretch>
            <a:fillRect/>
          </a:stretch>
        </p:blipFill>
        <p:spPr>
          <a:xfrm>
            <a:off x="7641590" y="4887595"/>
            <a:ext cx="4051300" cy="1714500"/>
          </a:xfrm>
          <a:prstGeom prst="rect">
            <a:avLst/>
          </a:prstGeom>
        </p:spPr>
      </p:pic>
    </p:spTree>
  </p:cSld>
  <p:clrMapOvr>
    <a:masterClrMapping/>
  </p:clrMapOvr>
  <p:transition advTm="800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4673600"/>
              </a:xfrm>
            </p:spPr>
            <p:txBody>
              <a:bodyPr/>
              <a:lstStyle/>
              <a:p>
                <a:pPr>
                  <a:lnSpc>
                    <a:spcPct val="150000"/>
                  </a:lnSpc>
                </a:pPr>
                <a:r>
                  <a:rPr lang="en-US" altLang="zh-CN" b="1" kern="100" dirty="0" err="1">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en-US" altLang="zh-CN"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altLang="zh-CN" sz="2400" kern="100" dirty="0" err="1">
                    <a:effectLst/>
                    <a:latin typeface="微软雅黑" panose="020B0503020204020204" pitchFamily="34" charset="-122"/>
                    <a:cs typeface="Times New Roman" panose="02020603050405020304" pitchFamily="18" charset="0"/>
                    <a:sym typeface="+mn-ea"/>
                  </a:rPr>
                  <a:t>和GBDT一样，XGBoost是一个加法模型，在每一步迭代中只优化当前步中的子模型</a:t>
                </a:r>
                <a:r>
                  <a:rPr altLang="zh-CN" sz="2400" kern="100" dirty="0">
                    <a:effectLst/>
                    <a:latin typeface="微软雅黑" panose="020B0503020204020204" pitchFamily="34" charset="-122"/>
                    <a:cs typeface="Times New Roman" panose="02020603050405020304" pitchFamily="18" charset="0"/>
                    <a:sym typeface="+mn-ea"/>
                  </a:rPr>
                  <a:t>。 </a:t>
                </a:r>
                <a:r>
                  <a:rPr altLang="zh-CN" sz="2400" kern="100" dirty="0" err="1">
                    <a:effectLst/>
                    <a:latin typeface="微软雅黑" panose="020B0503020204020204" pitchFamily="34" charset="-122"/>
                    <a:cs typeface="Times New Roman" panose="02020603050405020304" pitchFamily="18" charset="0"/>
                    <a:sym typeface="+mn-ea"/>
                  </a:rPr>
                  <a:t>在第</a:t>
                </a:r>
                <a14:m>
                  <m:oMath xmlns:m="http://schemas.openxmlformats.org/officeDocument/2006/math">
                    <m:r>
                      <a:rPr lang="en-US" sz="2400" i="1" kern="100">
                        <a:effectLst/>
                        <a:latin typeface="Cambria Math" panose="02040503050406030204" pitchFamily="18" charset="0"/>
                        <a:cs typeface="Cambria Math" panose="02040503050406030204" pitchFamily="18" charset="0"/>
                        <a:sym typeface="+mn-ea"/>
                      </a:rPr>
                      <m:t>𝑚</m:t>
                    </m:r>
                  </m:oMath>
                </a14:m>
                <a:r>
                  <a:rPr altLang="zh-CN" sz="2400" kern="100" dirty="0" err="1">
                    <a:effectLst/>
                    <a:latin typeface="微软雅黑" panose="020B0503020204020204" pitchFamily="34" charset="-122"/>
                    <a:cs typeface="Times New Roman" panose="02020603050405020304" pitchFamily="18" charset="0"/>
                    <a:sym typeface="+mn-ea"/>
                  </a:rPr>
                  <a:t>步中</a:t>
                </a:r>
                <a:r>
                  <a:rPr altLang="zh-CN" sz="2400" kern="100" dirty="0">
                    <a:effectLst/>
                    <a:latin typeface="微软雅黑" panose="020B0503020204020204" pitchFamily="34" charset="-122"/>
                    <a:cs typeface="Times New Roman" panose="02020603050405020304" pitchFamily="18" charset="0"/>
                    <a:sym typeface="+mn-ea"/>
                  </a:rPr>
                  <a:t>：</a:t>
                </a:r>
              </a:p>
              <a:p>
                <a:pPr>
                  <a:lnSpc>
                    <a:spcPct val="150000"/>
                  </a:lnSpc>
                  <a:buFont typeface="Wingdings" panose="05000000000000000000" charset="0"/>
                  <a:buChar char=""/>
                </a:pPr>
                <a:endParaRPr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r>
                  <a:rPr lang="zh-CN" altLang="en-US" sz="2400" kern="100" dirty="0">
                    <a:effectLst/>
                    <a:latin typeface="微软雅黑" panose="020B0503020204020204" pitchFamily="34" charset="-122"/>
                    <a:cs typeface="Times New Roman" panose="02020603050405020304" pitchFamily="18" charset="0"/>
                    <a:sym typeface="+mn-ea"/>
                  </a:rPr>
                  <a:t>其中，</a:t>
                </a:r>
                <a14:m>
                  <m:oMath xmlns:m="http://schemas.openxmlformats.org/officeDocument/2006/math">
                    <m:sSub>
                      <m:sSubPr>
                        <m:ctrlPr>
                          <a:rPr lang="zh-CN" altLang="en-US" sz="2400" b="0" i="1" dirty="0">
                            <a:latin typeface="Cambria Math" panose="02040503050406030204" pitchFamily="18" charset="0"/>
                            <a:ea typeface="+mj-ea"/>
                            <a:cs typeface="+mn-cs"/>
                          </a:rPr>
                        </m:ctrlPr>
                      </m:sSubPr>
                      <m:e>
                        <m:r>
                          <a:rPr lang="en-US" altLang="zh-CN" sz="2400" b="0" dirty="0">
                            <a:latin typeface="Cambria Math" panose="02040503050406030204" pitchFamily="18" charset="0"/>
                            <a:ea typeface="+mj-ea"/>
                            <a:cs typeface="+mn-cs"/>
                          </a:rPr>
                          <m:t> </m:t>
                        </m:r>
                        <m:r>
                          <a:rPr lang="zh-CN" altLang="en-US" sz="2400" b="0" dirty="0">
                            <a:latin typeface="Cambria Math" panose="02040503050406030204" pitchFamily="18" charset="0"/>
                            <a:ea typeface="+mj-ea"/>
                            <a:cs typeface="+mn-cs"/>
                          </a:rPr>
                          <m:t>𝑓</m:t>
                        </m:r>
                      </m:e>
                      <m:sub>
                        <m:r>
                          <a:rPr lang="zh-CN" altLang="en-US" sz="2400" b="0" dirty="0">
                            <a:latin typeface="Cambria Math" panose="02040503050406030204" pitchFamily="18" charset="0"/>
                            <a:ea typeface="+mj-ea"/>
                            <a:cs typeface="+mn-cs"/>
                          </a:rPr>
                          <m:t>𝑚</m:t>
                        </m:r>
                      </m:sub>
                    </m:sSub>
                    <m:r>
                      <a:rPr lang="zh-CN" altLang="en-US" sz="2400" b="0" dirty="0">
                        <a:latin typeface="Cambria Math" panose="02040503050406030204" pitchFamily="18" charset="0"/>
                        <a:ea typeface="+mj-ea"/>
                        <a:cs typeface="+mn-cs"/>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sz="2400" b="0" dirty="0">
                        <a:latin typeface="Cambria Math" panose="02040503050406030204" pitchFamily="18" charset="0"/>
                        <a:ea typeface="+mj-ea"/>
                        <a:cs typeface="+mn-cs"/>
                      </a:rPr>
                      <m:t>)</m:t>
                    </m:r>
                  </m:oMath>
                </a14:m>
                <a:r>
                  <a:rPr lang="zh-CN" altLang="en-US" sz="2400" dirty="0">
                    <a:latin typeface="+mj-ea"/>
                    <a:ea typeface="+mj-ea"/>
                    <a:cs typeface="+mn-cs"/>
                  </a:rPr>
                  <a:t>为当前步的子模型，</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𝐹</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oMath>
                </a14:m>
                <a:r>
                  <a:rPr lang="zh-CN" altLang="en-US" sz="2400" dirty="0">
                    <a:latin typeface="Cambria Math" panose="02040503050406030204" pitchFamily="18" charset="0"/>
                    <a:ea typeface="微软雅黑" panose="020B0503020204020204" pitchFamily="34" charset="-122"/>
                    <a:cs typeface="Cambria Math" panose="02040503050406030204" pitchFamily="18" charset="0"/>
                  </a:rPr>
                  <a:t>为训练完已经固定的前</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oMath>
                </a14:m>
                <a:r>
                  <a:rPr lang="zh-CN" altLang="en-US" sz="2400" dirty="0">
                    <a:latin typeface="Cambria Math" panose="02040503050406030204" pitchFamily="18" charset="0"/>
                    <a:ea typeface="微软雅黑" panose="020B0503020204020204" pitchFamily="34" charset="-122"/>
                    <a:cs typeface="Cambria Math" panose="02040503050406030204" pitchFamily="18" charset="0"/>
                  </a:rPr>
                  <a:t>个子模型。</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687175" cy="4673600"/>
              </a:xfr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605530" y="3749040"/>
                <a:ext cx="4055745" cy="596265"/>
              </a:xfrm>
              <a:prstGeom prst="rect">
                <a:avLst/>
              </a:prstGeom>
              <a:noFill/>
            </p:spPr>
            <p:txBody>
              <a:bodyPr wrap="none" rtlCol="0" anchor="t">
                <a:spAutoFit/>
              </a:bodyPr>
              <a:lstStyle/>
              <a:p>
                <a:pPr algn="l"/>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𝐹</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 = </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𝐹</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m:t>
                    </m:r>
                  </m:oMath>
                </a14:m>
                <a:r>
                  <a:rPr lang="en-US" altLang="zh-CN">
                    <a:latin typeface="Cambria Math" panose="02040503050406030204" pitchFamily="18" charset="0"/>
                    <a:sym typeface="+mn-ea"/>
                  </a:rPr>
                  <a:t> +</a:t>
                </a:r>
                <a14:m>
                  <m:oMath xmlns:m="http://schemas.openxmlformats.org/officeDocument/2006/math">
                    <m:sSub>
                      <m:sSubPr>
                        <m:ctrlPr>
                          <a:rPr lang="zh-CN" altLang="en-US" b="0" i="1" dirty="0">
                            <a:latin typeface="Cambria Math" panose="02040503050406030204" pitchFamily="18" charset="0"/>
                            <a:ea typeface="+mj-ea"/>
                            <a:cs typeface="+mn-cs"/>
                          </a:rPr>
                        </m:ctrlPr>
                      </m:sSubPr>
                      <m:e>
                        <m:r>
                          <a:rPr lang="en-US" altLang="zh-CN" b="0" dirty="0">
                            <a:latin typeface="Cambria Math" panose="02040503050406030204" pitchFamily="18" charset="0"/>
                            <a:ea typeface="+mj-ea"/>
                            <a:cs typeface="+mn-cs"/>
                          </a:rPr>
                          <m:t> </m:t>
                        </m:r>
                        <m:r>
                          <a:rPr lang="zh-CN" altLang="en-US" b="0" dirty="0">
                            <a:latin typeface="Cambria Math" panose="02040503050406030204" pitchFamily="18" charset="0"/>
                            <a:ea typeface="+mj-ea"/>
                            <a:cs typeface="+mn-cs"/>
                          </a:rPr>
                          <m:t>𝑓</m:t>
                        </m:r>
                      </m:e>
                      <m:sub>
                        <m:r>
                          <a:rPr lang="zh-CN" altLang="en-US" b="0" dirty="0">
                            <a:latin typeface="Cambria Math" panose="02040503050406030204" pitchFamily="18" charset="0"/>
                            <a:ea typeface="+mj-ea"/>
                            <a:cs typeface="+mn-cs"/>
                          </a:rPr>
                          <m:t>𝑚</m:t>
                        </m:r>
                      </m:sub>
                    </m:sSub>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oMath>
                </a14:m>
                <a:endParaRPr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3605530" y="3749040"/>
                <a:ext cx="4055745" cy="59626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advTm="8005"/>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4673600"/>
              </a:xfrm>
            </p:spPr>
            <p:txBody>
              <a:bodyPr/>
              <a:lstStyle/>
              <a:p>
                <a:pPr>
                  <a:lnSpc>
                    <a:spcPct val="150000"/>
                  </a:lnSpc>
                </a:pPr>
                <a:r>
                  <a:rPr lang="en-US" altLang="zh-CN" b="1" kern="100" dirty="0" err="1">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en-US" altLang="zh-CN"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zh-CN" sz="2400" kern="100">
                    <a:effectLst/>
                    <a:latin typeface="微软雅黑" panose="020B0503020204020204" pitchFamily="34" charset="-122"/>
                    <a:cs typeface="Times New Roman" panose="02020603050405020304" pitchFamily="18" charset="0"/>
                    <a:sym typeface="+mn-ea"/>
                  </a:rPr>
                  <a:t>目标函数</a:t>
                </a:r>
                <a:r>
                  <a:rPr altLang="zh-CN" sz="2400" kern="100">
                    <a:effectLst/>
                    <a:latin typeface="微软雅黑" panose="020B0503020204020204" pitchFamily="34" charset="-122"/>
                    <a:cs typeface="Times New Roman" panose="02020603050405020304" pitchFamily="18" charset="0"/>
                    <a:sym typeface="+mn-ea"/>
                  </a:rPr>
                  <a:t>：</a:t>
                </a:r>
                <a:r>
                  <a:rPr lang="zh-CN" sz="2400" kern="100">
                    <a:effectLst/>
                    <a:latin typeface="微软雅黑" panose="020B0503020204020204" pitchFamily="34" charset="-122"/>
                    <a:cs typeface="Times New Roman" panose="02020603050405020304" pitchFamily="18" charset="0"/>
                    <a:sym typeface="+mn-ea"/>
                  </a:rPr>
                  <a:t>经验风险</a:t>
                </a:r>
                <a:r>
                  <a:rPr lang="en-US" altLang="zh-CN" sz="2400" kern="100">
                    <a:effectLst/>
                    <a:latin typeface="微软雅黑" panose="020B0503020204020204" pitchFamily="34" charset="-122"/>
                    <a:cs typeface="Times New Roman" panose="02020603050405020304" pitchFamily="18" charset="0"/>
                    <a:sym typeface="+mn-ea"/>
                  </a:rPr>
                  <a:t> + </a:t>
                </a:r>
                <a:r>
                  <a:rPr lang="zh-CN" altLang="en-US" sz="2400" kern="100">
                    <a:effectLst/>
                    <a:latin typeface="微软雅黑" panose="020B0503020204020204" pitchFamily="34" charset="-122"/>
                    <a:cs typeface="Times New Roman" panose="02020603050405020304" pitchFamily="18" charset="0"/>
                    <a:sym typeface="+mn-ea"/>
                  </a:rPr>
                  <a:t>正则项</a:t>
                </a: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r>
                  <a:rPr lang="zh-CN" altLang="en-US" sz="2400" kern="100">
                    <a:effectLst/>
                    <a:latin typeface="微软雅黑" panose="020B0503020204020204" pitchFamily="34" charset="-122"/>
                    <a:cs typeface="Times New Roman" panose="02020603050405020304" pitchFamily="18" charset="0"/>
                    <a:sym typeface="+mn-ea"/>
                  </a:rPr>
                  <a:t>其中，正则项</a:t>
                </a:r>
                <a14:m>
                  <m:oMath xmlns:m="http://schemas.openxmlformats.org/officeDocument/2006/math">
                    <m:r>
                      <m:rPr>
                        <m:sty m:val="p"/>
                      </m:rPr>
                      <a:rPr lang="el-GR" altLang="zh-CN" sz="2400" b="0" i="1" smtClean="0">
                        <a:latin typeface="Cambria Math" panose="02040503050406030204" pitchFamily="18" charset="0"/>
                        <a:ea typeface="Cambria Math" panose="02040503050406030204" pitchFamily="18" charset="0"/>
                      </a:rPr>
                      <m:t>Ω</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e>
                    </m:d>
                  </m:oMath>
                </a14:m>
                <a:r>
                  <a:rPr lang="zh-CN" altLang="en-US" sz="2400" kern="100">
                    <a:effectLst/>
                    <a:latin typeface="微软雅黑" panose="020B0503020204020204" pitchFamily="34" charset="-122"/>
                    <a:cs typeface="Times New Roman" panose="02020603050405020304" pitchFamily="18" charset="0"/>
                    <a:sym typeface="+mn-ea"/>
                  </a:rPr>
                  <a:t>表示子</a:t>
                </a:r>
                <a:r>
                  <a:rPr lang="zh-CN" altLang="en-US" sz="2400" dirty="0">
                    <a:latin typeface="+mj-ea"/>
                    <a:ea typeface="+mj-ea"/>
                    <a:cs typeface="+mn-cs"/>
                  </a:rPr>
                  <a:t>模型</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𝑓</m:t>
                    </m:r>
                  </m:oMath>
                </a14:m>
                <a:r>
                  <a:rPr lang="zh-CN" altLang="en-US" sz="2400" dirty="0">
                    <a:latin typeface="+mj-ea"/>
                    <a:ea typeface="+mj-ea"/>
                    <a:cs typeface="+mn-cs"/>
                  </a:rPr>
                  <a:t>的复杂度，</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𝐹</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m:t>
                    </m:r>
                  </m:oMath>
                </a14:m>
                <a:r>
                  <a:rPr lang="zh-CN" altLang="en-US" sz="2400">
                    <a:latin typeface="Cambria Math" panose="02040503050406030204" pitchFamily="18" charset="0"/>
                    <a:ea typeface="微软雅黑" panose="020B0503020204020204" pitchFamily="34" charset="-122"/>
                    <a:cs typeface="Cambria Math" panose="02040503050406030204" pitchFamily="18" charset="0"/>
                  </a:rPr>
                  <a:t>为训练完已经固定的前</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oMath>
                </a14:m>
                <a:r>
                  <a:rPr lang="zh-CN" altLang="en-US" sz="2400">
                    <a:latin typeface="Cambria Math" panose="02040503050406030204" pitchFamily="18" charset="0"/>
                    <a:ea typeface="微软雅黑" panose="020B0503020204020204" pitchFamily="34" charset="-122"/>
                    <a:cs typeface="Cambria Math" panose="02040503050406030204" pitchFamily="18" charset="0"/>
                  </a:rPr>
                  <a:t>个子模型。</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687175" cy="4673600"/>
              </a:xfrm>
              <a:blipFill rotWithShape="1">
                <a:blip r:embed="rId3"/>
                <a:stretch>
                  <a:fillRect b="-81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396489" y="3005526"/>
                <a:ext cx="7449185" cy="156908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𝑂𝑏𝑗</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𝑡</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r>
                            <a:rPr lang="en-US" altLang="zh-CN" b="0" i="1" smtClean="0">
                              <a:latin typeface="Cambria Math" panose="02040503050406030204" pitchFamily="18" charset="0"/>
                              <a:ea typeface="微软雅黑" panose="020B0503020204020204" pitchFamily="34" charset="-122"/>
                            </a:rPr>
                            <m:t>𝐿</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𝑚</m:t>
                              </m:r>
                            </m:sup>
                            <m:e>
                              <m:r>
                                <m:rPr>
                                  <m:sty m:val="p"/>
                                </m:rPr>
                                <a:rPr lang="el-GR" altLang="zh-CN" b="0" i="1" smtClean="0">
                                  <a:latin typeface="Cambria Math" panose="02040503050406030204" pitchFamily="18" charset="0"/>
                                  <a:ea typeface="Cambria Math" panose="02040503050406030204" pitchFamily="18" charset="0"/>
                                </a:rPr>
                                <m:t>Ω</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𝑗</m:t>
                                      </m:r>
                                    </m:sub>
                                  </m:sSub>
                                </m:e>
                              </m:d>
                            </m:e>
                          </m:nary>
                        </m:e>
                      </m:nary>
                    </m:oMath>
                  </m:oMathPara>
                </a14:m>
                <a:endParaRPr lang="en-US" altLang="zh-CN" b="0" i="1">
                  <a:latin typeface="Cambria Math" panose="02040503050406030204" pitchFamily="18" charset="0"/>
                  <a:ea typeface="微软雅黑" panose="020B0503020204020204" pitchFamily="34" charset="-122"/>
                </a:endParaRPr>
              </a:p>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                                =</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r>
                            <a:rPr lang="en-US" altLang="zh-CN" b="0" i="1" smtClean="0">
                              <a:latin typeface="Cambria Math" panose="02040503050406030204" pitchFamily="18" charset="0"/>
                              <a:ea typeface="微软雅黑" panose="020B0503020204020204" pitchFamily="34" charset="-122"/>
                            </a:rPr>
                            <m:t>𝐿</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𝑚</m:t>
                              </m:r>
                            </m:sup>
                            <m:e>
                              <m:r>
                                <m:rPr>
                                  <m:sty m:val="p"/>
                                </m:rPr>
                                <a:rPr lang="el-GR" altLang="zh-CN" b="0" i="1" smtClean="0">
                                  <a:latin typeface="Cambria Math" panose="02040503050406030204" pitchFamily="18" charset="0"/>
                                  <a:ea typeface="Cambria Math" panose="02040503050406030204" pitchFamily="18" charset="0"/>
                                </a:rPr>
                                <m:t>Ω</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𝑗</m:t>
                                      </m:r>
                                    </m:sub>
                                  </m:sSub>
                                </m:e>
                              </m:d>
                            </m:e>
                          </m:nary>
                        </m:e>
                      </m:nary>
                    </m:oMath>
                  </m:oMathPara>
                </a14:m>
                <a:endParaRPr lang="zh-CN" altLang="en-US" dirty="0">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396489" y="3005526"/>
                <a:ext cx="7449185" cy="1569085"/>
              </a:xfrm>
              <a:prstGeom prst="rect">
                <a:avLst/>
              </a:prstGeom>
              <a:blipFill rotWithShape="1">
                <a:blip r:embed="rId4"/>
                <a:stretch>
                  <a:fillRect l="-9" t="-5" r="-3197" b="-38401"/>
                </a:stretch>
              </a:blipFill>
            </p:spPr>
            <p:txBody>
              <a:bodyPr/>
              <a:lstStyle/>
              <a:p>
                <a:r>
                  <a:rPr lang="zh-CN" altLang="en-US">
                    <a:noFill/>
                  </a:rPr>
                  <a:t> </a:t>
                </a:r>
              </a:p>
            </p:txBody>
          </p:sp>
        </mc:Fallback>
      </mc:AlternateContent>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4673600"/>
              </a:xfrm>
            </p:spPr>
            <p:txBody>
              <a:bodyPr/>
              <a:lstStyle/>
              <a:p>
                <a:pPr>
                  <a:lnSpc>
                    <a:spcPct val="150000"/>
                  </a:lnSpc>
                </a:pPr>
                <a:r>
                  <a:rPr lang="en-US" altLang="zh-CN" b="1" kern="100" dirty="0" err="1">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en-US" altLang="zh-CN"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zh-CN" sz="2400" kern="100" dirty="0">
                    <a:effectLst/>
                    <a:latin typeface="微软雅黑" panose="020B0503020204020204" pitchFamily="34" charset="-122"/>
                    <a:cs typeface="Times New Roman" panose="02020603050405020304" pitchFamily="18" charset="0"/>
                    <a:sym typeface="+mn-ea"/>
                  </a:rPr>
                  <a:t>泰勒展开</a:t>
                </a:r>
              </a:p>
              <a:p>
                <a:pPr>
                  <a:lnSpc>
                    <a:spcPct val="150000"/>
                  </a:lnSpc>
                  <a:buFont typeface="Wingdings" panose="05000000000000000000" charset="0"/>
                  <a:buChar char=""/>
                </a:pPr>
                <a:endParaRPr lang="zh-CN"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r>
                  <a:rPr lang="zh-CN" sz="2400" kern="100" dirty="0">
                    <a:effectLst/>
                    <a:latin typeface="微软雅黑" panose="020B0503020204020204" pitchFamily="34" charset="-122"/>
                    <a:cs typeface="Times New Roman" panose="02020603050405020304" pitchFamily="18" charset="0"/>
                    <a:sym typeface="+mn-ea"/>
                  </a:rPr>
                  <a:t>当</a:t>
                </a:r>
                <a:r>
                  <a:rPr lang="zh-CN" altLang="en-US" sz="2400" dirty="0">
                    <a:latin typeface="Cambria Math" panose="02040503050406030204" pitchFamily="18" charset="0"/>
                    <a:ea typeface="微软雅黑" panose="020B0503020204020204" pitchFamily="34" charset="-122"/>
                    <a:cs typeface="Cambria Math" panose="02040503050406030204" pitchFamily="18" charset="0"/>
                    <a:sym typeface="+mn-ea"/>
                  </a:rPr>
                  <a:t>前</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𝑚</m:t>
                    </m:r>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−1</m:t>
                    </m:r>
                  </m:oMath>
                </a14:m>
                <a:r>
                  <a:rPr lang="zh-CN" altLang="en-US" sz="2400" dirty="0">
                    <a:latin typeface="Cambria Math" panose="02040503050406030204" pitchFamily="18" charset="0"/>
                    <a:ea typeface="微软雅黑" panose="020B0503020204020204" pitchFamily="34" charset="-122"/>
                    <a:cs typeface="Cambria Math" panose="02040503050406030204" pitchFamily="18" charset="0"/>
                    <a:sym typeface="+mn-ea"/>
                  </a:rPr>
                  <a:t>个子模型固定时，除</a:t>
                </a:r>
                <a14:m>
                  <m:oMath xmlns:m="http://schemas.openxmlformats.org/officeDocument/2006/math">
                    <m:sSub>
                      <m:sSubPr>
                        <m:ctrlPr>
                          <a:rPr lang="zh-CN" altLang="en-US" sz="2400" b="0" i="1" dirty="0">
                            <a:latin typeface="Cambria Math" panose="02040503050406030204" pitchFamily="18" charset="0"/>
                            <a:ea typeface="+mj-ea"/>
                            <a:cs typeface="+mn-cs"/>
                          </a:rPr>
                        </m:ctrlPr>
                      </m:sSubPr>
                      <m:e>
                        <m:r>
                          <a:rPr lang="en-US" altLang="zh-CN" sz="2400" b="0" dirty="0">
                            <a:latin typeface="Cambria Math" panose="02040503050406030204" pitchFamily="18" charset="0"/>
                            <a:ea typeface="+mj-ea"/>
                            <a:cs typeface="+mn-cs"/>
                          </a:rPr>
                          <m:t> </m:t>
                        </m:r>
                        <m:r>
                          <a:rPr lang="zh-CN" altLang="en-US" sz="2400" b="0" dirty="0">
                            <a:latin typeface="Cambria Math" panose="02040503050406030204" pitchFamily="18" charset="0"/>
                            <a:ea typeface="+mj-ea"/>
                            <a:cs typeface="+mn-cs"/>
                          </a:rPr>
                          <m:t>𝑓</m:t>
                        </m:r>
                      </m:e>
                      <m:sub>
                        <m:r>
                          <a:rPr lang="zh-CN" altLang="en-US" sz="2400" b="0" dirty="0">
                            <a:latin typeface="Cambria Math" panose="02040503050406030204" pitchFamily="18" charset="0"/>
                            <a:ea typeface="+mj-ea"/>
                            <a:cs typeface="+mn-cs"/>
                          </a:rPr>
                          <m:t>𝑚</m:t>
                        </m:r>
                      </m:sub>
                    </m:sSub>
                    <m:r>
                      <a:rPr lang="zh-CN" altLang="en-US" sz="2400" b="0" dirty="0">
                        <a:latin typeface="Cambria Math" panose="02040503050406030204" pitchFamily="18" charset="0"/>
                        <a:ea typeface="+mj-ea"/>
                        <a:cs typeface="+mn-cs"/>
                      </a:rPr>
                      <m:t>(</m:t>
                    </m:r>
                    <m:sSub>
                      <m:sSubPr>
                        <m:ctrlP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sz="2400" b="0" dirty="0">
                        <a:latin typeface="Cambria Math" panose="02040503050406030204" pitchFamily="18" charset="0"/>
                        <a:ea typeface="+mj-ea"/>
                        <a:cs typeface="+mn-cs"/>
                      </a:rPr>
                      <m:t>)</m:t>
                    </m:r>
                  </m:oMath>
                </a14:m>
                <a:r>
                  <a:rPr lang="zh-CN" altLang="en-US" sz="2400" b="0" dirty="0">
                    <a:latin typeface="+mj-ea"/>
                    <a:ea typeface="+mj-ea"/>
                    <a:cs typeface="+mn-cs"/>
                  </a:rPr>
                  <a:t>外，其余部分均为常数，目标函数转化为：</a:t>
                </a:r>
                <a:endParaRPr lang="zh-CN" altLang="en-US" sz="2400" dirty="0">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buFont typeface="Wingdings" panose="05000000000000000000" charset="0"/>
                  <a:buChar char=""/>
                </a:pPr>
                <a:endParaRPr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dirty="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687175" cy="4673600"/>
              </a:xfrm>
              <a:blipFill rotWithShape="1">
                <a:blip r:embed="rId3"/>
                <a:stretch>
                  <a:fillRect b="-27935"/>
                </a:stretch>
              </a:blipFill>
            </p:spPr>
            <p:txBody>
              <a:bodyPr/>
              <a:lstStyle/>
              <a:p>
                <a:r>
                  <a:rPr lang="zh-CN" altLang="en-US">
                    <a:noFill/>
                  </a:rPr>
                  <a:t> </a:t>
                </a:r>
              </a:p>
            </p:txBody>
          </p:sp>
        </mc:Fallback>
      </mc:AlternateContent>
      <p:sp>
        <p:nvSpPr>
          <p:cNvPr id="4" name="矩形: 圆角 3"/>
          <p:cNvSpPr/>
          <p:nvPr/>
        </p:nvSpPr>
        <p:spPr>
          <a:xfrm>
            <a:off x="497227" y="5926316"/>
            <a:ext cx="7943388" cy="81210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2215225" y="2257785"/>
                <a:ext cx="7338678"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m:rPr>
                              <m:sty m:val="p"/>
                            </m:rPr>
                            <a:rPr lang="el-GR" altLang="zh-CN" b="0" i="1"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𝑓</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𝑓</m:t>
                          </m:r>
                        </m:e>
                        <m:sup>
                          <m:r>
                            <a:rPr lang="en-US" altLang="zh-CN" b="0" i="1" smtClean="0">
                              <a:latin typeface="Cambria Math" panose="02040503050406030204" pitchFamily="18" charset="0"/>
                              <a:ea typeface="微软雅黑" panose="020B0503020204020204" pitchFamily="34" charset="-122"/>
                            </a:rPr>
                            <m:t>′</m:t>
                          </m:r>
                        </m:sup>
                      </m:sSup>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r>
                        <a:rPr lang="en-US" altLang="zh-CN" b="0" i="0"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oMath>
                  </m:oMathPara>
                </a14:m>
                <a:endParaRPr lang="zh-CN" altLang="en-US" dirty="0">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215225" y="2257785"/>
                <a:ext cx="7338678" cy="691471"/>
              </a:xfrm>
              <a:prstGeom prst="rect">
                <a:avLst/>
              </a:prstGeom>
              <a:blipFill rotWithShape="1">
                <a:blip r:embed="rId4"/>
                <a:stretch>
                  <a:fillRect l="-5" t="-52" r="4"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17599" y="3533279"/>
                <a:ext cx="11723659" cy="745460"/>
              </a:xfrm>
              <a:prstGeom prst="rect">
                <a:avLst/>
              </a:prstGeom>
            </p:spPr>
            <p:txBody>
              <a:bodyPr wrap="none">
                <a:spAutoFit/>
              </a:bodyPr>
              <a:lstStyle/>
              <a:p>
                <a:pPr algn="l"/>
                <a14:m>
                  <m:oMath xmlns:m="http://schemas.openxmlformats.org/officeDocument/2006/math">
                    <m:r>
                      <a:rPr lang="en-US" altLang="zh-CN" i="1" smtClean="0">
                        <a:latin typeface="Cambria Math" panose="02040503050406030204" pitchFamily="18" charset="0"/>
                        <a:ea typeface="微软雅黑" panose="020B0503020204020204" pitchFamily="34" charset="-122"/>
                      </a:rPr>
                      <m:t>𝑂𝑏𝑗</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𝑡</m:t>
                        </m:r>
                      </m:e>
                    </m:d>
                    <m:r>
                      <a:rPr lang="en-US" altLang="zh-CN" i="1">
                        <a:latin typeface="Cambria Math" panose="02040503050406030204" pitchFamily="18" charset="0"/>
                        <a:ea typeface="微软雅黑" panose="020B0503020204020204" pitchFamily="34" charset="-122"/>
                      </a:rPr>
                      <m:t>=</m:t>
                    </m:r>
                  </m:oMath>
                </a14:m>
                <a:r>
                  <a:rPr lang="el-GR" altLang="zh-CN" dirty="0">
                    <a:ea typeface="Cambria Math" panose="02040503050406030204" pitchFamily="18" charset="0"/>
                  </a:rPr>
                  <a:t> </a:t>
                </a:r>
                <a14:m>
                  <m:oMath xmlns:m="http://schemas.openxmlformats.org/officeDocument/2006/math">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𝐿</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zh-CN" altLang="en-US"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𝐿</m:t>
                                </m:r>
                              </m:num>
                              <m:den>
                                <m:r>
                                  <a:rPr lang="zh-CN" altLang="en-US" i="1">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sSub>
                              <m:sSubPr>
                                <m:ctrlPr>
                                  <a:rPr lang="zh-CN" altLang="en-US" b="0" i="1" dirty="0">
                                    <a:latin typeface="Cambria Math" panose="02040503050406030204" pitchFamily="18" charset="0"/>
                                    <a:ea typeface="+mj-ea"/>
                                    <a:cs typeface="+mn-cs"/>
                                  </a:rPr>
                                </m:ctrlPr>
                              </m:sSubPr>
                              <m:e>
                                <m:r>
                                  <a:rPr lang="en-US" altLang="zh-CN" b="0" dirty="0">
                                    <a:latin typeface="Cambria Math" panose="02040503050406030204" pitchFamily="18" charset="0"/>
                                    <a:ea typeface="+mj-ea"/>
                                    <a:cs typeface="+mn-cs"/>
                                  </a:rPr>
                                  <m:t> </m:t>
                                </m:r>
                                <m:r>
                                  <a:rPr lang="zh-CN" altLang="en-US" b="0" dirty="0">
                                    <a:latin typeface="Cambria Math" panose="02040503050406030204" pitchFamily="18" charset="0"/>
                                    <a:ea typeface="+mj-ea"/>
                                    <a:cs typeface="+mn-cs"/>
                                  </a:rPr>
                                  <m:t>𝑓</m:t>
                                </m:r>
                              </m:e>
                              <m:sub>
                                <m:r>
                                  <a:rPr lang="zh-CN" altLang="en-US" b="0" dirty="0">
                                    <a:latin typeface="Cambria Math" panose="02040503050406030204" pitchFamily="18" charset="0"/>
                                    <a:ea typeface="+mj-ea"/>
                                    <a:cs typeface="+mn-cs"/>
                                  </a:rPr>
                                  <m:t>𝑚</m:t>
                                </m:r>
                              </m:sub>
                            </m:sSub>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r>
                              <a:rPr lang="en-US" altLang="zh-CN" b="0" dirty="0">
                                <a:latin typeface="Cambria Math" panose="02040503050406030204" pitchFamily="18" charset="0"/>
                                <a:ea typeface="+mj-ea"/>
                                <a:cs typeface="+mn-cs"/>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2</m:t>
                                </m:r>
                              </m:den>
                            </m:f>
                            <m:f>
                              <m:fPr>
                                <m:ctrlPr>
                                  <a:rPr lang="en-US" altLang="zh-CN" b="0" i="1" smtClean="0">
                                    <a:latin typeface="Cambria Math" panose="02040503050406030204" pitchFamily="18" charset="0"/>
                                    <a:ea typeface="微软雅黑" panose="020B0503020204020204" pitchFamily="34" charset="-122"/>
                                  </a:rPr>
                                </m:ctrlPr>
                              </m:fPr>
                              <m:num>
                                <m:sSup>
                                  <m:sSupPr>
                                    <m:ctrlPr>
                                      <a:rPr lang="en-US" altLang="zh-CN" b="0" i="1" smtClean="0">
                                        <a:latin typeface="Cambria Math" panose="02040503050406030204" pitchFamily="18" charset="0"/>
                                        <a:ea typeface="微软雅黑" panose="020B0503020204020204" pitchFamily="34" charset="-122"/>
                                      </a:rPr>
                                    </m:ctrlPr>
                                  </m:sSupPr>
                                  <m:e>
                                    <m:r>
                                      <a:rPr lang="zh-CN" altLang="en-US"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2</m:t>
                                    </m:r>
                                  </m:sup>
                                </m:sSup>
                                <m:r>
                                  <a:rPr lang="en-US" altLang="zh-CN" b="0" i="1" smtClean="0">
                                    <a:latin typeface="Cambria Math" panose="02040503050406030204" pitchFamily="18" charset="0"/>
                                    <a:ea typeface="微软雅黑" panose="020B0503020204020204" pitchFamily="34" charset="-122"/>
                                  </a:rPr>
                                  <m:t>𝐿</m:t>
                                </m:r>
                              </m:num>
                              <m:den>
                                <m:sSup>
                                  <m:sSupPr>
                                    <m:ctrlPr>
                                      <a:rPr lang="en-US" altLang="zh-CN" b="0" i="1" smtClean="0">
                                        <a:latin typeface="Cambria Math" panose="02040503050406030204" pitchFamily="18" charset="0"/>
                                        <a:ea typeface="微软雅黑" panose="020B0503020204020204" pitchFamily="34" charset="-122"/>
                                      </a:rPr>
                                    </m:ctrlPr>
                                  </m:sSupPr>
                                  <m:e>
                                    <m:r>
                                      <a:rPr lang="zh-CN" altLang="en-US"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2</m:t>
                                    </m:r>
                                  </m:sup>
                                </m:sSup>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sSubSup>
                              <m:sSubSupPr>
                                <m:ctrlPr>
                                  <a:rPr lang="en-US" altLang="zh-CN" i="1">
                                    <a:latin typeface="Cambria Math" panose="02040503050406030204" pitchFamily="18" charset="0"/>
                                    <a:ea typeface="微软雅黑" panose="020B0503020204020204" pitchFamily="34" charset="-122"/>
                                    <a:cs typeface="DejaVu Math TeX Gyre" panose="02000503000000000000" charset="0"/>
                                  </a:rPr>
                                </m:ctrlPr>
                              </m:sSubSupPr>
                              <m:e>
                                <m:r>
                                  <a:rPr lang="en-US" altLang="zh-CN" i="1">
                                    <a:latin typeface="Cambria Math" panose="02040503050406030204" pitchFamily="18" charset="0"/>
                                    <a:ea typeface="微软雅黑" panose="020B0503020204020204" pitchFamily="34" charset="-122"/>
                                    <a:cs typeface="DejaVu Math TeX Gyre" panose="02000503000000000000" charset="0"/>
                                  </a:rPr>
                                  <m:t>𝑓</m:t>
                                </m:r>
                              </m:e>
                              <m:sub>
                                <m:r>
                                  <a:rPr lang="en-US" altLang="zh-CN" i="1">
                                    <a:latin typeface="Cambria Math" panose="02040503050406030204" pitchFamily="18" charset="0"/>
                                    <a:ea typeface="微软雅黑" panose="020B0503020204020204" pitchFamily="34" charset="-122"/>
                                    <a:cs typeface="DejaVu Math TeX Gyre" panose="02000503000000000000" charset="0"/>
                                  </a:rPr>
                                  <m:t>𝑚</m:t>
                                </m:r>
                              </m:sub>
                              <m:sup>
                                <m:r>
                                  <a:rPr lang="en-US" altLang="zh-CN" b="0" i="1" smtClean="0">
                                    <a:latin typeface="Cambria Math" panose="02040503050406030204" pitchFamily="18" charset="0"/>
                                    <a:ea typeface="微软雅黑" panose="020B0503020204020204" pitchFamily="34" charset="-122"/>
                                    <a:cs typeface="DejaVu Math TeX Gyre" panose="02000503000000000000" charset="0"/>
                                  </a:rPr>
                                  <m:t>2</m:t>
                                </m:r>
                              </m:sup>
                            </m:sSubSup>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𝑚</m:t>
                            </m:r>
                          </m:sup>
                          <m:e>
                            <m:r>
                              <m:rPr>
                                <m:sty m:val="p"/>
                              </m:rPr>
                              <a:rPr lang="el-GR" altLang="zh-CN" b="0" i="1" smtClean="0">
                                <a:latin typeface="Cambria Math" panose="02040503050406030204" pitchFamily="18" charset="0"/>
                                <a:ea typeface="Cambria Math" panose="02040503050406030204" pitchFamily="18" charset="0"/>
                              </a:rPr>
                              <m:t>Ω</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𝑗</m:t>
                                    </m:r>
                                  </m:sub>
                                </m:sSub>
                              </m:e>
                            </m:d>
                          </m:e>
                        </m:nary>
                      </m:e>
                    </m:nary>
                  </m:oMath>
                </a14:m>
                <a:endParaRPr lang="zh-CN" altLang="en-US" dirty="0">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117599" y="3533279"/>
                <a:ext cx="11723659" cy="7454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07378" y="5926316"/>
                <a:ext cx="7943388" cy="488660"/>
              </a:xfrm>
              <a:prstGeom prst="rect">
                <a:avLst/>
              </a:prstGeom>
              <a:noFill/>
            </p:spPr>
            <p:txBody>
              <a:bodyPr wrap="square">
                <a:spAutoFit/>
              </a:bodyPr>
              <a:lstStyle/>
              <a:p>
                <a:r>
                  <a:rPr lang="zh-CN" altLang="en-US" sz="1600" dirty="0"/>
                  <a:t>备注</a:t>
                </a:r>
                <a14:m>
                  <m:oMath xmlns:m="http://schemas.openxmlformats.org/officeDocument/2006/math">
                    <m:r>
                      <a:rPr lang="zh-CN" altLang="en-US" sz="1600" i="1">
                        <a:latin typeface="Cambria Math" panose="02040503050406030204" pitchFamily="18" charset="0"/>
                      </a:rPr>
                      <m:t>：</m:t>
                    </m:r>
                    <m:r>
                      <a:rPr lang="en-US" altLang="zh-CN" sz="1600" i="1" smtClean="0">
                        <a:latin typeface="Cambria Math" panose="02040503050406030204" pitchFamily="18" charset="0"/>
                      </a:rPr>
                      <m:t>𝑛</m:t>
                    </m:r>
                  </m:oMath>
                </a14:m>
                <a:r>
                  <a:rPr lang="zh-CN" altLang="zh-CN" sz="1600" dirty="0"/>
                  <a:t>阶泰勒公式：</a:t>
                </a:r>
                <a14:m>
                  <m:oMath xmlns:m="http://schemas.openxmlformats.org/officeDocument/2006/math">
                    <m:r>
                      <a:rPr lang="en-US" altLang="zh-CN" sz="1600" i="1">
                        <a:latin typeface="Cambria Math" panose="02040503050406030204" pitchFamily="18" charset="0"/>
                      </a:rPr>
                      <m:t>𝑓</m:t>
                    </m:r>
                    <m:r>
                      <a:rPr lang="en-US" altLang="zh-CN" sz="1600">
                        <a:latin typeface="Cambria Math" panose="02040503050406030204" pitchFamily="18" charset="0"/>
                      </a:rPr>
                      <m:t>(</m:t>
                    </m:r>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𝑓</m:t>
                    </m:r>
                    <m:r>
                      <a:rPr lang="en-US" altLang="zh-CN" sz="1600">
                        <a:latin typeface="Cambria Math" panose="02040503050406030204" pitchFamily="18" charset="0"/>
                      </a:rPr>
                      <m:t>(0)+</m:t>
                    </m:r>
                    <m:r>
                      <a:rPr lang="en-US" altLang="zh-CN" sz="1600" i="1">
                        <a:latin typeface="Cambria Math" panose="02040503050406030204" pitchFamily="18" charset="0"/>
                      </a:rPr>
                      <m:t>𝑓</m:t>
                    </m:r>
                    <m:r>
                      <a:rPr lang="en-US" altLang="zh-CN" sz="1600" i="1">
                        <a:latin typeface="Cambria Math" panose="02040503050406030204" pitchFamily="18" charset="0"/>
                      </a:rPr>
                      <m:t>′</m:t>
                    </m:r>
                    <m:r>
                      <a:rPr lang="en-US" altLang="zh-CN" sz="1600">
                        <a:latin typeface="Cambria Math" panose="02040503050406030204" pitchFamily="18" charset="0"/>
                      </a:rPr>
                      <m:t>(0)</m:t>
                    </m:r>
                    <m:r>
                      <a:rPr lang="en-US" altLang="zh-CN" sz="1600" i="1">
                        <a:latin typeface="Cambria Math" panose="02040503050406030204" pitchFamily="18" charset="0"/>
                      </a:rPr>
                      <m:t>𝑥</m:t>
                    </m:r>
                    <m:r>
                      <a:rPr lang="en-US" altLang="zh-CN" sz="1600">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a:latin typeface="Cambria Math" panose="02040503050406030204" pitchFamily="18" charset="0"/>
                          </a:rPr>
                          <m:t>1</m:t>
                        </m:r>
                      </m:num>
                      <m:den>
                        <m:r>
                          <a:rPr lang="en-US" altLang="zh-CN" sz="1600">
                            <a:latin typeface="Cambria Math" panose="02040503050406030204" pitchFamily="18" charset="0"/>
                          </a:rPr>
                          <m:t>2!</m:t>
                        </m:r>
                      </m:den>
                    </m:f>
                    <m:r>
                      <a:rPr lang="en-US" altLang="zh-CN" sz="1600" i="1">
                        <a:latin typeface="Cambria Math" panose="02040503050406030204" pitchFamily="18" charset="0"/>
                      </a:rPr>
                      <m:t>𝑓</m:t>
                    </m:r>
                    <m:r>
                      <a:rPr lang="en-US" altLang="zh-CN" sz="1600">
                        <a:latin typeface="Cambria Math" panose="02040503050406030204" pitchFamily="18" charset="0"/>
                      </a:rPr>
                      <m:t>″(0)</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a:latin typeface="Cambria Math" panose="02040503050406030204" pitchFamily="18" charset="0"/>
                          </a:rPr>
                          <m:t>2</m:t>
                        </m:r>
                      </m:sup>
                    </m:sSup>
                    <m:r>
                      <a:rPr lang="en-US" altLang="zh-CN" sz="1600">
                        <a:latin typeface="Cambria Math" panose="02040503050406030204" pitchFamily="18" charset="0"/>
                      </a:rPr>
                      <m:t>+⋯+</m:t>
                    </m:r>
                    <m:f>
                      <m:fPr>
                        <m:ctrlPr>
                          <a:rPr lang="zh-CN" altLang="zh-CN" sz="1600" i="1">
                            <a:latin typeface="Cambria Math" panose="02040503050406030204" pitchFamily="18" charset="0"/>
                          </a:rPr>
                        </m:ctrlPr>
                      </m:fPr>
                      <m:num>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𝑓</m:t>
                            </m:r>
                          </m:e>
                          <m:sup>
                            <m:r>
                              <a:rPr lang="en-US" altLang="zh-CN" sz="1600">
                                <a:latin typeface="Cambria Math" panose="02040503050406030204" pitchFamily="18" charset="0"/>
                              </a:rPr>
                              <m:t>(</m:t>
                            </m:r>
                            <m:r>
                              <a:rPr lang="en-US" altLang="zh-CN" sz="1600" i="1">
                                <a:latin typeface="Cambria Math" panose="02040503050406030204" pitchFamily="18" charset="0"/>
                              </a:rPr>
                              <m:t>𝑛</m:t>
                            </m:r>
                            <m:r>
                              <a:rPr lang="en-US" altLang="zh-CN" sz="1600">
                                <a:latin typeface="Cambria Math" panose="02040503050406030204" pitchFamily="18" charset="0"/>
                              </a:rPr>
                              <m:t>)</m:t>
                            </m:r>
                          </m:sup>
                        </m:sSup>
                        <m:r>
                          <a:rPr lang="en-US" altLang="zh-CN" sz="1600">
                            <a:latin typeface="Cambria Math" panose="02040503050406030204" pitchFamily="18" charset="0"/>
                          </a:rPr>
                          <m:t>(0)</m:t>
                        </m:r>
                      </m:num>
                      <m:den>
                        <m:r>
                          <a:rPr lang="en-US" altLang="zh-CN" sz="1600" i="1">
                            <a:latin typeface="Cambria Math" panose="02040503050406030204" pitchFamily="18" charset="0"/>
                          </a:rPr>
                          <m:t>𝑛</m:t>
                        </m:r>
                        <m:r>
                          <a:rPr lang="en-US" altLang="zh-CN" sz="1600">
                            <a:latin typeface="Cambria Math" panose="02040503050406030204" pitchFamily="18" charset="0"/>
                          </a:rPr>
                          <m:t>!</m:t>
                        </m:r>
                      </m:den>
                    </m:f>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𝑛</m:t>
                        </m:r>
                      </m:sup>
                    </m:sSup>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𝑛</m:t>
                        </m:r>
                      </m:sub>
                    </m:sSub>
                    <m:r>
                      <a:rPr lang="en-US" altLang="zh-CN" sz="1600">
                        <a:latin typeface="Cambria Math" panose="02040503050406030204" pitchFamily="18" charset="0"/>
                      </a:rPr>
                      <m:t>(</m:t>
                    </m:r>
                    <m:r>
                      <a:rPr lang="en-US" altLang="zh-CN" sz="1600" i="1">
                        <a:latin typeface="Cambria Math" panose="02040503050406030204" pitchFamily="18" charset="0"/>
                      </a:rPr>
                      <m:t>𝑥</m:t>
                    </m:r>
                    <m:r>
                      <a:rPr lang="en-US" altLang="zh-CN" sz="1600">
                        <a:latin typeface="Cambria Math" panose="02040503050406030204" pitchFamily="18" charset="0"/>
                      </a:rPr>
                      <m:t>)</m:t>
                    </m:r>
                  </m:oMath>
                </a14:m>
                <a:r>
                  <a:rPr lang="en-US" altLang="zh-CN" sz="1600" dirty="0"/>
                  <a:t>……</a:t>
                </a:r>
                <a:endParaRPr lang="zh-CN" altLang="zh-CN" sz="16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07378" y="5926316"/>
                <a:ext cx="7943388" cy="488660"/>
              </a:xfrm>
              <a:prstGeom prst="rect">
                <a:avLst/>
              </a:prstGeom>
              <a:blipFill rotWithShape="1">
                <a:blip r:embed="rId6"/>
                <a:stretch>
                  <a:fillRect l="-4" t="-102" r="6"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219199" y="6316331"/>
                <a:ext cx="6096000" cy="466923"/>
              </a:xfrm>
              <a:prstGeom prst="rect">
                <a:avLst/>
              </a:prstGeom>
              <a:noFill/>
            </p:spPr>
            <p:txBody>
              <a:bodyPr wrap="square">
                <a:spAutoFit/>
              </a:bodyPr>
              <a:lstStyle/>
              <a:p>
                <a14:m>
                  <m:oMath xmlns:m="http://schemas.openxmlformats.org/officeDocument/2006/math">
                    <m:sSub>
                      <m:sSubPr>
                        <m:ctrlPr>
                          <a:rPr lang="zh-CN" altLang="zh-CN" sz="1400" i="1" smtClean="0">
                            <a:latin typeface="Cambria Math" panose="02040503050406030204" pitchFamily="18" charset="0"/>
                          </a:rPr>
                        </m:ctrlPr>
                      </m:sSubPr>
                      <m:e>
                        <m:r>
                          <a:rPr lang="en-US" altLang="zh-CN" sz="1400" i="1">
                            <a:latin typeface="Cambria Math" panose="02040503050406030204" pitchFamily="18" charset="0"/>
                          </a:rPr>
                          <m:t>𝑅</m:t>
                        </m:r>
                      </m:e>
                      <m:sub>
                        <m:r>
                          <a:rPr lang="en-US" altLang="zh-CN" sz="1400" i="1">
                            <a:latin typeface="Cambria Math" panose="02040503050406030204" pitchFamily="18" charset="0"/>
                          </a:rPr>
                          <m:t>𝑛</m:t>
                        </m:r>
                      </m:sub>
                    </m:sSub>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𝑓</m:t>
                            </m:r>
                          </m:e>
                          <m:sup>
                            <m:r>
                              <a:rPr lang="en-US" altLang="zh-CN" sz="1400">
                                <a:latin typeface="Cambria Math" panose="02040503050406030204" pitchFamily="18" charset="0"/>
                              </a:rPr>
                              <m:t>(</m:t>
                            </m:r>
                            <m:r>
                              <a:rPr lang="en-US" altLang="zh-CN" sz="1400" i="1">
                                <a:latin typeface="Cambria Math" panose="02040503050406030204" pitchFamily="18" charset="0"/>
                              </a:rPr>
                              <m:t>𝑛</m:t>
                            </m:r>
                            <m:r>
                              <a:rPr lang="en-US" altLang="zh-CN" sz="1400">
                                <a:latin typeface="Cambria Math" panose="02040503050406030204" pitchFamily="18" charset="0"/>
                              </a:rPr>
                              <m:t>+1)</m:t>
                            </m:r>
                          </m:sup>
                        </m:sSup>
                        <m:r>
                          <a:rPr lang="en-US" altLang="zh-CN" sz="1400">
                            <a:latin typeface="Cambria Math" panose="02040503050406030204" pitchFamily="18" charset="0"/>
                          </a:rPr>
                          <m:t>(</m:t>
                        </m:r>
                        <m:r>
                          <a:rPr lang="en-US" altLang="zh-CN" sz="1400" i="1">
                            <a:latin typeface="Cambria Math" panose="02040503050406030204" pitchFamily="18" charset="0"/>
                          </a:rPr>
                          <m:t>𝜉</m:t>
                        </m:r>
                        <m:r>
                          <a:rPr lang="en-US" altLang="zh-CN" sz="1400">
                            <a:latin typeface="Cambria Math" panose="02040503050406030204" pitchFamily="18" charset="0"/>
                          </a:rPr>
                          <m:t>)</m:t>
                        </m:r>
                      </m:num>
                      <m:den>
                        <m:r>
                          <a:rPr lang="en-US" altLang="zh-CN" sz="1400">
                            <a:latin typeface="Cambria Math" panose="02040503050406030204" pitchFamily="18" charset="0"/>
                          </a:rPr>
                          <m:t>(</m:t>
                        </m:r>
                        <m:r>
                          <a:rPr lang="en-US" altLang="zh-CN" sz="1400" i="1">
                            <a:latin typeface="Cambria Math" panose="02040503050406030204" pitchFamily="18" charset="0"/>
                          </a:rPr>
                          <m:t>𝑛</m:t>
                        </m:r>
                        <m:r>
                          <a:rPr lang="en-US" altLang="zh-CN" sz="1400">
                            <a:latin typeface="Cambria Math" panose="02040503050406030204" pitchFamily="18" charset="0"/>
                          </a:rPr>
                          <m:t>+1)!</m:t>
                        </m:r>
                      </m:den>
                    </m:f>
                    <m:sSup>
                      <m:sSupPr>
                        <m:ctrlPr>
                          <a:rPr lang="zh-CN" altLang="zh-CN" sz="1400" i="1">
                            <a:latin typeface="Cambria Math" panose="02040503050406030204" pitchFamily="18" charset="0"/>
                          </a:rPr>
                        </m:ctrlPr>
                      </m:sSupPr>
                      <m:e>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a:latin typeface="Cambria Math" panose="02040503050406030204" pitchFamily="18" charset="0"/>
                              </a:rPr>
                              <m:t>0</m:t>
                            </m:r>
                          </m:sub>
                        </m:sSub>
                        <m:r>
                          <a:rPr lang="en-US" altLang="zh-CN" sz="1400">
                            <a:latin typeface="Cambria Math" panose="02040503050406030204" pitchFamily="18" charset="0"/>
                          </a:rPr>
                          <m:t>)</m:t>
                        </m:r>
                      </m:e>
                      <m:sup>
                        <m:r>
                          <a:rPr lang="en-US" altLang="zh-CN" sz="1400" i="1">
                            <a:latin typeface="Cambria Math" panose="02040503050406030204" pitchFamily="18" charset="0"/>
                          </a:rPr>
                          <m:t>𝑛</m:t>
                        </m:r>
                        <m:r>
                          <a:rPr lang="en-US" altLang="zh-CN" sz="1400">
                            <a:latin typeface="Cambria Math" panose="02040503050406030204" pitchFamily="18" charset="0"/>
                          </a:rPr>
                          <m:t>+1</m:t>
                        </m:r>
                      </m:sup>
                    </m:sSup>
                  </m:oMath>
                </a14:m>
                <a:r>
                  <a:rPr lang="zh-CN" altLang="zh-CN" sz="1400" dirty="0"/>
                  <a:t>称为</a:t>
                </a:r>
                <a14:m>
                  <m:oMath xmlns:m="http://schemas.openxmlformats.org/officeDocument/2006/math">
                    <m:r>
                      <a:rPr lang="en-US" altLang="zh-CN" sz="1400" i="1">
                        <a:latin typeface="Cambria Math" panose="02040503050406030204" pitchFamily="18" charset="0"/>
                      </a:rPr>
                      <m:t>𝑓</m:t>
                    </m:r>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a:latin typeface="Cambria Math" panose="02040503050406030204" pitchFamily="18" charset="0"/>
                      </a:rPr>
                      <m:t>)</m:t>
                    </m:r>
                  </m:oMath>
                </a14:m>
                <a:r>
                  <a:rPr lang="zh-CN" altLang="zh-CN" sz="1400" dirty="0"/>
                  <a:t>在点</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a:latin typeface="Cambria Math" panose="02040503050406030204" pitchFamily="18" charset="0"/>
                          </a:rPr>
                          <m:t>0</m:t>
                        </m:r>
                      </m:sub>
                    </m:sSub>
                  </m:oMath>
                </a14:m>
                <a:r>
                  <a:rPr lang="zh-CN" altLang="zh-CN" sz="1400" dirty="0"/>
                  <a:t>处的</a:t>
                </a:r>
                <a14:m>
                  <m:oMath xmlns:m="http://schemas.openxmlformats.org/officeDocument/2006/math">
                    <m:r>
                      <a:rPr lang="en-US" altLang="zh-CN" sz="1400" i="1">
                        <a:latin typeface="Cambria Math" panose="02040503050406030204" pitchFamily="18" charset="0"/>
                      </a:rPr>
                      <m:t>𝑛</m:t>
                    </m:r>
                  </m:oMath>
                </a14:m>
                <a:r>
                  <a:rPr lang="zh-CN" altLang="zh-CN" sz="1400" dirty="0"/>
                  <a:t>阶泰勒余项。</a:t>
                </a:r>
                <a:endParaRPr lang="zh-CN" altLang="en-US" sz="1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219199" y="6316331"/>
                <a:ext cx="6096000" cy="466923"/>
              </a:xfrm>
              <a:prstGeom prst="rect">
                <a:avLst/>
              </a:prstGeom>
              <a:blipFill rotWithShape="1">
                <a:blip r:embed="rId7"/>
                <a:stretch>
                  <a:fillRect l="-10" t="-133" r="10"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088982" y="2949237"/>
                <a:ext cx="2890228" cy="523220"/>
              </a:xfrm>
              <a:prstGeom prst="rect">
                <a:avLst/>
              </a:prstGeom>
              <a:noFill/>
            </p:spPr>
            <p:txBody>
              <a:bodyPr wrap="square">
                <a:spAutoFit/>
              </a:bodyPr>
              <a:lstStyle/>
              <a:p>
                <a14:m>
                  <m:oMath xmlns:m="http://schemas.openxmlformats.org/officeDocument/2006/math">
                    <m:r>
                      <m:rPr>
                        <m:sty m:val="p"/>
                      </m:rPr>
                      <a:rPr lang="el-GR" altLang="zh-CN" sz="1400" i="1" smtClean="0">
                        <a:solidFill>
                          <a:srgbClr val="FF0000"/>
                        </a:solidFill>
                        <a:latin typeface="Cambria Math" panose="02040503050406030204" pitchFamily="18" charset="0"/>
                        <a:ea typeface="Cambria Math" panose="02040503050406030204" pitchFamily="18" charset="0"/>
                      </a:rPr>
                      <m:t>Δ</m:t>
                    </m:r>
                    <m:r>
                      <a:rPr lang="en-US" altLang="zh-CN" sz="1400" i="1">
                        <a:solidFill>
                          <a:srgbClr val="FF0000"/>
                        </a:solidFill>
                        <a:latin typeface="Cambria Math" panose="02040503050406030204" pitchFamily="18" charset="0"/>
                        <a:ea typeface="Cambria Math" panose="02040503050406030204" pitchFamily="18" charset="0"/>
                      </a:rPr>
                      <m:t>𝑥</m:t>
                    </m:r>
                  </m:oMath>
                </a14:m>
                <a:r>
                  <a:rPr lang="en-US" altLang="zh-CN" sz="1400" dirty="0">
                    <a:solidFill>
                      <a:srgbClr val="FF0000"/>
                    </a:solidFill>
                  </a:rPr>
                  <a:t>=</a:t>
                </a:r>
                <a:r>
                  <a:rPr lang="en-US" altLang="zh-CN" sz="1400" dirty="0">
                    <a:solidFill>
                      <a:srgbClr val="FF0000"/>
                    </a:solidFill>
                    <a:ea typeface="微软雅黑" panose="020B0503020204020204" pitchFamily="34" charset="-122"/>
                  </a:rPr>
                  <a:t> </a:t>
                </a:r>
                <a14:m>
                  <m:oMath xmlns:m="http://schemas.openxmlformats.org/officeDocument/2006/math">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a:rPr lang="en-US" altLang="zh-CN" sz="1400" i="1">
                            <a:solidFill>
                              <a:srgbClr val="FF0000"/>
                            </a:solidFill>
                            <a:latin typeface="Cambria Math" panose="02040503050406030204" pitchFamily="18" charset="0"/>
                            <a:ea typeface="微软雅黑" panose="020B0503020204020204" pitchFamily="34" charset="-122"/>
                          </a:rPr>
                          <m:t>𝑓</m:t>
                        </m:r>
                      </m:e>
                      <m:sub>
                        <m:r>
                          <a:rPr lang="en-US" altLang="zh-CN" sz="1400" i="1">
                            <a:solidFill>
                              <a:srgbClr val="FF0000"/>
                            </a:solidFill>
                            <a:latin typeface="Cambria Math" panose="02040503050406030204" pitchFamily="18" charset="0"/>
                            <a:ea typeface="微软雅黑" panose="020B0503020204020204" pitchFamily="34" charset="-122"/>
                          </a:rPr>
                          <m:t>𝑡</m:t>
                        </m:r>
                      </m:sub>
                    </m:sSub>
                    <m:d>
                      <m:dPr>
                        <m:ctrlPr>
                          <a:rPr lang="en-US" altLang="zh-CN" sz="1400" i="1">
                            <a:solidFill>
                              <a:srgbClr val="FF0000"/>
                            </a:solidFill>
                            <a:latin typeface="Cambria Math" panose="02040503050406030204" pitchFamily="18" charset="0"/>
                            <a:ea typeface="微软雅黑" panose="020B0503020204020204" pitchFamily="34" charset="-122"/>
                          </a:rPr>
                        </m:ctrlPr>
                      </m:dPr>
                      <m:e>
                        <m:sSub>
                          <m:sSubPr>
                            <m:ctrlPr>
                              <a:rPr lang="en-US" altLang="zh-CN" sz="1400" i="1">
                                <a:solidFill>
                                  <a:srgbClr val="FF0000"/>
                                </a:solidFill>
                                <a:latin typeface="Cambria Math" panose="02040503050406030204" pitchFamily="18" charset="0"/>
                                <a:ea typeface="微软雅黑" panose="020B0503020204020204" pitchFamily="34" charset="-122"/>
                              </a:rPr>
                            </m:ctrlPr>
                          </m:sSubPr>
                          <m:e>
                            <m:r>
                              <a:rPr lang="en-US" altLang="zh-CN" sz="1400" i="1">
                                <a:solidFill>
                                  <a:srgbClr val="FF0000"/>
                                </a:solidFill>
                                <a:latin typeface="Cambria Math" panose="02040503050406030204" pitchFamily="18" charset="0"/>
                                <a:ea typeface="微软雅黑" panose="020B0503020204020204" pitchFamily="34" charset="-122"/>
                              </a:rPr>
                              <m:t>𝑥</m:t>
                            </m:r>
                          </m:e>
                          <m:sub>
                            <m:r>
                              <a:rPr lang="en-US" altLang="zh-CN" sz="1400" i="1">
                                <a:solidFill>
                                  <a:srgbClr val="FF0000"/>
                                </a:solidFill>
                                <a:latin typeface="Cambria Math" panose="02040503050406030204" pitchFamily="18" charset="0"/>
                                <a:ea typeface="微软雅黑" panose="020B0503020204020204" pitchFamily="34" charset="-122"/>
                              </a:rPr>
                              <m:t>𝑖</m:t>
                            </m:r>
                          </m:sub>
                        </m:sSub>
                      </m:e>
                    </m:d>
                  </m:oMath>
                </a14:m>
                <a:r>
                  <a:rPr lang="zh-CN" altLang="en-US" sz="1400" dirty="0">
                    <a:solidFill>
                      <a:srgbClr val="FF0000"/>
                    </a:solidFill>
                  </a:rPr>
                  <a:t>，表示第 </a:t>
                </a:r>
                <a14:m>
                  <m:oMath xmlns:m="http://schemas.openxmlformats.org/officeDocument/2006/math">
                    <m:r>
                      <a:rPr lang="en-US" altLang="zh-CN" sz="1400" i="1" dirty="0" smtClean="0">
                        <a:solidFill>
                          <a:srgbClr val="FF0000"/>
                        </a:solidFill>
                        <a:latin typeface="Cambria Math" panose="02040503050406030204" pitchFamily="18" charset="0"/>
                      </a:rPr>
                      <m:t>𝑡</m:t>
                    </m:r>
                    <m:r>
                      <a:rPr lang="en-US" altLang="zh-CN" sz="1400" i="1" dirty="0" smtClean="0">
                        <a:solidFill>
                          <a:srgbClr val="FF0000"/>
                        </a:solidFill>
                        <a:latin typeface="Cambria Math" panose="02040503050406030204" pitchFamily="18" charset="0"/>
                      </a:rPr>
                      <m:t> </m:t>
                    </m:r>
                  </m:oMath>
                </a14:m>
                <a:r>
                  <a:rPr lang="zh-CN" altLang="en-US" sz="1400" dirty="0">
                    <a:solidFill>
                      <a:srgbClr val="FF0000"/>
                    </a:solidFill>
                  </a:rPr>
                  <a:t>棵树的输出结果等于 </a:t>
                </a:r>
                <a14:m>
                  <m:oMath xmlns:m="http://schemas.openxmlformats.org/officeDocument/2006/math">
                    <m:r>
                      <a:rPr lang="en-US" altLang="zh-CN" sz="1400" i="1" dirty="0" smtClean="0">
                        <a:solidFill>
                          <a:srgbClr val="FF0000"/>
                        </a:solidFill>
                        <a:latin typeface="Cambria Math" panose="02040503050406030204" pitchFamily="18" charset="0"/>
                      </a:rPr>
                      <m:t>𝑡</m:t>
                    </m:r>
                    <m:r>
                      <a:rPr lang="en-US" altLang="zh-CN" sz="1400" i="1" dirty="0" smtClean="0">
                        <a:solidFill>
                          <a:srgbClr val="FF0000"/>
                        </a:solidFill>
                        <a:latin typeface="Cambria Math" panose="02040503050406030204" pitchFamily="18" charset="0"/>
                      </a:rPr>
                      <m:t>−1</m:t>
                    </m:r>
                  </m:oMath>
                </a14:m>
                <a:r>
                  <a:rPr lang="en-US" altLang="zh-CN" sz="1400" dirty="0">
                    <a:solidFill>
                      <a:srgbClr val="FF0000"/>
                    </a:solidFill>
                  </a:rPr>
                  <a:t> </a:t>
                </a:r>
                <a:r>
                  <a:rPr lang="zh-CN" altLang="en-US" sz="1400" dirty="0">
                    <a:solidFill>
                      <a:srgbClr val="FF0000"/>
                    </a:solidFill>
                  </a:rPr>
                  <a:t>时刻新增加的结果</a:t>
                </a:r>
              </a:p>
            </p:txBody>
          </p:sp>
        </mc:Choice>
        <mc:Fallback xmlns="">
          <p:sp>
            <p:nvSpPr>
              <p:cNvPr id="14" name="文本框 13"/>
              <p:cNvSpPr txBox="1">
                <a:spLocks noRot="1" noChangeAspect="1" noMove="1" noResize="1" noEditPoints="1" noAdjustHandles="1" noChangeArrowheads="1" noChangeShapeType="1" noTextEdit="1"/>
              </p:cNvSpPr>
              <p:nvPr/>
            </p:nvSpPr>
            <p:spPr>
              <a:xfrm>
                <a:off x="6088982" y="2949237"/>
                <a:ext cx="2890228" cy="523220"/>
              </a:xfrm>
              <a:prstGeom prst="rect">
                <a:avLst/>
              </a:prstGeom>
              <a:blipFill rotWithShape="1">
                <a:blip r:embed="rId8"/>
                <a:stretch>
                  <a:fillRect l="-21" t="-57" r="11" b="53"/>
                </a:stretch>
              </a:blipFill>
            </p:spPr>
            <p:txBody>
              <a:bodyPr/>
              <a:lstStyle/>
              <a:p>
                <a:r>
                  <a:rPr lang="zh-CN" altLang="en-US">
                    <a:noFill/>
                  </a:rPr>
                  <a:t> </a:t>
                </a:r>
              </a:p>
            </p:txBody>
          </p:sp>
        </mc:Fallback>
      </mc:AlternateContent>
      <p:sp>
        <p:nvSpPr>
          <p:cNvPr id="15" name="下箭头 5"/>
          <p:cNvSpPr/>
          <p:nvPr/>
        </p:nvSpPr>
        <p:spPr>
          <a:xfrm flipH="1">
            <a:off x="5531485" y="3042285"/>
            <a:ext cx="151765" cy="442595"/>
          </a:xfrm>
          <a:prstGeom prst="downArrow">
            <a:avLst>
              <a:gd name="adj1" fmla="val 30900"/>
              <a:gd name="adj2" fmla="val 50000"/>
            </a:avLst>
          </a:prstGeom>
          <a:solidFill>
            <a:srgbClr val="004586"/>
          </a:solidFill>
          <a:ln>
            <a:solidFill>
              <a:srgbClr val="00458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1619249" y="4925199"/>
                <a:ext cx="9301777" cy="745460"/>
              </a:xfrm>
              <a:prstGeom prst="rect">
                <a:avLst/>
              </a:prstGeom>
            </p:spPr>
            <p:txBody>
              <a:bodyPr wrap="none">
                <a:spAutoFit/>
              </a:bodyPr>
              <a:lstStyle/>
              <a:p>
                <a:pPr algn="l"/>
                <a14:m>
                  <m:oMath xmlns:m="http://schemas.openxmlformats.org/officeDocument/2006/math">
                    <m:r>
                      <a:rPr lang="en-US" altLang="zh-CN" i="1" smtClean="0">
                        <a:latin typeface="Cambria Math" panose="02040503050406030204" pitchFamily="18" charset="0"/>
                        <a:ea typeface="微软雅黑" panose="020B0503020204020204" pitchFamily="34" charset="-122"/>
                      </a:rPr>
                      <m:t>𝑂𝑏𝑗</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𝑡</m:t>
                        </m:r>
                      </m:e>
                    </m:d>
                    <m:r>
                      <a:rPr lang="en-US" altLang="zh-CN" i="1">
                        <a:latin typeface="Cambria Math" panose="02040503050406030204" pitchFamily="18" charset="0"/>
                        <a:ea typeface="微软雅黑" panose="020B0503020204020204" pitchFamily="34" charset="-122"/>
                      </a:rPr>
                      <m:t>=</m:t>
                    </m:r>
                  </m:oMath>
                </a14:m>
                <a:r>
                  <a:rPr lang="el-GR" altLang="zh-CN" dirty="0">
                    <a:ea typeface="Cambria Math" panose="02040503050406030204" pitchFamily="18" charset="0"/>
                  </a:rPr>
                  <a:t> </a:t>
                </a:r>
                <a14:m>
                  <m:oMath xmlns:m="http://schemas.openxmlformats.org/officeDocument/2006/math">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d>
                          <m:dPr>
                            <m:ctrlPr>
                              <a:rPr lang="en-US" altLang="zh-CN" b="0" i="1" smtClean="0">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zh-CN" altLang="en-US"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𝐿</m:t>
                                </m:r>
                              </m:num>
                              <m:den>
                                <m:r>
                                  <a:rPr lang="zh-CN" altLang="en-US" i="1">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sSub>
                              <m:sSubPr>
                                <m:ctrlPr>
                                  <a:rPr lang="zh-CN" altLang="en-US" b="0" i="1" dirty="0">
                                    <a:latin typeface="Cambria Math" panose="02040503050406030204" pitchFamily="18" charset="0"/>
                                    <a:ea typeface="+mj-ea"/>
                                    <a:cs typeface="+mn-cs"/>
                                  </a:rPr>
                                </m:ctrlPr>
                              </m:sSubPr>
                              <m:e>
                                <m:r>
                                  <a:rPr lang="en-US" altLang="zh-CN" b="0" dirty="0">
                                    <a:latin typeface="Cambria Math" panose="02040503050406030204" pitchFamily="18" charset="0"/>
                                    <a:ea typeface="+mj-ea"/>
                                    <a:cs typeface="+mn-cs"/>
                                  </a:rPr>
                                  <m:t> </m:t>
                                </m:r>
                                <m:r>
                                  <a:rPr lang="zh-CN" altLang="en-US" b="0" dirty="0">
                                    <a:latin typeface="Cambria Math" panose="02040503050406030204" pitchFamily="18" charset="0"/>
                                    <a:ea typeface="+mj-ea"/>
                                    <a:cs typeface="+mn-cs"/>
                                  </a:rPr>
                                  <m:t>𝑓</m:t>
                                </m:r>
                              </m:e>
                              <m:sub>
                                <m:r>
                                  <a:rPr lang="zh-CN" altLang="en-US" b="0" dirty="0">
                                    <a:latin typeface="Cambria Math" panose="02040503050406030204" pitchFamily="18" charset="0"/>
                                    <a:ea typeface="+mj-ea"/>
                                    <a:cs typeface="+mn-cs"/>
                                  </a:rPr>
                                  <m:t>𝑚</m:t>
                                </m:r>
                              </m:sub>
                            </m:sSub>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r>
                              <a:rPr lang="en-US" altLang="zh-CN" b="0" dirty="0">
                                <a:latin typeface="Cambria Math" panose="02040503050406030204" pitchFamily="18" charset="0"/>
                                <a:ea typeface="+mj-ea"/>
                                <a:cs typeface="+mn-cs"/>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2</m:t>
                                </m:r>
                              </m:den>
                            </m:f>
                            <m:f>
                              <m:fPr>
                                <m:ctrlPr>
                                  <a:rPr lang="en-US" altLang="zh-CN" b="0" i="1" smtClean="0">
                                    <a:latin typeface="Cambria Math" panose="02040503050406030204" pitchFamily="18" charset="0"/>
                                    <a:ea typeface="微软雅黑" panose="020B0503020204020204" pitchFamily="34" charset="-122"/>
                                  </a:rPr>
                                </m:ctrlPr>
                              </m:fPr>
                              <m:num>
                                <m:sSup>
                                  <m:sSupPr>
                                    <m:ctrlPr>
                                      <a:rPr lang="en-US" altLang="zh-CN" b="0" i="1" smtClean="0">
                                        <a:latin typeface="Cambria Math" panose="02040503050406030204" pitchFamily="18" charset="0"/>
                                        <a:ea typeface="微软雅黑" panose="020B0503020204020204" pitchFamily="34" charset="-122"/>
                                      </a:rPr>
                                    </m:ctrlPr>
                                  </m:sSupPr>
                                  <m:e>
                                    <m:r>
                                      <a:rPr lang="zh-CN" altLang="en-US"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2</m:t>
                                    </m:r>
                                  </m:sup>
                                </m:sSup>
                                <m:r>
                                  <a:rPr lang="en-US" altLang="zh-CN" b="0" i="1" smtClean="0">
                                    <a:latin typeface="Cambria Math" panose="02040503050406030204" pitchFamily="18" charset="0"/>
                                    <a:ea typeface="微软雅黑" panose="020B0503020204020204" pitchFamily="34" charset="-122"/>
                                  </a:rPr>
                                  <m:t>𝐿</m:t>
                                </m:r>
                              </m:num>
                              <m:den>
                                <m:sSup>
                                  <m:sSupPr>
                                    <m:ctrlPr>
                                      <a:rPr lang="en-US" altLang="zh-CN" b="0" i="1" smtClean="0">
                                        <a:latin typeface="Cambria Math" panose="02040503050406030204" pitchFamily="18" charset="0"/>
                                        <a:ea typeface="微软雅黑" panose="020B0503020204020204" pitchFamily="34" charset="-122"/>
                                      </a:rPr>
                                    </m:ctrlPr>
                                  </m:sSupPr>
                                  <m:e>
                                    <m:r>
                                      <a:rPr lang="zh-CN" altLang="en-US"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2</m:t>
                                    </m:r>
                                  </m:sup>
                                </m:sSup>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sSubSup>
                              <m:sSubSupPr>
                                <m:ctrlPr>
                                  <a:rPr lang="en-US" altLang="zh-CN" i="1">
                                    <a:latin typeface="Cambria Math" panose="02040503050406030204" pitchFamily="18" charset="0"/>
                                    <a:ea typeface="微软雅黑" panose="020B0503020204020204" pitchFamily="34" charset="-122"/>
                                    <a:cs typeface="DejaVu Math TeX Gyre" panose="02000503000000000000" charset="0"/>
                                  </a:rPr>
                                </m:ctrlPr>
                              </m:sSubSupPr>
                              <m:e>
                                <m:r>
                                  <a:rPr lang="en-US" altLang="zh-CN" i="1">
                                    <a:latin typeface="Cambria Math" panose="02040503050406030204" pitchFamily="18" charset="0"/>
                                    <a:ea typeface="微软雅黑" panose="020B0503020204020204" pitchFamily="34" charset="-122"/>
                                    <a:cs typeface="DejaVu Math TeX Gyre" panose="02000503000000000000" charset="0"/>
                                  </a:rPr>
                                  <m:t>𝑓</m:t>
                                </m:r>
                              </m:e>
                              <m:sub>
                                <m:r>
                                  <a:rPr lang="en-US" altLang="zh-CN" i="1">
                                    <a:latin typeface="Cambria Math" panose="02040503050406030204" pitchFamily="18" charset="0"/>
                                    <a:ea typeface="微软雅黑" panose="020B0503020204020204" pitchFamily="34" charset="-122"/>
                                    <a:cs typeface="DejaVu Math TeX Gyre" panose="02000503000000000000" charset="0"/>
                                  </a:rPr>
                                  <m:t>𝑚</m:t>
                                </m:r>
                              </m:sub>
                              <m:sup>
                                <m:r>
                                  <a:rPr lang="en-US" altLang="zh-CN" b="0" i="1" smtClean="0">
                                    <a:latin typeface="Cambria Math" panose="02040503050406030204" pitchFamily="18" charset="0"/>
                                    <a:ea typeface="微软雅黑" panose="020B0503020204020204" pitchFamily="34" charset="-122"/>
                                    <a:cs typeface="DejaVu Math TeX Gyre" panose="02000503000000000000" charset="0"/>
                                  </a:rPr>
                                  <m:t>2</m:t>
                                </m:r>
                              </m:sup>
                            </m:sSubSup>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𝑚</m:t>
                            </m:r>
                          </m:sup>
                          <m:e>
                            <m:r>
                              <m:rPr>
                                <m:sty m:val="p"/>
                              </m:rPr>
                              <a:rPr lang="el-GR" altLang="zh-CN" b="0" i="1" smtClean="0">
                                <a:latin typeface="Cambria Math" panose="02040503050406030204" pitchFamily="18" charset="0"/>
                                <a:ea typeface="Cambria Math" panose="02040503050406030204" pitchFamily="18" charset="0"/>
                              </a:rPr>
                              <m:t>Ω</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𝑗</m:t>
                                    </m:r>
                                  </m:sub>
                                </m:sSub>
                              </m:e>
                            </m:d>
                          </m:e>
                        </m:nary>
                      </m:e>
                    </m:nary>
                  </m:oMath>
                </a14:m>
                <a:endParaRPr lang="zh-CN" altLang="en-US" dirty="0">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619249" y="4925199"/>
                <a:ext cx="9301777" cy="745460"/>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transition advTm="8005"/>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4673600"/>
              </a:xfrm>
            </p:spPr>
            <p:txBody>
              <a:bodyPr/>
              <a:lstStyle/>
              <a:p>
                <a:pPr>
                  <a:lnSpc>
                    <a:spcPct val="150000"/>
                  </a:lnSpc>
                </a:pPr>
                <a:r>
                  <a:rPr lang="en-US" altLang="zh-CN" b="1" kern="100" dirty="0">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zh-CN" altLang="en-US"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en-US" altLang="zh-CN" sz="2400" kern="100" dirty="0">
                    <a:effectLst/>
                    <a:latin typeface="微软雅黑" panose="020B0503020204020204" pitchFamily="34" charset="-122"/>
                    <a:cs typeface="Times New Roman" panose="02020603050405020304" pitchFamily="18" charset="0"/>
                    <a:sym typeface="+mn-ea"/>
                  </a:rPr>
                  <a:t>XGBoost</a:t>
                </a:r>
                <a:r>
                  <a:rPr lang="zh-CN" altLang="en-US" sz="2400" kern="100" dirty="0">
                    <a:effectLst/>
                    <a:latin typeface="微软雅黑" panose="020B0503020204020204" pitchFamily="34" charset="-122"/>
                    <a:cs typeface="Times New Roman" panose="02020603050405020304" pitchFamily="18" charset="0"/>
                    <a:sym typeface="+mn-ea"/>
                  </a:rPr>
                  <a:t>支持的基分类器包括决策树和线性模型，以基于树的情况为例。为防止过拟合，</a:t>
                </a:r>
                <a:r>
                  <a:rPr lang="en-US" altLang="zh-CN" sz="2400" kern="100" dirty="0">
                    <a:effectLst/>
                    <a:latin typeface="微软雅黑" panose="020B0503020204020204" pitchFamily="34" charset="-122"/>
                    <a:cs typeface="Times New Roman" panose="02020603050405020304" pitchFamily="18" charset="0"/>
                    <a:sym typeface="+mn-ea"/>
                  </a:rPr>
                  <a:t>XGBoost</a:t>
                </a:r>
                <a:r>
                  <a:rPr lang="zh-CN" altLang="en-US" sz="2400" kern="100" dirty="0">
                    <a:effectLst/>
                    <a:latin typeface="微软雅黑" panose="020B0503020204020204" pitchFamily="34" charset="-122"/>
                    <a:cs typeface="Times New Roman" panose="02020603050405020304" pitchFamily="18" charset="0"/>
                    <a:sym typeface="+mn-ea"/>
                  </a:rPr>
                  <a:t>设置了基于树的复杂度作为正则项：</a:t>
                </a:r>
              </a:p>
              <a:p>
                <a:pPr>
                  <a:lnSpc>
                    <a:spcPct val="150000"/>
                  </a:lnSpc>
                  <a:buFont typeface="Wingdings" panose="05000000000000000000" charset="0"/>
                  <a:buChar char=""/>
                </a:pPr>
                <a:endParaRPr lang="zh-CN" altLang="en-US"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r>
                  <a:rPr lang="zh-CN" altLang="en-US" sz="2400" kern="100" dirty="0">
                    <a:effectLst/>
                    <a:latin typeface="微软雅黑" panose="020B0503020204020204" pitchFamily="34" charset="-122"/>
                    <a:cs typeface="Times New Roman" panose="02020603050405020304" pitchFamily="18" charset="0"/>
                    <a:sym typeface="+mn-ea"/>
                  </a:rPr>
                  <a:t>其中，</a:t>
                </a:r>
                <a14:m>
                  <m:oMath xmlns:m="http://schemas.openxmlformats.org/officeDocument/2006/math">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𝑇</m:t>
                    </m:r>
                  </m:oMath>
                </a14:m>
                <a:r>
                  <a:rPr lang="zh-CN" altLang="en-US" sz="2400" kern="100" dirty="0">
                    <a:effectLst/>
                    <a:latin typeface="微软雅黑" panose="020B0503020204020204" pitchFamily="34" charset="-122"/>
                    <a:cs typeface="Times New Roman" panose="02020603050405020304" pitchFamily="18" charset="0"/>
                    <a:sym typeface="+mn-ea"/>
                  </a:rPr>
                  <a:t>为树</a:t>
                </a:r>
                <a14:m>
                  <m:oMath xmlns:m="http://schemas.openxmlformats.org/officeDocument/2006/math">
                    <m:r>
                      <a:rPr lang="zh-CN" altLang="en-US" sz="2400" b="0" i="1" smtClean="0">
                        <a:latin typeface="Cambria Math" panose="02040503050406030204" pitchFamily="18" charset="0"/>
                        <a:ea typeface="微软雅黑" panose="020B0503020204020204" pitchFamily="34" charset="-122"/>
                        <a:cs typeface="Cambria Math" panose="02040503050406030204" pitchFamily="18" charset="0"/>
                      </a:rPr>
                      <m:t>𝑓</m:t>
                    </m:r>
                  </m:oMath>
                </a14:m>
                <a:r>
                  <a:rPr lang="zh-CN" altLang="en-US" sz="2400" dirty="0">
                    <a:latin typeface="Cambria Math" panose="02040503050406030204" pitchFamily="18" charset="0"/>
                    <a:ea typeface="微软雅黑" panose="020B0503020204020204" pitchFamily="34" charset="-122"/>
                    <a:cs typeface="Cambria Math" panose="02040503050406030204" pitchFamily="18" charset="0"/>
                    <a:sym typeface="+mn-ea"/>
                  </a:rPr>
                  <a:t>的叶节点个数，</a:t>
                </a:r>
                <a14:m>
                  <m:oMath xmlns:m="http://schemas.openxmlformats.org/officeDocument/2006/math">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𝜔</m:t>
                    </m:r>
                  </m:oMath>
                </a14:m>
                <a:r>
                  <a:rPr lang="zh-CN" altLang="en-US" sz="2400" kern="100" dirty="0">
                    <a:effectLst/>
                    <a:latin typeface="微软雅黑" panose="020B0503020204020204" pitchFamily="34" charset="-122"/>
                    <a:cs typeface="Times New Roman" panose="02020603050405020304" pitchFamily="18" charset="0"/>
                    <a:sym typeface="+mn-ea"/>
                  </a:rPr>
                  <a:t>为所有叶节点输出回归值构成的向量，</a:t>
                </a:r>
                <a14:m>
                  <m:oMath xmlns:m="http://schemas.openxmlformats.org/officeDocument/2006/math">
                    <m:sSup>
                      <m:sSupPr>
                        <m:ctrlPr>
                          <a:rPr lang="zh-CN" altLang="en-US" sz="2400" i="1" smtClean="0">
                            <a:latin typeface="Cambria Math" panose="02040503050406030204" pitchFamily="18" charset="0"/>
                            <a:ea typeface="Cambria Math" panose="02040503050406030204" pitchFamily="18" charset="0"/>
                            <a:cs typeface="DejaVu Math TeX Gyre" panose="02000503000000000000" charset="0"/>
                          </a:rPr>
                        </m:ctrlPr>
                      </m:sSupPr>
                      <m:e>
                        <m:d>
                          <m:dPr>
                            <m:begChr m:val="‖"/>
                            <m:endChr m:val="‖"/>
                            <m:ctrlPr>
                              <a:rPr lang="zh-CN" altLang="en-US" sz="2400" i="1" smtClean="0">
                                <a:latin typeface="Cambria Math" panose="02040503050406030204" pitchFamily="18" charset="0"/>
                                <a:ea typeface="Cambria Math" panose="02040503050406030204" pitchFamily="18" charset="0"/>
                                <a:cs typeface="DejaVu Math TeX Gyre" panose="02000503000000000000" charset="0"/>
                              </a:rPr>
                            </m:ctrlPr>
                          </m:dPr>
                          <m:e>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𝜔</m:t>
                            </m:r>
                          </m:e>
                        </m:d>
                      </m:e>
                      <m:sup>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2</m:t>
                        </m:r>
                      </m:sup>
                    </m:sSup>
                  </m:oMath>
                </a14:m>
                <a:r>
                  <a:rPr lang="zh-CN" altLang="en-US" sz="2400" kern="100" dirty="0">
                    <a:effectLst/>
                    <a:latin typeface="微软雅黑" panose="020B0503020204020204" pitchFamily="34" charset="-122"/>
                    <a:cs typeface="Times New Roman" panose="02020603050405020304" pitchFamily="18" charset="0"/>
                  </a:rPr>
                  <a:t>为该向量的</a:t>
                </a:r>
                <a14:m>
                  <m:oMath xmlns:m="http://schemas.openxmlformats.org/officeDocument/2006/math">
                    <m:sSub>
                      <m:sSubPr>
                        <m:ctrlPr>
                          <a:rPr lang="zh-CN" altLang="en-US" sz="2400" i="1" smtClean="0">
                            <a:latin typeface="Cambria Math" panose="02040503050406030204" pitchFamily="18" charset="0"/>
                            <a:ea typeface="Cambria Math" panose="02040503050406030204" pitchFamily="18" charset="0"/>
                            <a:cs typeface="DejaVu Math TeX Gyre" panose="02000503000000000000" charset="0"/>
                          </a:rPr>
                        </m:ctrlPr>
                      </m:sSubPr>
                      <m:e>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𝐿</m:t>
                        </m:r>
                      </m:e>
                      <m:sub>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2</m:t>
                        </m:r>
                      </m:sub>
                    </m:sSub>
                  </m:oMath>
                </a14:m>
                <a:r>
                  <a:rPr lang="zh-CN" altLang="en-US" sz="2400" kern="100" dirty="0">
                    <a:effectLst/>
                    <a:latin typeface="微软雅黑" panose="020B0503020204020204" pitchFamily="34" charset="-122"/>
                    <a:cs typeface="Times New Roman" panose="02020603050405020304" pitchFamily="18" charset="0"/>
                  </a:rPr>
                  <a:t>范数，</a:t>
                </a:r>
                <a14:m>
                  <m:oMath xmlns:m="http://schemas.openxmlformats.org/officeDocument/2006/math">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𝛾</m:t>
                    </m:r>
                    <m:r>
                      <a:rPr lang="zh-CN" altLang="en-US" sz="2400" i="1" smtClean="0">
                        <a:latin typeface="Cambria Math" panose="02040503050406030204" pitchFamily="18" charset="0"/>
                        <a:ea typeface="Cambria Math" panose="02040503050406030204" pitchFamily="18" charset="0"/>
                        <a:cs typeface="DejaVu Math TeX Gyre" panose="02000503000000000000" charset="0"/>
                      </a:rPr>
                      <m:t>，</m:t>
                    </m:r>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𝜆</m:t>
                    </m:r>
                  </m:oMath>
                </a14:m>
                <a:r>
                  <a:rPr lang="zh-CN" altLang="en-US" sz="2400" kern="100" dirty="0">
                    <a:effectLst/>
                    <a:latin typeface="微软雅黑" panose="020B0503020204020204" pitchFamily="34" charset="-122"/>
                    <a:cs typeface="Times New Roman" panose="02020603050405020304" pitchFamily="18" charset="0"/>
                  </a:rPr>
                  <a:t>为超参数，即：</a:t>
                </a:r>
                <a:endParaRPr lang="zh-CN" altLang="en-US" sz="2400" dirty="0">
                  <a:latin typeface="Cambria Math" panose="02040503050406030204" pitchFamily="18" charset="0"/>
                  <a:ea typeface="微软雅黑" panose="020B0503020204020204" pitchFamily="34" charset="-122"/>
                  <a:cs typeface="Cambria Math" panose="02040503050406030204" pitchFamily="18" charset="0"/>
                </a:endParaRPr>
              </a:p>
              <a:p>
                <a:pPr>
                  <a:lnSpc>
                    <a:spcPct val="150000"/>
                  </a:lnSpc>
                  <a:buFont typeface="Wingdings" panose="05000000000000000000" charset="0"/>
                  <a:buChar char=""/>
                </a:pPr>
                <a:endParaRPr lang="zh-CN" altLang="en-US"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dirty="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4005" y="1452880"/>
                <a:ext cx="11687175" cy="4673600"/>
              </a:xfrm>
              <a:blipFill>
                <a:blip r:embed="rId3"/>
                <a:stretch>
                  <a:fillRect l="-1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493260" y="3484880"/>
                <a:ext cx="3373038" cy="804644"/>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𝑓</m:t>
                          </m:r>
                        </m:e>
                      </m:d>
                      <m:r>
                        <a:rPr lang="en-US" altLang="zh-CN" b="0"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𝛾</m:t>
                      </m:r>
                      <m:r>
                        <a:rPr lang="en-US" altLang="zh-CN" i="1" smtClean="0">
                          <a:latin typeface="Cambria Math" panose="02040503050406030204" pitchFamily="18" charset="0"/>
                          <a:ea typeface="Cambria Math" panose="02040503050406030204" pitchFamily="18" charset="0"/>
                          <a:cs typeface="DejaVu Math TeX Gyre" panose="02000503000000000000" charset="0"/>
                        </a:rPr>
                        <m:t>𝑇</m:t>
                      </m:r>
                      <m:r>
                        <a:rPr lang="en-US" altLang="zh-CN" i="1" smtClean="0">
                          <a:latin typeface="Cambria Math" panose="02040503050406030204" pitchFamily="18" charset="0"/>
                          <a:ea typeface="Cambria Math" panose="02040503050406030204" pitchFamily="18" charset="0"/>
                          <a:cs typeface="DejaVu Math TeX Gyre" panose="02000503000000000000" charset="0"/>
                        </a:rPr>
                        <m:t>+</m:t>
                      </m:r>
                      <m:f>
                        <m:fP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fPr>
                        <m:num>
                          <m:r>
                            <a:rPr lang="en-US" altLang="zh-CN" i="1" smtClean="0">
                              <a:latin typeface="Cambria Math" panose="02040503050406030204" pitchFamily="18" charset="0"/>
                              <a:ea typeface="Cambria Math" panose="02040503050406030204" pitchFamily="18" charset="0"/>
                              <a:cs typeface="DejaVu Math TeX Gyre" panose="02000503000000000000" charset="0"/>
                            </a:rPr>
                            <m:t>1</m:t>
                          </m:r>
                        </m:num>
                        <m:den>
                          <m:r>
                            <a:rPr lang="en-US" altLang="zh-CN" i="1" smtClean="0">
                              <a:latin typeface="Cambria Math" panose="02040503050406030204" pitchFamily="18" charset="0"/>
                              <a:ea typeface="Cambria Math" panose="02040503050406030204" pitchFamily="18" charset="0"/>
                              <a:cs typeface="DejaVu Math TeX Gyre" panose="02000503000000000000" charset="0"/>
                            </a:rPr>
                            <m:t>2</m:t>
                          </m:r>
                        </m:den>
                      </m:f>
                      <m:r>
                        <a:rPr lang="en-US" altLang="zh-CN" i="1" smtClean="0">
                          <a:latin typeface="Cambria Math" panose="02040503050406030204" pitchFamily="18" charset="0"/>
                          <a:ea typeface="Cambria Math" panose="02040503050406030204" pitchFamily="18" charset="0"/>
                          <a:cs typeface="DejaVu Math TeX Gyre" panose="02000503000000000000" charset="0"/>
                        </a:rPr>
                        <m:t>𝜆</m:t>
                      </m:r>
                      <m:sSup>
                        <m:sSupP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sSupPr>
                        <m:e>
                          <m:d>
                            <m:dPr>
                              <m:begChr m:val="‖"/>
                              <m:endChr m:val="‖"/>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dPr>
                            <m:e>
                              <m:r>
                                <a:rPr lang="en-US" altLang="zh-CN" i="1" smtClean="0">
                                  <a:latin typeface="Cambria Math" panose="02040503050406030204" pitchFamily="18" charset="0"/>
                                  <a:ea typeface="Cambria Math" panose="02040503050406030204" pitchFamily="18" charset="0"/>
                                  <a:cs typeface="DejaVu Math TeX Gyre" panose="02000503000000000000" charset="0"/>
                                </a:rPr>
                                <m:t>𝜔</m:t>
                              </m:r>
                            </m:e>
                          </m:d>
                        </m:e>
                        <m:sup>
                          <m:r>
                            <a:rPr lang="en-US" altLang="zh-CN" b="0" i="1" smtClean="0">
                              <a:latin typeface="Cambria Math" panose="02040503050406030204" pitchFamily="18" charset="0"/>
                              <a:ea typeface="Cambria Math" panose="02040503050406030204" pitchFamily="18" charset="0"/>
                              <a:cs typeface="DejaVu Math TeX Gyre" panose="02000503000000000000" charset="0"/>
                            </a:rPr>
                            <m:t>2</m:t>
                          </m:r>
                        </m:sup>
                      </m:sSup>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493260" y="3484880"/>
                <a:ext cx="3373038" cy="8046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09674" y="5608459"/>
                <a:ext cx="10063396" cy="745460"/>
              </a:xfrm>
              <a:prstGeom prst="rect">
                <a:avLst/>
              </a:prstGeom>
            </p:spPr>
            <p:txBody>
              <a:bodyPr wrap="none">
                <a:spAutoFit/>
              </a:bodyPr>
              <a:lstStyle/>
              <a:p>
                <a:pPr algn="l"/>
                <a14:m>
                  <m:oMath xmlns:m="http://schemas.openxmlformats.org/officeDocument/2006/math">
                    <m:r>
                      <a:rPr lang="en-US" altLang="zh-CN" i="1" smtClean="0">
                        <a:latin typeface="Cambria Math" panose="02040503050406030204" pitchFamily="18" charset="0"/>
                        <a:ea typeface="微软雅黑" panose="020B0503020204020204" pitchFamily="34" charset="-122"/>
                      </a:rPr>
                      <m:t>𝑂𝑏𝑗</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𝑡</m:t>
                        </m:r>
                      </m:e>
                    </m:d>
                    <m:r>
                      <a:rPr lang="en-US" altLang="zh-CN" i="1">
                        <a:latin typeface="Cambria Math" panose="02040503050406030204" pitchFamily="18" charset="0"/>
                        <a:ea typeface="微软雅黑" panose="020B0503020204020204" pitchFamily="34" charset="-122"/>
                      </a:rPr>
                      <m:t>=</m:t>
                    </m:r>
                  </m:oMath>
                </a14:m>
                <a:r>
                  <a:rPr lang="el-GR" altLang="zh-CN" dirty="0">
                    <a:ea typeface="Cambria Math" panose="02040503050406030204" pitchFamily="18" charset="0"/>
                  </a:rPr>
                  <a:t> </a:t>
                </a:r>
                <a14:m>
                  <m:oMath xmlns:m="http://schemas.openxmlformats.org/officeDocument/2006/math">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𝑁</m:t>
                        </m:r>
                      </m:sup>
                      <m:e>
                        <m:d>
                          <m:dPr>
                            <m:ctrlPr>
                              <a:rPr lang="en-US" altLang="zh-CN" b="0" i="1" smtClean="0">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zh-CN" altLang="en-US"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𝐿</m:t>
                                </m:r>
                              </m:num>
                              <m:den>
                                <m:r>
                                  <a:rPr lang="zh-CN" altLang="en-US" i="1">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sSub>
                              <m:sSubPr>
                                <m:ctrlPr>
                                  <a:rPr lang="zh-CN" altLang="en-US" b="0" i="1" dirty="0">
                                    <a:latin typeface="Cambria Math" panose="02040503050406030204" pitchFamily="18" charset="0"/>
                                    <a:ea typeface="+mj-ea"/>
                                    <a:cs typeface="+mn-cs"/>
                                  </a:rPr>
                                </m:ctrlPr>
                              </m:sSubPr>
                              <m:e>
                                <m:r>
                                  <a:rPr lang="en-US" altLang="zh-CN" b="0" dirty="0">
                                    <a:latin typeface="Cambria Math" panose="02040503050406030204" pitchFamily="18" charset="0"/>
                                    <a:ea typeface="+mj-ea"/>
                                    <a:cs typeface="+mn-cs"/>
                                  </a:rPr>
                                  <m:t> </m:t>
                                </m:r>
                                <m:r>
                                  <a:rPr lang="zh-CN" altLang="en-US" b="0" dirty="0">
                                    <a:latin typeface="Cambria Math" panose="02040503050406030204" pitchFamily="18" charset="0"/>
                                    <a:ea typeface="+mj-ea"/>
                                    <a:cs typeface="+mn-cs"/>
                                  </a:rPr>
                                  <m:t>𝑓</m:t>
                                </m:r>
                              </m:e>
                              <m:sub>
                                <m:r>
                                  <a:rPr lang="zh-CN" altLang="en-US" b="0" dirty="0">
                                    <a:latin typeface="Cambria Math" panose="02040503050406030204" pitchFamily="18" charset="0"/>
                                    <a:ea typeface="+mj-ea"/>
                                    <a:cs typeface="+mn-cs"/>
                                  </a:rPr>
                                  <m:t>𝑚</m:t>
                                </m:r>
                              </m:sub>
                            </m:sSub>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r>
                              <a:rPr lang="en-US" altLang="zh-CN" b="0" dirty="0">
                                <a:latin typeface="Cambria Math" panose="02040503050406030204" pitchFamily="18" charset="0"/>
                                <a:ea typeface="+mj-ea"/>
                                <a:cs typeface="+mn-cs"/>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2</m:t>
                                </m:r>
                              </m:den>
                            </m:f>
                            <m:f>
                              <m:fPr>
                                <m:ctrlPr>
                                  <a:rPr lang="en-US" altLang="zh-CN" b="0" i="1" smtClean="0">
                                    <a:latin typeface="Cambria Math" panose="02040503050406030204" pitchFamily="18" charset="0"/>
                                    <a:ea typeface="微软雅黑" panose="020B0503020204020204" pitchFamily="34" charset="-122"/>
                                  </a:rPr>
                                </m:ctrlPr>
                              </m:fPr>
                              <m:num>
                                <m:sSup>
                                  <m:sSupPr>
                                    <m:ctrlPr>
                                      <a:rPr lang="en-US" altLang="zh-CN" b="0" i="1" smtClean="0">
                                        <a:latin typeface="Cambria Math" panose="02040503050406030204" pitchFamily="18" charset="0"/>
                                        <a:ea typeface="微软雅黑" panose="020B0503020204020204" pitchFamily="34" charset="-122"/>
                                      </a:rPr>
                                    </m:ctrlPr>
                                  </m:sSupPr>
                                  <m:e>
                                    <m:r>
                                      <a:rPr lang="zh-CN" altLang="en-US"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2</m:t>
                                    </m:r>
                                  </m:sup>
                                </m:sSup>
                                <m:r>
                                  <a:rPr lang="en-US" altLang="zh-CN" b="0" i="1" smtClean="0">
                                    <a:latin typeface="Cambria Math" panose="02040503050406030204" pitchFamily="18" charset="0"/>
                                    <a:ea typeface="微软雅黑" panose="020B0503020204020204" pitchFamily="34" charset="-122"/>
                                  </a:rPr>
                                  <m:t>𝐿</m:t>
                                </m:r>
                              </m:num>
                              <m:den>
                                <m:sSup>
                                  <m:sSupPr>
                                    <m:ctrlPr>
                                      <a:rPr lang="en-US" altLang="zh-CN" b="0" i="1" smtClean="0">
                                        <a:latin typeface="Cambria Math" panose="02040503050406030204" pitchFamily="18" charset="0"/>
                                        <a:ea typeface="微软雅黑" panose="020B0503020204020204" pitchFamily="34" charset="-122"/>
                                      </a:rPr>
                                    </m:ctrlPr>
                                  </m:sSupPr>
                                  <m:e>
                                    <m:r>
                                      <a:rPr lang="zh-CN" altLang="en-US"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2</m:t>
                                    </m:r>
                                  </m:sup>
                                </m:sSup>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sSubSup>
                              <m:sSubSupPr>
                                <m:ctrlPr>
                                  <a:rPr lang="en-US" altLang="zh-CN" i="1">
                                    <a:latin typeface="Cambria Math" panose="02040503050406030204" pitchFamily="18" charset="0"/>
                                    <a:ea typeface="微软雅黑" panose="020B0503020204020204" pitchFamily="34" charset="-122"/>
                                    <a:cs typeface="DejaVu Math TeX Gyre" panose="02000503000000000000" charset="0"/>
                                  </a:rPr>
                                </m:ctrlPr>
                              </m:sSubSupPr>
                              <m:e>
                                <m:r>
                                  <a:rPr lang="en-US" altLang="zh-CN" i="1">
                                    <a:latin typeface="Cambria Math" panose="02040503050406030204" pitchFamily="18" charset="0"/>
                                    <a:ea typeface="微软雅黑" panose="020B0503020204020204" pitchFamily="34" charset="-122"/>
                                    <a:cs typeface="DejaVu Math TeX Gyre" panose="02000503000000000000" charset="0"/>
                                  </a:rPr>
                                  <m:t>𝑓</m:t>
                                </m:r>
                              </m:e>
                              <m:sub>
                                <m:r>
                                  <a:rPr lang="en-US" altLang="zh-CN" i="1">
                                    <a:latin typeface="Cambria Math" panose="02040503050406030204" pitchFamily="18" charset="0"/>
                                    <a:ea typeface="微软雅黑" panose="020B0503020204020204" pitchFamily="34" charset="-122"/>
                                    <a:cs typeface="DejaVu Math TeX Gyre" panose="02000503000000000000" charset="0"/>
                                  </a:rPr>
                                  <m:t>𝑚</m:t>
                                </m:r>
                              </m:sub>
                              <m:sup>
                                <m:r>
                                  <a:rPr lang="en-US" altLang="zh-CN" b="0" i="1" smtClean="0">
                                    <a:latin typeface="Cambria Math" panose="02040503050406030204" pitchFamily="18" charset="0"/>
                                    <a:ea typeface="微软雅黑" panose="020B0503020204020204" pitchFamily="34" charset="-122"/>
                                    <a:cs typeface="DejaVu Math TeX Gyre" panose="02000503000000000000" charset="0"/>
                                  </a:rPr>
                                  <m:t>2</m:t>
                                </m:r>
                              </m:sup>
                            </m:sSubSup>
                            <m:r>
                              <a:rPr lang="zh-CN" altLang="en-US" b="0" dirty="0">
                                <a:latin typeface="Cambria Math" panose="02040503050406030204" pitchFamily="18" charset="0"/>
                                <a:ea typeface="+mj-ea"/>
                                <a:cs typeface="+mn-cs"/>
                              </a:rPr>
                              <m:t>(</m:t>
                            </m:r>
                            <m:sSub>
                              <m:sSub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zh-CN" altLang="en-US" b="0" dirty="0">
                                <a:latin typeface="Cambria Math" panose="02040503050406030204" pitchFamily="18" charset="0"/>
                                <a:ea typeface="+mj-ea"/>
                                <a:cs typeface="+mn-cs"/>
                              </a:rPr>
                              <m:t>)</m:t>
                            </m:r>
                          </m:e>
                        </m:d>
                        <m:r>
                          <a:rPr lang="en-US" altLang="zh-CN" b="0" i="1" smtClean="0">
                            <a:latin typeface="Cambria Math" panose="02040503050406030204" pitchFamily="18" charset="0"/>
                            <a:ea typeface="微软雅黑" panose="020B0503020204020204" pitchFamily="34" charset="-122"/>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𝛾</m:t>
                        </m:r>
                        <m:r>
                          <a:rPr lang="en-US" altLang="zh-CN" i="1" smtClean="0">
                            <a:latin typeface="Cambria Math" panose="02040503050406030204" pitchFamily="18" charset="0"/>
                            <a:ea typeface="Cambria Math" panose="02040503050406030204" pitchFamily="18" charset="0"/>
                            <a:cs typeface="DejaVu Math TeX Gyre" panose="02000503000000000000" charset="0"/>
                          </a:rPr>
                          <m:t>𝑇</m:t>
                        </m:r>
                        <m:r>
                          <a:rPr lang="en-US" altLang="zh-CN" i="1" smtClean="0">
                            <a:latin typeface="Cambria Math" panose="02040503050406030204" pitchFamily="18" charset="0"/>
                            <a:ea typeface="Cambria Math" panose="02040503050406030204" pitchFamily="18" charset="0"/>
                            <a:cs typeface="DejaVu Math TeX Gyre" panose="02000503000000000000" charset="0"/>
                          </a:rPr>
                          <m:t>+</m:t>
                        </m:r>
                        <m:f>
                          <m:fP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fPr>
                          <m:num>
                            <m:r>
                              <a:rPr lang="en-US" altLang="zh-CN" b="0" i="1" smtClean="0">
                                <a:latin typeface="Cambria Math" panose="02040503050406030204" pitchFamily="18" charset="0"/>
                                <a:ea typeface="Cambria Math" panose="02040503050406030204" pitchFamily="18" charset="0"/>
                                <a:cs typeface="DejaVu Math TeX Gyre" panose="02000503000000000000" charset="0"/>
                              </a:rPr>
                              <m:t>1</m:t>
                            </m:r>
                          </m:num>
                          <m:den>
                            <m:r>
                              <a:rPr lang="en-US" altLang="zh-CN" b="0" i="1" smtClean="0">
                                <a:latin typeface="Cambria Math" panose="02040503050406030204" pitchFamily="18" charset="0"/>
                                <a:ea typeface="Cambria Math" panose="02040503050406030204" pitchFamily="18" charset="0"/>
                                <a:cs typeface="DejaVu Math TeX Gyre" panose="02000503000000000000" charset="0"/>
                              </a:rPr>
                              <m:t>2</m:t>
                            </m:r>
                          </m:den>
                        </m:f>
                        <m:r>
                          <a:rPr lang="zh-CN" altLang="en-US" i="1" smtClean="0">
                            <a:latin typeface="Cambria Math" panose="02040503050406030204" pitchFamily="18" charset="0"/>
                            <a:ea typeface="Cambria Math" panose="02040503050406030204" pitchFamily="18" charset="0"/>
                            <a:cs typeface="DejaVu Math TeX Gyre" panose="02000503000000000000" charset="0"/>
                          </a:rPr>
                          <m:t>𝜆</m:t>
                        </m:r>
                        <m:nary>
                          <m:naryPr>
                            <m:chr m:val="∑"/>
                            <m:limLoc m:val="undOv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naryPr>
                          <m:sub>
                            <m:r>
                              <a:rPr lang="en-US" altLang="zh-CN" i="1" smtClean="0">
                                <a:latin typeface="Cambria Math" panose="02040503050406030204" pitchFamily="18" charset="0"/>
                                <a:ea typeface="Cambria Math" panose="02040503050406030204" pitchFamily="18" charset="0"/>
                                <a:cs typeface="DejaVu Math TeX Gyre" panose="02000503000000000000" charset="0"/>
                              </a:rPr>
                              <m:t>𝑗</m:t>
                            </m:r>
                            <m:r>
                              <a:rPr lang="en-US" altLang="zh-CN" i="1" smtClean="0">
                                <a:latin typeface="Cambria Math" panose="02040503050406030204" pitchFamily="18" charset="0"/>
                                <a:ea typeface="Cambria Math" panose="02040503050406030204" pitchFamily="18" charset="0"/>
                                <a:cs typeface="DejaVu Math TeX Gyre" panose="02000503000000000000"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1</m:t>
                            </m:r>
                          </m:sub>
                          <m:sup>
                            <m:r>
                              <a:rPr lang="en-US" altLang="zh-CN" i="1" smtClean="0">
                                <a:latin typeface="Cambria Math" panose="02040503050406030204" pitchFamily="18" charset="0"/>
                                <a:ea typeface="Cambria Math" panose="02040503050406030204" pitchFamily="18" charset="0"/>
                                <a:cs typeface="DejaVu Math TeX Gyre" panose="02000503000000000000" charset="0"/>
                              </a:rPr>
                              <m:t>𝑇</m:t>
                            </m:r>
                          </m:sup>
                          <m:e>
                            <m:sSubSup>
                              <m:sSubSupP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sSubSupPr>
                              <m:e>
                                <m:r>
                                  <a:rPr lang="en-US" altLang="zh-CN" i="1" smtClean="0">
                                    <a:latin typeface="Cambria Math" panose="02040503050406030204" pitchFamily="18" charset="0"/>
                                    <a:ea typeface="Cambria Math" panose="02040503050406030204" pitchFamily="18" charset="0"/>
                                    <a:cs typeface="DejaVu Math TeX Gyre" panose="02000503000000000000" charset="0"/>
                                  </a:rPr>
                                  <m:t>𝜔</m:t>
                                </m:r>
                              </m:e>
                              <m:sub>
                                <m:r>
                                  <a:rPr lang="en-US" altLang="zh-CN" i="1" smtClean="0">
                                    <a:latin typeface="Cambria Math" panose="02040503050406030204" pitchFamily="18" charset="0"/>
                                    <a:ea typeface="Cambria Math" panose="02040503050406030204" pitchFamily="18" charset="0"/>
                                    <a:cs typeface="DejaVu Math TeX Gyre" panose="02000503000000000000" charset="0"/>
                                  </a:rPr>
                                  <m:t>𝑗</m:t>
                                </m:r>
                              </m:sub>
                              <m:sup>
                                <m:r>
                                  <a:rPr lang="en-US" altLang="zh-CN" b="0" i="1" smtClean="0">
                                    <a:latin typeface="Cambria Math" panose="02040503050406030204" pitchFamily="18" charset="0"/>
                                    <a:ea typeface="Cambria Math" panose="02040503050406030204" pitchFamily="18" charset="0"/>
                                    <a:cs typeface="DejaVu Math TeX Gyre" panose="02000503000000000000" charset="0"/>
                                  </a:rPr>
                                  <m:t>2</m:t>
                                </m:r>
                              </m:sup>
                            </m:sSubSup>
                          </m:e>
                        </m:nary>
                        <m:r>
                          <a:rPr lang="zh-CN" altLang="en-US">
                            <a:latin typeface="Cambria Math" panose="02040503050406030204" pitchFamily="18" charset="0"/>
                          </a:rPr>
                          <m:t> </m:t>
                        </m:r>
                      </m:e>
                    </m:nary>
                  </m:oMath>
                </a14:m>
                <a:endParaRPr lang="zh-CN" altLang="en-US" dirty="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209674" y="5608459"/>
                <a:ext cx="10063396" cy="745460"/>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4673600"/>
              </a:xfrm>
            </p:spPr>
            <p:txBody>
              <a:bodyPr/>
              <a:lstStyle/>
              <a:p>
                <a:pPr>
                  <a:lnSpc>
                    <a:spcPct val="150000"/>
                  </a:lnSpc>
                </a:pPr>
                <a:r>
                  <a:rPr lang="en-US" altLang="zh-CN" b="1" kern="100" dirty="0">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zh-CN" altLang="en-US"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zh-CN" altLang="en-US" sz="2400" kern="100" dirty="0">
                    <a:effectLst/>
                    <a:latin typeface="微软雅黑" panose="020B0503020204020204" pitchFamily="34" charset="-122"/>
                    <a:cs typeface="Times New Roman" panose="02020603050405020304" pitchFamily="18" charset="0"/>
                    <a:sym typeface="+mn-ea"/>
                  </a:rPr>
                  <a:t>定义节点</a:t>
                </a:r>
                <a14:m>
                  <m:oMath xmlns:m="http://schemas.openxmlformats.org/officeDocument/2006/math">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𝑗</m:t>
                    </m:r>
                  </m:oMath>
                </a14:m>
                <a:r>
                  <a:rPr lang="zh-CN" altLang="en-US" sz="2400" kern="100" dirty="0">
                    <a:effectLst/>
                    <a:latin typeface="微软雅黑" panose="020B0503020204020204" pitchFamily="34" charset="-122"/>
                    <a:cs typeface="Times New Roman" panose="02020603050405020304" pitchFamily="18" charset="0"/>
                    <a:sym typeface="+mn-ea"/>
                  </a:rPr>
                  <a:t>上的样本集为</a:t>
                </a:r>
                <a14:m>
                  <m:oMath xmlns:m="http://schemas.openxmlformats.org/officeDocument/2006/math">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𝐼</m:t>
                    </m:r>
                    <m:d>
                      <m:dPr>
                        <m:ctrlPr>
                          <a:rPr lang="ar-AE" altLang="zh-CN" sz="2400" i="1" smtClean="0">
                            <a:latin typeface="Cambria Math" panose="02040503050406030204" pitchFamily="18" charset="0"/>
                            <a:ea typeface="Cambria Math" panose="02040503050406030204" pitchFamily="18" charset="0"/>
                            <a:cs typeface="DejaVu Math TeX Gyre" panose="02000503000000000000" charset="0"/>
                          </a:rPr>
                        </m:ctrlPr>
                      </m:dPr>
                      <m:e>
                        <m:r>
                          <a:rPr lang="zh-CN" altLang="ar-AE" sz="2400" i="1" smtClean="0">
                            <a:latin typeface="Cambria Math" panose="02040503050406030204" pitchFamily="18" charset="0"/>
                            <a:ea typeface="Cambria Math" panose="02040503050406030204" pitchFamily="18" charset="0"/>
                            <a:cs typeface="DejaVu Math TeX Gyre" panose="02000503000000000000" charset="0"/>
                          </a:rPr>
                          <m:t>𝑗</m:t>
                        </m:r>
                      </m:e>
                    </m:d>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r>
                      <a:rPr lang="ar-AE" altLang="zh-CN" sz="2400" b="0" i="1" smtClean="0">
                        <a:latin typeface="Cambria Math" panose="02040503050406030204" pitchFamily="18" charset="0"/>
                        <a:ea typeface="Cambria Math" panose="02040503050406030204" pitchFamily="18" charset="0"/>
                        <a:cs typeface="DejaVu Math TeX Gyre" panose="02000503000000000000" charset="0"/>
                      </a:rPr>
                      <m:t>{</m:t>
                    </m:r>
                    <m:sSub>
                      <m:sSubPr>
                        <m:ctrlPr>
                          <a:rPr lang="ar-AE"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m:t>
                    </m:r>
                    <m:sSub>
                      <m:sSubPr>
                        <m:ctrlPr>
                          <a:rPr lang="ar-AE"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r>
                      <a:rPr lang="ar-AE" altLang="zh-CN" sz="2400" i="1">
                        <a:latin typeface="Cambria Math" panose="02040503050406030204" pitchFamily="18" charset="0"/>
                        <a:ea typeface="Cambria Math" panose="02040503050406030204" pitchFamily="18" charset="0"/>
                        <a:cs typeface="DejaVu Math TeX Gyre" panose="02000503000000000000" charset="0"/>
                      </a:rPr>
                      <m:t>=</m:t>
                    </m:r>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𝑗</m:t>
                    </m:r>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 </m:t>
                    </m:r>
                  </m:oMath>
                </a14:m>
                <a:r>
                  <a:rPr lang="zh-CN" altLang="ar-AE" sz="2400" kern="100" dirty="0">
                    <a:effectLst/>
                    <a:latin typeface="微软雅黑" panose="020B0503020204020204" pitchFamily="34" charset="-122"/>
                    <a:cs typeface="Times New Roman" panose="02020603050405020304" pitchFamily="18" charset="0"/>
                    <a:sym typeface="+mn-ea"/>
                  </a:rPr>
                  <a:t>，</a:t>
                </a:r>
                <a:r>
                  <a:rPr lang="zh-CN" altLang="en-US" sz="2400" kern="100" dirty="0">
                    <a:effectLst/>
                    <a:latin typeface="微软雅黑" panose="020B0503020204020204" pitchFamily="34" charset="-122"/>
                    <a:cs typeface="Times New Roman" panose="02020603050405020304" pitchFamily="18" charset="0"/>
                    <a:sym typeface="+mn-ea"/>
                  </a:rPr>
                  <a:t>其中</a:t>
                </a:r>
                <a14:m>
                  <m:oMath xmlns:m="http://schemas.openxmlformats.org/officeDocument/2006/math">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m:t>
                    </m:r>
                    <m:sSub>
                      <m:sSubPr>
                        <m:ctrlPr>
                          <a:rPr lang="ar-AE"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oMath>
                </a14:m>
                <a:r>
                  <a:rPr lang="zh-CN" altLang="en-US" sz="2400" kern="100" dirty="0">
                    <a:effectLst/>
                    <a:latin typeface="微软雅黑" panose="020B0503020204020204" pitchFamily="34" charset="-122"/>
                    <a:cs typeface="Times New Roman" panose="02020603050405020304" pitchFamily="18" charset="0"/>
                    <a:sym typeface="+mn-ea"/>
                  </a:rPr>
                  <a:t>为将样本映射到叶节点上的索引函数，叶节点</a:t>
                </a:r>
                <a14:m>
                  <m:oMath xmlns:m="http://schemas.openxmlformats.org/officeDocument/2006/math">
                    <m:r>
                      <a:rPr lang="zh-CN" altLang="en-US" sz="2400" i="1" smtClean="0">
                        <a:latin typeface="Cambria Math" panose="02040503050406030204" pitchFamily="18" charset="0"/>
                        <a:ea typeface="Cambria Math" panose="02040503050406030204" pitchFamily="18" charset="0"/>
                        <a:cs typeface="DejaVu Math TeX Gyre" panose="02000503000000000000" charset="0"/>
                      </a:rPr>
                      <m:t>𝑗</m:t>
                    </m:r>
                  </m:oMath>
                </a14:m>
                <a:r>
                  <a:rPr lang="zh-CN" altLang="en-US" sz="2400" kern="100" dirty="0">
                    <a:effectLst/>
                    <a:latin typeface="微软雅黑" panose="020B0503020204020204" pitchFamily="34" charset="-122"/>
                    <a:cs typeface="Times New Roman" panose="02020603050405020304" pitchFamily="18" charset="0"/>
                    <a:sym typeface="+mn-ea"/>
                  </a:rPr>
                  <a:t>上的回归值为 </a:t>
                </a:r>
                <a14:m>
                  <m:oMath xmlns:m="http://schemas.openxmlformats.org/officeDocument/2006/math">
                    <m:sSub>
                      <m:sSubPr>
                        <m:ctrlPr>
                          <a:rPr lang="ar-AE" altLang="zh-CN" sz="2400" b="0" i="1" dirty="0">
                            <a:latin typeface="Cambria Math" panose="02040503050406030204" pitchFamily="18" charset="0"/>
                            <a:ea typeface="+mj-ea"/>
                            <a:cs typeface="+mn-cs"/>
                          </a:rPr>
                        </m:ctrlPr>
                      </m:sSubPr>
                      <m:e>
                        <m:r>
                          <a:rPr lang="ar-AE" altLang="zh-CN" sz="2400" b="0" dirty="0">
                            <a:latin typeface="Cambria Math" panose="02040503050406030204" pitchFamily="18" charset="0"/>
                            <a:ea typeface="+mj-ea"/>
                            <a:cs typeface="+mn-cs"/>
                          </a:rPr>
                          <m:t> </m:t>
                        </m:r>
                        <m:sSub>
                          <m:sSubPr>
                            <m:ctrlPr>
                              <a:rPr lang="ar-AE" altLang="zh-CN" sz="2400" b="0" i="1" dirty="0">
                                <a:latin typeface="Cambria Math" panose="02040503050406030204" pitchFamily="18" charset="0"/>
                                <a:ea typeface="+mj-ea"/>
                                <a:cs typeface="DejaVu Math TeX Gyre" panose="02000503000000000000" charset="0"/>
                              </a:rPr>
                            </m:ctrlPr>
                          </m:sSubPr>
                          <m:e>
                            <m:r>
                              <a:rPr lang="zh-CN" altLang="ar-AE" sz="2400" i="1" dirty="0">
                                <a:latin typeface="Cambria Math" panose="02040503050406030204" pitchFamily="18" charset="0"/>
                                <a:ea typeface="+mj-ea"/>
                                <a:cs typeface="DejaVu Math TeX Gyre" panose="02000503000000000000" charset="0"/>
                              </a:rPr>
                              <m:t>𝜔</m:t>
                            </m:r>
                          </m:e>
                          <m:sub>
                            <m:r>
                              <a:rPr lang="en-US" altLang="zh-CN" sz="2400" b="0" i="1" dirty="0" smtClean="0">
                                <a:latin typeface="Cambria Math" panose="02040503050406030204" pitchFamily="18" charset="0"/>
                                <a:ea typeface="+mj-ea"/>
                                <a:cs typeface="DejaVu Math TeX Gyre" panose="02000503000000000000" charset="0"/>
                              </a:rPr>
                              <m:t>𝑗</m:t>
                            </m:r>
                          </m:sub>
                        </m:sSub>
                        <m:r>
                          <a:rPr lang="ar-AE" altLang="zh-CN" sz="2400" b="0" dirty="0">
                            <a:latin typeface="Cambria Math" panose="02040503050406030204" pitchFamily="18" charset="0"/>
                            <a:ea typeface="+mj-ea"/>
                            <a:cs typeface="+mn-cs"/>
                          </a:rPr>
                          <m:t>=</m:t>
                        </m:r>
                        <m:r>
                          <a:rPr lang="zh-CN" altLang="ar-AE" sz="2400" b="0" dirty="0">
                            <a:latin typeface="Cambria Math" panose="02040503050406030204" pitchFamily="18" charset="0"/>
                            <a:ea typeface="+mj-ea"/>
                            <a:cs typeface="+mn-cs"/>
                          </a:rPr>
                          <m:t>𝑓</m:t>
                        </m:r>
                      </m:e>
                      <m:sub>
                        <m:r>
                          <a:rPr lang="zh-CN" altLang="ar-AE" sz="2400" b="0" dirty="0">
                            <a:latin typeface="Cambria Math" panose="02040503050406030204" pitchFamily="18" charset="0"/>
                            <a:ea typeface="+mj-ea"/>
                            <a:cs typeface="+mn-cs"/>
                          </a:rPr>
                          <m:t>𝑚</m:t>
                        </m:r>
                      </m:sub>
                    </m:sSub>
                    <m:r>
                      <a:rPr lang="ar-AE" altLang="zh-CN" sz="2400" b="0" dirty="0">
                        <a:latin typeface="Cambria Math" panose="02040503050406030204" pitchFamily="18" charset="0"/>
                        <a:ea typeface="+mj-ea"/>
                        <a:cs typeface="+mn-cs"/>
                      </a:rPr>
                      <m:t>(</m:t>
                    </m:r>
                    <m:sSub>
                      <m:sSubPr>
                        <m:ctrlPr>
                          <a:rPr lang="ar-AE" altLang="zh-CN" sz="2400" b="0"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zh-CN" altLang="ar-AE" sz="2400" b="0" i="1" smtClean="0">
                            <a:latin typeface="Cambria Math" panose="02040503050406030204" pitchFamily="18" charset="0"/>
                            <a:ea typeface="微软雅黑" panose="020B0503020204020204" pitchFamily="34" charset="-122"/>
                            <a:cs typeface="Cambria Math" panose="02040503050406030204" pitchFamily="18" charset="0"/>
                          </a:rPr>
                          <m:t>𝑥</m:t>
                        </m:r>
                      </m:e>
                      <m:sub>
                        <m:r>
                          <a:rPr lang="zh-CN" altLang="ar-AE" sz="2400" b="0" i="1" smtClean="0">
                            <a:latin typeface="Cambria Math" panose="02040503050406030204" pitchFamily="18" charset="0"/>
                            <a:ea typeface="微软雅黑" panose="020B0503020204020204" pitchFamily="34" charset="-122"/>
                            <a:cs typeface="Cambria Math" panose="02040503050406030204" pitchFamily="18" charset="0"/>
                          </a:rPr>
                          <m:t>𝑖</m:t>
                        </m:r>
                      </m:sub>
                    </m:sSub>
                    <m:r>
                      <a:rPr lang="ar-AE" altLang="zh-CN" sz="2400" b="0" dirty="0">
                        <a:latin typeface="Cambria Math" panose="02040503050406030204" pitchFamily="18" charset="0"/>
                        <a:ea typeface="+mj-ea"/>
                        <a:cs typeface="+mn-cs"/>
                      </a:rPr>
                      <m:t>)</m:t>
                    </m:r>
                    <m:r>
                      <a:rPr lang="zh-CN" altLang="ar-AE" sz="2400" b="0" dirty="0">
                        <a:latin typeface="Cambria Math" panose="02040503050406030204" pitchFamily="18" charset="0"/>
                        <a:ea typeface="+mj-ea"/>
                        <a:cs typeface="+mn-cs"/>
                      </a:rPr>
                      <m:t>，</m:t>
                    </m:r>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𝑖</m:t>
                    </m:r>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𝐼</m:t>
                    </m:r>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r>
                      <a:rPr lang="zh-CN" altLang="ar-AE" sz="2400" i="1" smtClean="0">
                        <a:latin typeface="Cambria Math" panose="02040503050406030204" pitchFamily="18" charset="0"/>
                        <a:ea typeface="Cambria Math" panose="02040503050406030204" pitchFamily="18" charset="0"/>
                        <a:cs typeface="DejaVu Math TeX Gyre" panose="02000503000000000000" charset="0"/>
                      </a:rPr>
                      <m:t>𝑗</m:t>
                    </m:r>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oMath>
                </a14:m>
                <a:r>
                  <a:rPr lang="zh-CN" altLang="ar-AE" sz="2400" kern="100" dirty="0">
                    <a:effectLst/>
                    <a:latin typeface="微软雅黑" panose="020B0503020204020204" pitchFamily="34" charset="-122"/>
                    <a:cs typeface="Times New Roman" panose="02020603050405020304" pitchFamily="18" charset="0"/>
                    <a:sym typeface="+mn-ea"/>
                  </a:rPr>
                  <a:t>：</a:t>
                </a:r>
              </a:p>
              <a:p>
                <a:pPr>
                  <a:lnSpc>
                    <a:spcPct val="150000"/>
                  </a:lnSpc>
                  <a:buFont typeface="Wingdings" panose="05000000000000000000" charset="0"/>
                  <a:buChar char=""/>
                </a:pPr>
                <a:endParaRPr lang="ar-AE"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ar-AE"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ar-AE"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ar-AE"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dirty="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4005" y="1452880"/>
                <a:ext cx="11687175" cy="4673600"/>
              </a:xfrm>
              <a:blipFill>
                <a:blip r:embed="rId3"/>
                <a:stretch>
                  <a:fillRect l="-1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54989" y="3878719"/>
                <a:ext cx="10043712" cy="745460"/>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微软雅黑" panose="020B0503020204020204" pitchFamily="34" charset="-122"/>
                      </a:rPr>
                      <m:t>𝑂𝑏𝑗</m:t>
                    </m:r>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𝑡</m:t>
                        </m:r>
                      </m:e>
                    </m:d>
                    <m:r>
                      <a:rPr lang="en-US" altLang="zh-CN" i="1">
                        <a:latin typeface="Cambria Math" panose="02040503050406030204" pitchFamily="18" charset="0"/>
                        <a:ea typeface="微软雅黑" panose="020B0503020204020204" pitchFamily="34" charset="-122"/>
                      </a:rPr>
                      <m:t>=</m:t>
                    </m:r>
                  </m:oMath>
                </a14:m>
                <a:r>
                  <a:rPr lang="el-GR" altLang="zh-CN" dirty="0">
                    <a:ea typeface="Cambria Math" panose="02040503050406030204" pitchFamily="18" charset="0"/>
                  </a:rPr>
                  <a:t> </a:t>
                </a:r>
                <a14:m>
                  <m:oMath xmlns:m="http://schemas.openxmlformats.org/officeDocument/2006/math">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𝑇</m:t>
                        </m:r>
                      </m:sup>
                      <m:e>
                        <m:d>
                          <m:dPr>
                            <m:ctrlPr>
                              <a:rPr lang="en-US" altLang="zh-CN" b="0" i="1" smtClean="0">
                                <a:latin typeface="Cambria Math" panose="02040503050406030204" pitchFamily="18" charset="0"/>
                                <a:ea typeface="微软雅黑" panose="020B0503020204020204" pitchFamily="34" charset="-122"/>
                                <a:cs typeface="DejaVu Math TeX Gyre" panose="02000503000000000000" charset="0"/>
                              </a:rPr>
                            </m:ctrlPr>
                          </m:dPr>
                          <m:e>
                            <m:r>
                              <a:rPr lang="en-US" altLang="zh-CN" b="0" i="1" smtClean="0">
                                <a:latin typeface="Cambria Math" panose="02040503050406030204" pitchFamily="18" charset="0"/>
                                <a:ea typeface="微软雅黑" panose="020B0503020204020204" pitchFamily="34" charset="-122"/>
                                <a:cs typeface="DejaVu Math TeX Gyre" panose="02000503000000000000" charset="0"/>
                              </a:rPr>
                              <m:t>(</m:t>
                            </m:r>
                            <m:nary>
                              <m:naryPr>
                                <m:chr m:val="∑"/>
                                <m:limLoc m:val="undOvr"/>
                                <m:supHide m:val="on"/>
                                <m:ctrlPr>
                                  <a:rPr lang="en-US" altLang="zh-CN" b="0" i="1" smtClean="0">
                                    <a:latin typeface="Cambria Math" panose="02040503050406030204" pitchFamily="18" charset="0"/>
                                    <a:ea typeface="微软雅黑" panose="020B0503020204020204" pitchFamily="34" charset="-122"/>
                                    <a:cs typeface="DejaVu Math TeX Gyre" panose="02000503000000000000" charset="0"/>
                                  </a:rPr>
                                </m:ctrlPr>
                              </m:naryPr>
                              <m:sub>
                                <m:r>
                                  <a:rPr lang="en-US" altLang="zh-CN" b="0" i="1" smtClean="0">
                                    <a:latin typeface="Cambria Math" panose="02040503050406030204" pitchFamily="18" charset="0"/>
                                    <a:ea typeface="Cambria Math" panose="02040503050406030204" pitchFamily="18" charset="0"/>
                                    <a:cs typeface="DejaVu Math TeX Gyre" panose="02000503000000000000" charset="0"/>
                                  </a:rPr>
                                  <m:t>𝑖</m:t>
                                </m:r>
                                <m:r>
                                  <a:rPr lang="en-US" altLang="zh-CN" i="1" smtClean="0">
                                    <a:latin typeface="Cambria Math" panose="02040503050406030204" pitchFamily="18" charset="0"/>
                                    <a:ea typeface="Cambria Math" panose="02040503050406030204" pitchFamily="18" charset="0"/>
                                    <a:cs typeface="DejaVu Math TeX Gyre" panose="02000503000000000000"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𝐼</m:t>
                                </m:r>
                                <m:r>
                                  <a:rPr lang="en-US" altLang="zh-CN" b="0" i="1" smtClean="0">
                                    <a:latin typeface="Cambria Math" panose="02040503050406030204" pitchFamily="18" charset="0"/>
                                    <a:ea typeface="Cambria Math" panose="02040503050406030204" pitchFamily="18" charset="0"/>
                                    <a:cs typeface="DejaVu Math TeX Gyre" panose="02000503000000000000" charset="0"/>
                                  </a:rPr>
                                  <m:t>(</m:t>
                                </m:r>
                                <m:r>
                                  <a:rPr lang="en-US" altLang="zh-CN" b="0" i="1" smtClean="0">
                                    <a:latin typeface="Cambria Math" panose="02040503050406030204" pitchFamily="18" charset="0"/>
                                    <a:ea typeface="Cambria Math" panose="02040503050406030204" pitchFamily="18" charset="0"/>
                                    <a:cs typeface="DejaVu Math TeX Gyre" panose="02000503000000000000" charset="0"/>
                                  </a:rPr>
                                  <m:t>𝑗</m:t>
                                </m:r>
                                <m:r>
                                  <a:rPr lang="en-US" altLang="zh-CN" b="0" i="1" smtClean="0">
                                    <a:latin typeface="Cambria Math" panose="02040503050406030204" pitchFamily="18" charset="0"/>
                                    <a:ea typeface="Cambria Math" panose="02040503050406030204" pitchFamily="18" charset="0"/>
                                    <a:cs typeface="DejaVu Math TeX Gyre" panose="02000503000000000000" charset="0"/>
                                  </a:rPr>
                                  <m:t>)</m:t>
                                </m:r>
                              </m:sub>
                              <m:sup/>
                              <m:e>
                                <m:f>
                                  <m:fPr>
                                    <m:ctrlPr>
                                      <a:rPr lang="en-US" altLang="zh-CN" b="0" i="1" smtClean="0">
                                        <a:latin typeface="Cambria Math" panose="02040503050406030204" pitchFamily="18" charset="0"/>
                                        <a:ea typeface="微软雅黑" panose="020B0503020204020204" pitchFamily="34" charset="-122"/>
                                      </a:rPr>
                                    </m:ctrlPr>
                                  </m:fPr>
                                  <m:num>
                                    <m:r>
                                      <a:rPr lang="zh-CN" altLang="en-US"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𝐿</m:t>
                                    </m:r>
                                  </m:num>
                                  <m:den>
                                    <m:r>
                                      <a:rPr lang="zh-CN" altLang="en-US" i="1">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𝐹</m:t>
                                        </m:r>
                                      </m:e>
                                      <m:sub>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Sub>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e>
                                    </m:d>
                                  </m:den>
                                </m:f>
                              </m:e>
                            </m:nary>
                            <m:r>
                              <a:rPr lang="en-US" altLang="zh-CN" b="0" i="1" smtClean="0">
                                <a:latin typeface="Cambria Math" panose="02040503050406030204" pitchFamily="18" charset="0"/>
                                <a:ea typeface="微软雅黑" panose="020B0503020204020204" pitchFamily="34" charset="-122"/>
                                <a:cs typeface="DejaVu Math TeX Gyre" panose="02000503000000000000" charset="0"/>
                              </a:rPr>
                              <m:t>)</m:t>
                            </m:r>
                            <m:sSub>
                              <m:sSubPr>
                                <m:ctrlPr>
                                  <a:rPr lang="en-US" altLang="zh-CN" b="0" i="1" dirty="0">
                                    <a:latin typeface="Cambria Math" panose="02040503050406030204" pitchFamily="18" charset="0"/>
                                    <a:ea typeface="+mj-ea"/>
                                    <a:cs typeface="DejaVu Math TeX Gyre" panose="02000503000000000000" charset="0"/>
                                  </a:rPr>
                                </m:ctrlPr>
                              </m:sSubPr>
                              <m:e>
                                <m:r>
                                  <a:rPr lang="en-US" altLang="zh-CN" i="1" dirty="0">
                                    <a:latin typeface="Cambria Math" panose="02040503050406030204" pitchFamily="18" charset="0"/>
                                    <a:ea typeface="+mj-ea"/>
                                    <a:cs typeface="DejaVu Math TeX Gyre" panose="02000503000000000000" charset="0"/>
                                  </a:rPr>
                                  <m:t>𝜔</m:t>
                                </m:r>
                              </m:e>
                              <m:sub>
                                <m:r>
                                  <a:rPr lang="en-US" altLang="zh-CN" b="0" i="1" dirty="0">
                                    <a:latin typeface="Cambria Math" panose="02040503050406030204" pitchFamily="18" charset="0"/>
                                    <a:ea typeface="+mj-ea"/>
                                    <a:cs typeface="DejaVu Math TeX Gyre" panose="02000503000000000000" charset="0"/>
                                  </a:rPr>
                                  <m:t>𝑗</m:t>
                                </m:r>
                              </m:sub>
                            </m:sSub>
                            <m:r>
                              <a:rPr lang="en-US" altLang="zh-CN" i="1">
                                <a:latin typeface="Cambria Math" panose="02040503050406030204" pitchFamily="18" charset="0"/>
                              </a:rPr>
                              <m:t>+</m:t>
                            </m:r>
                            <m:f>
                              <m:fPr>
                                <m:ctrlPr>
                                  <a:rPr lang="en-US" altLang="zh-CN" i="1">
                                    <a:latin typeface="Cambria Math" panose="02040503050406030204" pitchFamily="18" charset="0"/>
                                    <a:cs typeface="DejaVu Math TeX Gyre" panose="02000503000000000000" charset="0"/>
                                  </a:rPr>
                                </m:ctrlPr>
                              </m:fPr>
                              <m:num>
                                <m:r>
                                  <a:rPr lang="en-US" altLang="zh-CN" i="1">
                                    <a:latin typeface="Cambria Math" panose="02040503050406030204" pitchFamily="18" charset="0"/>
                                    <a:cs typeface="DejaVu Math TeX Gyre" panose="02000503000000000000" charset="0"/>
                                  </a:rPr>
                                  <m:t>1</m:t>
                                </m:r>
                              </m:num>
                              <m:den>
                                <m:r>
                                  <a:rPr lang="en-US" altLang="zh-CN" i="1">
                                    <a:latin typeface="Cambria Math" panose="02040503050406030204" pitchFamily="18" charset="0"/>
                                    <a:cs typeface="DejaVu Math TeX Gyre" panose="02000503000000000000" charset="0"/>
                                  </a:rPr>
                                  <m:t>2</m:t>
                                </m:r>
                              </m:den>
                            </m:f>
                            <m:r>
                              <a:rPr lang="en-US" altLang="zh-CN" i="1">
                                <a:latin typeface="Cambria Math" panose="02040503050406030204" pitchFamily="18" charset="0"/>
                              </a:rPr>
                              <m:t>(</m:t>
                            </m:r>
                            <m:nary>
                              <m:naryPr>
                                <m:chr m:val="∑"/>
                                <m:limLoc m:val="undOvr"/>
                                <m:supHide m:val="on"/>
                                <m:ctrlPr>
                                  <a:rPr lang="en-US" altLang="zh-CN" i="1">
                                    <a:latin typeface="Cambria Math" panose="02040503050406030204" pitchFamily="18" charset="0"/>
                                    <a:cs typeface="DejaVu Math TeX Gyre" panose="02000503000000000000" charset="0"/>
                                  </a:rPr>
                                </m:ctrlPr>
                              </m:naryPr>
                              <m:sub>
                                <m:r>
                                  <a:rPr lang="en-US" altLang="zh-CN" i="1">
                                    <a:latin typeface="Cambria Math" panose="02040503050406030204" pitchFamily="18" charset="0"/>
                                    <a:ea typeface="Cambria Math" panose="02040503050406030204" pitchFamily="18" charset="0"/>
                                    <a:cs typeface="DejaVu Math TeX Gyre" panose="02000503000000000000" charset="0"/>
                                  </a:rPr>
                                  <m:t>𝑖</m:t>
                                </m:r>
                                <m:r>
                                  <a:rPr lang="en-US" altLang="zh-CN" i="1">
                                    <a:latin typeface="Cambria Math" panose="02040503050406030204" pitchFamily="18" charset="0"/>
                                    <a:ea typeface="Cambria Math" panose="02040503050406030204" pitchFamily="18" charset="0"/>
                                    <a:cs typeface="DejaVu Math TeX Gyre" panose="02000503000000000000" charset="0"/>
                                  </a:rPr>
                                  <m:t>∈</m:t>
                                </m:r>
                                <m:r>
                                  <a:rPr lang="en-US" altLang="zh-CN" i="1">
                                    <a:latin typeface="Cambria Math" panose="02040503050406030204" pitchFamily="18" charset="0"/>
                                    <a:ea typeface="Cambria Math" panose="02040503050406030204" pitchFamily="18" charset="0"/>
                                    <a:cs typeface="DejaVu Math TeX Gyre" panose="02000503000000000000" charset="0"/>
                                  </a:rPr>
                                  <m:t>𝐼</m:t>
                                </m:r>
                                <m:r>
                                  <a:rPr lang="en-US" altLang="zh-CN" i="1">
                                    <a:latin typeface="Cambria Math" panose="02040503050406030204" pitchFamily="18" charset="0"/>
                                    <a:ea typeface="Cambria Math" panose="02040503050406030204" pitchFamily="18" charset="0"/>
                                    <a:cs typeface="DejaVu Math TeX Gyre" panose="02000503000000000000" charset="0"/>
                                  </a:rPr>
                                  <m:t>(</m:t>
                                </m:r>
                                <m:r>
                                  <a:rPr lang="en-US" altLang="zh-CN" i="1">
                                    <a:latin typeface="Cambria Math" panose="02040503050406030204" pitchFamily="18" charset="0"/>
                                    <a:ea typeface="Cambria Math" panose="02040503050406030204" pitchFamily="18" charset="0"/>
                                    <a:cs typeface="DejaVu Math TeX Gyre" panose="02000503000000000000" charset="0"/>
                                  </a:rPr>
                                  <m:t>𝑗</m:t>
                                </m:r>
                                <m:r>
                                  <a:rPr lang="en-US" altLang="zh-CN" i="1">
                                    <a:latin typeface="Cambria Math" panose="02040503050406030204" pitchFamily="18" charset="0"/>
                                    <a:ea typeface="Cambria Math" panose="02040503050406030204" pitchFamily="18" charset="0"/>
                                    <a:cs typeface="DejaVu Math TeX Gyre" panose="02000503000000000000" charset="0"/>
                                  </a:rPr>
                                  <m:t>)</m:t>
                                </m:r>
                              </m:sub>
                              <m:sup/>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𝐿</m:t>
                                    </m:r>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den>
                                </m:f>
                              </m:e>
                            </m:nary>
                            <m:r>
                              <a:rPr lang="en-US" altLang="zh-CN" dirty="0">
                                <a:latin typeface="Cambria Math" panose="02040503050406030204" pitchFamily="18" charset="0"/>
                              </a:rPr>
                              <m:t>+</m:t>
                            </m:r>
                            <m:r>
                              <m:rPr>
                                <m:sty m:val="p"/>
                              </m:rPr>
                              <a:rPr lang="el-GR" altLang="zh-CN" i="1" dirty="0">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cs typeface="DejaVu Math TeX Gyre" panose="02000503000000000000" charset="0"/>
                                  </a:rPr>
                                </m:ctrlPr>
                              </m:sSubSupPr>
                              <m:e>
                                <m:r>
                                  <a:rPr lang="en-US" altLang="zh-CN" i="1">
                                    <a:latin typeface="Cambria Math" panose="02040503050406030204" pitchFamily="18" charset="0"/>
                                    <a:ea typeface="Cambria Math" panose="02040503050406030204" pitchFamily="18" charset="0"/>
                                    <a:cs typeface="DejaVu Math TeX Gyre" panose="02000503000000000000" charset="0"/>
                                  </a:rPr>
                                  <m:t>𝜔</m:t>
                                </m:r>
                              </m:e>
                              <m:sub>
                                <m:r>
                                  <a:rPr lang="en-US" altLang="zh-CN" i="1">
                                    <a:latin typeface="Cambria Math" panose="02040503050406030204" pitchFamily="18" charset="0"/>
                                    <a:ea typeface="Cambria Math" panose="02040503050406030204" pitchFamily="18" charset="0"/>
                                    <a:cs typeface="DejaVu Math TeX Gyre" panose="02000503000000000000" charset="0"/>
                                  </a:rPr>
                                  <m:t>𝑗</m:t>
                                </m:r>
                              </m:sub>
                              <m:sup>
                                <m:r>
                                  <a:rPr lang="en-US" altLang="zh-CN" i="1">
                                    <a:latin typeface="Cambria Math" panose="02040503050406030204" pitchFamily="18" charset="0"/>
                                    <a:ea typeface="Cambria Math" panose="02040503050406030204" pitchFamily="18" charset="0"/>
                                    <a:cs typeface="DejaVu Math TeX Gyre" panose="02000503000000000000" charset="0"/>
                                  </a:rPr>
                                  <m:t>2</m:t>
                                </m:r>
                              </m:sup>
                            </m:sSubSup>
                          </m:e>
                        </m:d>
                        <m:r>
                          <a:rPr lang="en-US" altLang="zh-CN" i="1" smtClean="0">
                            <a:latin typeface="Cambria Math" panose="02040503050406030204" pitchFamily="18" charset="0"/>
                            <a:ea typeface="Cambria Math" panose="02040503050406030204" pitchFamily="18" charset="0"/>
                            <a:cs typeface="DejaVu Math TeX Gyre" panose="02000503000000000000"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𝛾</m:t>
                        </m:r>
                        <m:r>
                          <a:rPr lang="en-US" altLang="zh-CN" i="1" smtClean="0">
                            <a:latin typeface="Cambria Math" panose="02040503050406030204" pitchFamily="18" charset="0"/>
                            <a:ea typeface="Cambria Math" panose="02040503050406030204" pitchFamily="18" charset="0"/>
                            <a:cs typeface="DejaVu Math TeX Gyre" panose="02000503000000000000" charset="0"/>
                          </a:rPr>
                          <m:t>𝑇</m:t>
                        </m:r>
                        <m:r>
                          <a:rPr lang="zh-CN" altLang="en-US">
                            <a:latin typeface="Cambria Math" panose="02040503050406030204" pitchFamily="18" charset="0"/>
                          </a:rPr>
                          <m:t> </m:t>
                        </m:r>
                      </m:e>
                    </m:nary>
                  </m:oMath>
                </a14:m>
                <a:endParaRPr lang="zh-CN" altLang="en-US" dirty="0">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54989" y="3878719"/>
                <a:ext cx="10043712" cy="745460"/>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3611245"/>
              </a:xfrm>
            </p:spPr>
            <p:txBody>
              <a:bodyPr/>
              <a:lstStyle/>
              <a:p>
                <a:pPr>
                  <a:lnSpc>
                    <a:spcPct val="150000"/>
                  </a:lnSpc>
                </a:pPr>
                <a:r>
                  <a:rPr lang="en-US" altLang="zh-CN" b="1" kern="100" dirty="0">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zh-CN" altLang="en-US"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zh-CN" altLang="en-US" sz="2400" kern="100" dirty="0">
                    <a:effectLst/>
                    <a:latin typeface="微软雅黑" panose="020B0503020204020204" pitchFamily="34" charset="-122"/>
                    <a:cs typeface="Times New Roman" panose="02020603050405020304" pitchFamily="18" charset="0"/>
                    <a:sym typeface="+mn-ea"/>
                  </a:rPr>
                  <a:t>令：</a:t>
                </a:r>
                <a14:m>
                  <m:oMath xmlns:m="http://schemas.openxmlformats.org/officeDocument/2006/math">
                    <m:sSub>
                      <m:sSubPr>
                        <m:ctrlPr>
                          <a:rPr lang="en-US" altLang="zh-CN" sz="2400" b="0" i="1" kern="100" smtClean="0">
                            <a:effectLst/>
                            <a:latin typeface="Cambria Math" panose="02040503050406030204" pitchFamily="18" charset="0"/>
                            <a:cs typeface="DejaVu Math TeX Gyre" panose="02000503000000000000" charset="0"/>
                            <a:sym typeface="+mn-ea"/>
                          </a:rPr>
                        </m:ctrlPr>
                      </m:sSubPr>
                      <m:e>
                        <m:r>
                          <a:rPr lang="en-US" altLang="zh-CN" sz="2400" b="0" i="1" kern="100" smtClean="0">
                            <a:effectLst/>
                            <a:latin typeface="Cambria Math" panose="02040503050406030204" pitchFamily="18" charset="0"/>
                            <a:cs typeface="DejaVu Math TeX Gyre" panose="02000503000000000000" charset="0"/>
                            <a:sym typeface="+mn-ea"/>
                          </a:rPr>
                          <m:t>𝑔</m:t>
                        </m:r>
                      </m:e>
                      <m:sub>
                        <m:r>
                          <a:rPr lang="en-US" altLang="zh-CN" sz="2400" b="0" i="1" kern="100" smtClean="0">
                            <a:effectLst/>
                            <a:latin typeface="Cambria Math" panose="02040503050406030204" pitchFamily="18" charset="0"/>
                            <a:cs typeface="DejaVu Math TeX Gyre" panose="02000503000000000000" charset="0"/>
                            <a:sym typeface="+mn-ea"/>
                          </a:rPr>
                          <m:t>𝑖</m:t>
                        </m:r>
                      </m:sub>
                    </m:sSub>
                    <m:r>
                      <a:rPr lang="ar-AE" altLang="zh-CN" sz="2400" i="1" kern="100">
                        <a:effectLst/>
                        <a:latin typeface="Cambria Math" panose="02040503050406030204" pitchFamily="18" charset="0"/>
                        <a:cs typeface="DejaVu Math TeX Gyre" panose="02000503000000000000" charset="0"/>
                        <a:sym typeface="+mn-ea"/>
                      </a:rPr>
                      <m:t>=</m:t>
                    </m:r>
                    <m:f>
                      <m:fPr>
                        <m:ctrlPr>
                          <a:rPr lang="ar-AE" altLang="zh-CN" sz="2400" b="0" i="1" kern="100">
                            <a:effectLst/>
                            <a:latin typeface="Cambria Math" panose="02040503050406030204" pitchFamily="18" charset="0"/>
                            <a:cs typeface="DejaVu Math TeX Gyre" panose="02000503000000000000" charset="0"/>
                          </a:rPr>
                        </m:ctrlPr>
                      </m:fPr>
                      <m:num>
                        <m:r>
                          <a:rPr lang="zh-CN" altLang="ar-AE" sz="2400" b="0" i="1" kern="100">
                            <a:effectLst/>
                            <a:latin typeface="Cambria Math" panose="02040503050406030204" pitchFamily="18" charset="0"/>
                            <a:cs typeface="DejaVu Math TeX Gyre" panose="02000503000000000000" charset="0"/>
                          </a:rPr>
                          <m:t>𝜕</m:t>
                        </m:r>
                        <m:r>
                          <a:rPr lang="en-US" altLang="zh-CN" sz="2400" b="0" i="1" kern="100" smtClean="0">
                            <a:effectLst/>
                            <a:latin typeface="Cambria Math" panose="02040503050406030204" pitchFamily="18" charset="0"/>
                            <a:cs typeface="DejaVu Math TeX Gyre" panose="02000503000000000000" charset="0"/>
                          </a:rPr>
                          <m:t>𝐿</m:t>
                        </m:r>
                      </m:num>
                      <m:den>
                        <m:r>
                          <a:rPr lang="zh-CN" altLang="ar-AE" sz="2400" i="1" kern="100">
                            <a:effectLst/>
                            <a:latin typeface="Cambria Math" panose="02040503050406030204" pitchFamily="18" charset="0"/>
                            <a:cs typeface="DejaVu Math TeX Gyre" panose="02000503000000000000" charset="0"/>
                          </a:rPr>
                          <m:t>𝜕</m:t>
                        </m:r>
                        <m:sSub>
                          <m:sSubPr>
                            <m:ctrlPr>
                              <a:rPr lang="ar-AE" altLang="zh-CN" sz="2400" b="0" i="1" kern="100">
                                <a:effectLst/>
                                <a:latin typeface="Cambria Math" panose="02040503050406030204" pitchFamily="18" charset="0"/>
                                <a:cs typeface="DejaVu Math TeX Gyre" panose="02000503000000000000" charset="0"/>
                              </a:rPr>
                            </m:ctrlPr>
                          </m:sSubPr>
                          <m:e>
                            <m:r>
                              <a:rPr lang="en-US" altLang="zh-CN" sz="2400" b="0" i="1" kern="100" smtClean="0">
                                <a:effectLst/>
                                <a:latin typeface="Cambria Math" panose="02040503050406030204" pitchFamily="18" charset="0"/>
                                <a:cs typeface="DejaVu Math TeX Gyre" panose="02000503000000000000" charset="0"/>
                              </a:rPr>
                              <m:t>𝐹</m:t>
                            </m:r>
                          </m:e>
                          <m:sub>
                            <m:r>
                              <a:rPr lang="zh-CN" altLang="ar-AE" sz="2400" b="0" i="1" kern="100" smtClean="0">
                                <a:effectLst/>
                                <a:latin typeface="Cambria Math" panose="02040503050406030204" pitchFamily="18" charset="0"/>
                                <a:cs typeface="DejaVu Math TeX Gyre" panose="02000503000000000000" charset="0"/>
                              </a:rPr>
                              <m:t>𝑚</m:t>
                            </m:r>
                            <m:r>
                              <a:rPr lang="en-US" altLang="zh-CN" sz="2400" b="0" i="1" kern="100" smtClean="0">
                                <a:effectLst/>
                                <a:latin typeface="Cambria Math" panose="02040503050406030204" pitchFamily="18" charset="0"/>
                                <a:cs typeface="DejaVu Math TeX Gyre" panose="02000503000000000000" charset="0"/>
                              </a:rPr>
                              <m:t>−</m:t>
                            </m:r>
                            <m:r>
                              <a:rPr lang="en-US" altLang="zh-CN" sz="2400" b="0" i="1" kern="100" smtClean="0">
                                <a:effectLst/>
                                <a:latin typeface="Cambria Math" panose="02040503050406030204" pitchFamily="18" charset="0"/>
                                <a:cs typeface="DejaVu Math TeX Gyre" panose="02000503000000000000" charset="0"/>
                              </a:rPr>
                              <m:t>1</m:t>
                            </m:r>
                          </m:sub>
                        </m:sSub>
                        <m:d>
                          <m:dPr>
                            <m:ctrlPr>
                              <a:rPr lang="ar-AE" altLang="zh-CN" sz="2400" b="0" i="1" kern="100" smtClean="0">
                                <a:effectLst/>
                                <a:latin typeface="Cambria Math" panose="02040503050406030204" pitchFamily="18" charset="0"/>
                                <a:cs typeface="DejaVu Math TeX Gyre" panose="02000503000000000000" charset="0"/>
                              </a:rPr>
                            </m:ctrlPr>
                          </m:dPr>
                          <m:e>
                            <m:sSub>
                              <m:sSubPr>
                                <m:ctrlPr>
                                  <a:rPr lang="en-US" altLang="zh-CN" sz="2400" b="0" i="1" kern="100" smtClean="0">
                                    <a:effectLst/>
                                    <a:latin typeface="Cambria Math" panose="02040503050406030204" pitchFamily="18" charset="0"/>
                                    <a:cs typeface="DejaVu Math TeX Gyre" panose="02000503000000000000" charset="0"/>
                                  </a:rPr>
                                </m:ctrlPr>
                              </m:sSubPr>
                              <m:e>
                                <m:r>
                                  <a:rPr lang="en-US" altLang="zh-CN" sz="2400" b="0" i="1" kern="100" smtClean="0">
                                    <a:effectLst/>
                                    <a:latin typeface="Cambria Math" panose="02040503050406030204" pitchFamily="18" charset="0"/>
                                    <a:cs typeface="DejaVu Math TeX Gyre" panose="02000503000000000000" charset="0"/>
                                  </a:rPr>
                                  <m:t>𝑥</m:t>
                                </m:r>
                              </m:e>
                              <m:sub>
                                <m:r>
                                  <a:rPr lang="en-US" altLang="zh-CN" sz="2400" b="0" i="1" kern="100" smtClean="0">
                                    <a:effectLst/>
                                    <a:latin typeface="Cambria Math" panose="02040503050406030204" pitchFamily="18" charset="0"/>
                                    <a:cs typeface="DejaVu Math TeX Gyre" panose="02000503000000000000" charset="0"/>
                                  </a:rPr>
                                  <m:t>𝑖</m:t>
                                </m:r>
                              </m:sub>
                            </m:sSub>
                          </m:e>
                        </m:d>
                      </m:den>
                    </m:f>
                    <m:r>
                      <a:rPr lang="zh-CN" altLang="ar-AE" sz="2400" b="0" i="1" smtClean="0">
                        <a:latin typeface="Cambria Math" panose="02040503050406030204" pitchFamily="18" charset="0"/>
                        <a:ea typeface="微软雅黑" panose="020B0503020204020204" pitchFamily="34" charset="-122"/>
                      </a:rPr>
                      <m:t>，</m:t>
                    </m:r>
                    <m:sSub>
                      <m:sSubPr>
                        <m:ctrlPr>
                          <a:rPr lang="en-US" altLang="zh-CN" sz="2400" b="0" i="1" kern="100" smtClean="0">
                            <a:effectLst/>
                            <a:latin typeface="Cambria Math" panose="02040503050406030204" pitchFamily="18" charset="0"/>
                            <a:cs typeface="DejaVu Math TeX Gyre" panose="02000503000000000000" charset="0"/>
                          </a:rPr>
                        </m:ctrlPr>
                      </m:sSubPr>
                      <m:e>
                        <m:r>
                          <a:rPr lang="en-US" altLang="zh-CN" sz="2400" b="0" i="1" smtClean="0">
                            <a:latin typeface="Cambria Math" panose="02040503050406030204" pitchFamily="18" charset="0"/>
                            <a:ea typeface="微软雅黑" panose="020B0503020204020204" pitchFamily="34" charset="-122"/>
                          </a:rPr>
                          <m:t>h</m:t>
                        </m:r>
                      </m:e>
                      <m:sub>
                        <m:r>
                          <a:rPr lang="en-US" altLang="zh-CN" sz="2400" b="0" i="1" smtClean="0">
                            <a:latin typeface="Cambria Math" panose="02040503050406030204" pitchFamily="18" charset="0"/>
                            <a:ea typeface="微软雅黑" panose="020B0503020204020204" pitchFamily="34" charset="-122"/>
                          </a:rPr>
                          <m:t>𝑖</m:t>
                        </m:r>
                      </m:sub>
                    </m:sSub>
                    <m:r>
                      <a:rPr lang="ar-AE" altLang="zh-CN" sz="2400" i="1" kern="100">
                        <a:effectLst/>
                        <a:latin typeface="Cambria Math" panose="02040503050406030204" pitchFamily="18" charset="0"/>
                        <a:cs typeface="DejaVu Math TeX Gyre" panose="02000503000000000000" charset="0"/>
                        <a:sym typeface="+mn-ea"/>
                      </a:rPr>
                      <m:t>=</m:t>
                    </m:r>
                    <m:f>
                      <m:fPr>
                        <m:ctrlPr>
                          <a:rPr lang="ar-AE" altLang="zh-CN" sz="2400" i="1" kern="100">
                            <a:latin typeface="Cambria Math" panose="02040503050406030204" pitchFamily="18" charset="0"/>
                            <a:cs typeface="DejaVu Math TeX Gyre" panose="02000503000000000000" charset="0"/>
                          </a:rPr>
                        </m:ctrlPr>
                      </m:fPr>
                      <m:num>
                        <m:sSup>
                          <m:sSupPr>
                            <m:ctrlPr>
                              <a:rPr lang="en-US" altLang="zh-CN" sz="2400" b="0" i="1" kern="100" smtClean="0">
                                <a:latin typeface="Cambria Math" panose="02040503050406030204" pitchFamily="18" charset="0"/>
                                <a:cs typeface="DejaVu Math TeX Gyre" panose="02000503000000000000" charset="0"/>
                              </a:rPr>
                            </m:ctrlPr>
                          </m:sSupPr>
                          <m:e>
                            <m:r>
                              <a:rPr lang="zh-CN" altLang="ar-AE" sz="2400" i="1" kern="100">
                                <a:latin typeface="Cambria Math" panose="02040503050406030204" pitchFamily="18" charset="0"/>
                                <a:cs typeface="DejaVu Math TeX Gyre" panose="02000503000000000000" charset="0"/>
                              </a:rPr>
                              <m:t>𝜕</m:t>
                            </m:r>
                          </m:e>
                          <m:sup>
                            <m:r>
                              <a:rPr lang="en-US" altLang="zh-CN" sz="2400" b="0" i="1" kern="100" smtClean="0">
                                <a:latin typeface="Cambria Math" panose="02040503050406030204" pitchFamily="18" charset="0"/>
                                <a:cs typeface="DejaVu Math TeX Gyre" panose="02000503000000000000" charset="0"/>
                              </a:rPr>
                              <m:t>2</m:t>
                            </m:r>
                          </m:sup>
                        </m:sSup>
                        <m:r>
                          <a:rPr lang="en-US" altLang="zh-CN" sz="2400" i="1" kern="100">
                            <a:latin typeface="Cambria Math" panose="02040503050406030204" pitchFamily="18" charset="0"/>
                            <a:cs typeface="DejaVu Math TeX Gyre" panose="02000503000000000000" charset="0"/>
                          </a:rPr>
                          <m:t>𝐿</m:t>
                        </m:r>
                      </m:num>
                      <m:den>
                        <m:sSup>
                          <m:sSupPr>
                            <m:ctrlPr>
                              <a:rPr lang="en-US" altLang="zh-CN" sz="2400" i="1" kern="100">
                                <a:latin typeface="Cambria Math" panose="02040503050406030204" pitchFamily="18" charset="0"/>
                                <a:cs typeface="DejaVu Math TeX Gyre" panose="02000503000000000000" charset="0"/>
                              </a:rPr>
                            </m:ctrlPr>
                          </m:sSupPr>
                          <m:e>
                            <m:r>
                              <a:rPr lang="zh-CN" altLang="ar-AE" sz="2400" i="1" kern="100">
                                <a:latin typeface="Cambria Math" panose="02040503050406030204" pitchFamily="18" charset="0"/>
                                <a:cs typeface="DejaVu Math TeX Gyre" panose="02000503000000000000" charset="0"/>
                              </a:rPr>
                              <m:t>𝜕</m:t>
                            </m:r>
                          </m:e>
                          <m:sup>
                            <m:r>
                              <a:rPr lang="en-US" altLang="zh-CN" sz="2400" i="1" kern="100">
                                <a:latin typeface="Cambria Math" panose="02040503050406030204" pitchFamily="18" charset="0"/>
                                <a:cs typeface="DejaVu Math TeX Gyre" panose="02000503000000000000" charset="0"/>
                              </a:rPr>
                              <m:t>2</m:t>
                            </m:r>
                          </m:sup>
                        </m:sSup>
                        <m:sSub>
                          <m:sSubPr>
                            <m:ctrlPr>
                              <a:rPr lang="ar-AE" altLang="zh-CN" sz="2400" i="1" kern="100">
                                <a:latin typeface="Cambria Math" panose="02040503050406030204" pitchFamily="18" charset="0"/>
                                <a:cs typeface="DejaVu Math TeX Gyre" panose="02000503000000000000" charset="0"/>
                              </a:rPr>
                            </m:ctrlPr>
                          </m:sSubPr>
                          <m:e>
                            <m:r>
                              <a:rPr lang="en-US" altLang="zh-CN" sz="2400" i="1" kern="100">
                                <a:latin typeface="Cambria Math" panose="02040503050406030204" pitchFamily="18" charset="0"/>
                                <a:cs typeface="DejaVu Math TeX Gyre" panose="02000503000000000000" charset="0"/>
                              </a:rPr>
                              <m:t>𝐹</m:t>
                            </m:r>
                          </m:e>
                          <m:sub>
                            <m:r>
                              <a:rPr lang="zh-CN" altLang="ar-AE" sz="2400" i="1" kern="100">
                                <a:latin typeface="Cambria Math" panose="02040503050406030204" pitchFamily="18" charset="0"/>
                                <a:cs typeface="DejaVu Math TeX Gyre" panose="02000503000000000000" charset="0"/>
                              </a:rPr>
                              <m:t>𝑚</m:t>
                            </m:r>
                            <m:r>
                              <a:rPr lang="en-US" altLang="zh-CN" sz="2400" i="1" kern="100">
                                <a:latin typeface="Cambria Math" panose="02040503050406030204" pitchFamily="18" charset="0"/>
                                <a:cs typeface="DejaVu Math TeX Gyre" panose="02000503000000000000" charset="0"/>
                              </a:rPr>
                              <m:t>−</m:t>
                            </m:r>
                            <m:r>
                              <a:rPr lang="en-US" altLang="zh-CN" sz="2400" i="1" kern="100">
                                <a:latin typeface="Cambria Math" panose="02040503050406030204" pitchFamily="18" charset="0"/>
                                <a:cs typeface="DejaVu Math TeX Gyre" panose="02000503000000000000" charset="0"/>
                              </a:rPr>
                              <m:t>1</m:t>
                            </m:r>
                          </m:sub>
                        </m:sSub>
                        <m:d>
                          <m:dPr>
                            <m:ctrlPr>
                              <a:rPr lang="ar-AE" altLang="zh-CN" sz="2400" i="1" kern="100">
                                <a:latin typeface="Cambria Math" panose="02040503050406030204" pitchFamily="18" charset="0"/>
                                <a:cs typeface="DejaVu Math TeX Gyre" panose="02000503000000000000" charset="0"/>
                              </a:rPr>
                            </m:ctrlPr>
                          </m:dPr>
                          <m:e>
                            <m:sSub>
                              <m:sSubPr>
                                <m:ctrlPr>
                                  <a:rPr lang="en-US" altLang="zh-CN" sz="2400" i="1" kern="100">
                                    <a:latin typeface="Cambria Math" panose="02040503050406030204" pitchFamily="18" charset="0"/>
                                    <a:cs typeface="DejaVu Math TeX Gyre" panose="02000503000000000000" charset="0"/>
                                  </a:rPr>
                                </m:ctrlPr>
                              </m:sSubPr>
                              <m:e>
                                <m:r>
                                  <a:rPr lang="en-US" altLang="zh-CN" sz="2400" i="1" kern="100">
                                    <a:latin typeface="Cambria Math" panose="02040503050406030204" pitchFamily="18" charset="0"/>
                                    <a:cs typeface="DejaVu Math TeX Gyre" panose="02000503000000000000" charset="0"/>
                                  </a:rPr>
                                  <m:t>𝑥</m:t>
                                </m:r>
                              </m:e>
                              <m:sub>
                                <m:r>
                                  <a:rPr lang="en-US" altLang="zh-CN" sz="2400" i="1" kern="100">
                                    <a:latin typeface="Cambria Math" panose="02040503050406030204" pitchFamily="18" charset="0"/>
                                    <a:cs typeface="DejaVu Math TeX Gyre" panose="02000503000000000000" charset="0"/>
                                  </a:rPr>
                                  <m:t>𝑖</m:t>
                                </m:r>
                              </m:sub>
                            </m:sSub>
                          </m:e>
                        </m:d>
                      </m:den>
                    </m:f>
                    <m:r>
                      <a:rPr lang="zh-CN" altLang="ar-AE" sz="2400" b="0" i="1" kern="100">
                        <a:effectLst/>
                        <a:latin typeface="Cambria Math" panose="02040503050406030204" pitchFamily="18" charset="0"/>
                        <a:cs typeface="DejaVu Math TeX Gyre" panose="02000503000000000000" charset="0"/>
                      </a:rPr>
                      <m:t>，</m:t>
                    </m:r>
                    <m:sSub>
                      <m:sSubPr>
                        <m:ctrlPr>
                          <a:rPr lang="en-US" altLang="zh-CN" sz="2400" b="0" i="1" kern="100" smtClean="0">
                            <a:effectLst/>
                            <a:latin typeface="Cambria Math" panose="02040503050406030204" pitchFamily="18" charset="0"/>
                            <a:cs typeface="DejaVu Math TeX Gyre" panose="02000503000000000000" charset="0"/>
                          </a:rPr>
                        </m:ctrlPr>
                      </m:sSubPr>
                      <m:e>
                        <m:r>
                          <a:rPr lang="en-US" altLang="zh-CN" sz="2400" b="0" i="1" kern="100" smtClean="0">
                            <a:effectLst/>
                            <a:latin typeface="Cambria Math" panose="02040503050406030204" pitchFamily="18" charset="0"/>
                            <a:cs typeface="DejaVu Math TeX Gyre" panose="02000503000000000000" charset="0"/>
                          </a:rPr>
                          <m:t>𝐺</m:t>
                        </m:r>
                      </m:e>
                      <m:sub>
                        <m:r>
                          <a:rPr lang="en-US" altLang="zh-CN" sz="2400" b="0" i="1" kern="100" smtClean="0">
                            <a:effectLst/>
                            <a:latin typeface="Cambria Math" panose="02040503050406030204" pitchFamily="18" charset="0"/>
                            <a:cs typeface="DejaVu Math TeX Gyre" panose="02000503000000000000" charset="0"/>
                          </a:rPr>
                          <m:t>𝑗</m:t>
                        </m:r>
                      </m:sub>
                    </m:sSub>
                    <m:r>
                      <a:rPr lang="ar-AE" altLang="zh-CN" sz="2400" b="0" i="1" kern="100">
                        <a:effectLst/>
                        <a:latin typeface="Cambria Math" panose="02040503050406030204" pitchFamily="18" charset="0"/>
                        <a:cs typeface="DejaVu Math TeX Gyre" panose="02000503000000000000" charset="0"/>
                      </a:rPr>
                      <m:t>=</m:t>
                    </m:r>
                    <m:nary>
                      <m:naryPr>
                        <m:chr m:val="∑"/>
                        <m:limLoc m:val="undOvr"/>
                        <m:supHide m:val="on"/>
                        <m:ctrlPr>
                          <a:rPr lang="ar-AE" altLang="zh-CN" sz="2400" b="0" i="1" smtClean="0">
                            <a:latin typeface="Cambria Math" panose="02040503050406030204" pitchFamily="18" charset="0"/>
                            <a:ea typeface="微软雅黑" panose="020B0503020204020204" pitchFamily="34" charset="-122"/>
                            <a:cs typeface="DejaVu Math TeX Gyre" panose="02000503000000000000" charset="0"/>
                          </a:rPr>
                        </m:ctrlPr>
                      </m:naryPr>
                      <m:sub>
                        <m:r>
                          <a:rPr lang="zh-CN" altLang="ar-AE" sz="2400" b="0" i="1" smtClean="0">
                            <a:latin typeface="Cambria Math" panose="02040503050406030204" pitchFamily="18" charset="0"/>
                            <a:ea typeface="Cambria Math" panose="02040503050406030204" pitchFamily="18" charset="0"/>
                            <a:cs typeface="DejaVu Math TeX Gyre" panose="02000503000000000000" charset="0"/>
                          </a:rPr>
                          <m:t>𝑖</m:t>
                        </m:r>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r>
                          <a:rPr lang="zh-CN" altLang="ar-AE" sz="2400" i="1" smtClean="0">
                            <a:latin typeface="Cambria Math" panose="02040503050406030204" pitchFamily="18" charset="0"/>
                            <a:ea typeface="Cambria Math" panose="02040503050406030204" pitchFamily="18" charset="0"/>
                            <a:cs typeface="DejaVu Math TeX Gyre" panose="02000503000000000000" charset="0"/>
                          </a:rPr>
                          <m:t>𝐼</m:t>
                        </m:r>
                        <m:d>
                          <m:dPr>
                            <m:ctrlPr>
                              <a:rPr lang="en-US" altLang="zh-CN" sz="2400" b="0" i="1" smtClean="0">
                                <a:latin typeface="Cambria Math" panose="02040503050406030204" pitchFamily="18" charset="0"/>
                                <a:ea typeface="Cambria Math" panose="02040503050406030204" pitchFamily="18" charset="0"/>
                                <a:cs typeface="DejaVu Math TeX Gyre" panose="02000503000000000000" charset="0"/>
                              </a:rPr>
                            </m:ctrlPr>
                          </m:dPr>
                          <m:e>
                            <m:r>
                              <a:rPr lang="en-US" altLang="zh-CN" sz="2400" b="0" i="1" smtClean="0">
                                <a:latin typeface="Cambria Math" panose="02040503050406030204" pitchFamily="18" charset="0"/>
                                <a:ea typeface="Cambria Math" panose="02040503050406030204" pitchFamily="18" charset="0"/>
                                <a:cs typeface="DejaVu Math TeX Gyre" panose="02000503000000000000" charset="0"/>
                              </a:rPr>
                              <m:t>𝑗</m:t>
                            </m:r>
                          </m:e>
                        </m:d>
                      </m:sub>
                      <m:sup/>
                      <m:e>
                        <m:sSub>
                          <m:sSubPr>
                            <m:ctrlPr>
                              <a:rPr lang="en-US" altLang="zh-CN" sz="2400" i="1" kern="100">
                                <a:latin typeface="Cambria Math" panose="02040503050406030204" pitchFamily="18" charset="0"/>
                                <a:cs typeface="DejaVu Math TeX Gyre" panose="02000503000000000000" charset="0"/>
                                <a:sym typeface="+mn-ea"/>
                              </a:rPr>
                            </m:ctrlPr>
                          </m:sSubPr>
                          <m:e>
                            <m:r>
                              <a:rPr lang="en-US" altLang="zh-CN" sz="2400" i="1" kern="100">
                                <a:latin typeface="Cambria Math" panose="02040503050406030204" pitchFamily="18" charset="0"/>
                                <a:cs typeface="DejaVu Math TeX Gyre" panose="02000503000000000000" charset="0"/>
                                <a:sym typeface="+mn-ea"/>
                              </a:rPr>
                              <m:t>𝑔</m:t>
                            </m:r>
                          </m:e>
                          <m:sub>
                            <m:r>
                              <a:rPr lang="en-US" altLang="zh-CN" sz="2400" i="1" kern="100">
                                <a:latin typeface="Cambria Math" panose="02040503050406030204" pitchFamily="18" charset="0"/>
                                <a:cs typeface="DejaVu Math TeX Gyre" panose="02000503000000000000" charset="0"/>
                                <a:sym typeface="+mn-ea"/>
                              </a:rPr>
                              <m:t>𝑖</m:t>
                            </m:r>
                          </m:sub>
                        </m:sSub>
                      </m:e>
                    </m:nary>
                    <m:r>
                      <a:rPr lang="zh-CN" altLang="ar-AE" sz="2400" b="0" i="1" kern="100">
                        <a:effectLst/>
                        <a:latin typeface="Cambria Math" panose="02040503050406030204" pitchFamily="18" charset="0"/>
                        <a:cs typeface="DejaVu Math TeX Gyre" panose="02000503000000000000" charset="0"/>
                      </a:rPr>
                      <m:t>，</m:t>
                    </m:r>
                    <m:sSub>
                      <m:sSubPr>
                        <m:ctrlPr>
                          <a:rPr lang="en-US" altLang="zh-CN" sz="2400" b="0" i="1" kern="100" smtClean="0">
                            <a:effectLst/>
                            <a:latin typeface="Cambria Math" panose="02040503050406030204" pitchFamily="18" charset="0"/>
                            <a:cs typeface="DejaVu Math TeX Gyre" panose="02000503000000000000" charset="0"/>
                            <a:sym typeface="+mn-ea"/>
                          </a:rPr>
                        </m:ctrlPr>
                      </m:sSubPr>
                      <m:e>
                        <m:r>
                          <a:rPr lang="en-US" altLang="zh-CN" sz="2400" b="0" i="1" kern="100" smtClean="0">
                            <a:effectLst/>
                            <a:latin typeface="Cambria Math" panose="02040503050406030204" pitchFamily="18" charset="0"/>
                            <a:cs typeface="DejaVu Math TeX Gyre" panose="02000503000000000000" charset="0"/>
                          </a:rPr>
                          <m:t>𝐻</m:t>
                        </m:r>
                      </m:e>
                      <m:sub>
                        <m:r>
                          <a:rPr lang="en-US" altLang="zh-CN" sz="2400" b="0" i="1" kern="100" smtClean="0">
                            <a:effectLst/>
                            <a:latin typeface="Cambria Math" panose="02040503050406030204" pitchFamily="18" charset="0"/>
                            <a:cs typeface="DejaVu Math TeX Gyre" panose="02000503000000000000" charset="0"/>
                          </a:rPr>
                          <m:t>𝑗</m:t>
                        </m:r>
                      </m:sub>
                    </m:sSub>
                    <m:r>
                      <a:rPr lang="ar-AE" altLang="zh-CN" sz="2400" b="0" i="1" kern="100">
                        <a:effectLst/>
                        <a:latin typeface="Cambria Math" panose="02040503050406030204" pitchFamily="18" charset="0"/>
                        <a:cs typeface="DejaVu Math TeX Gyre" panose="02000503000000000000" charset="0"/>
                      </a:rPr>
                      <m:t>=</m:t>
                    </m:r>
                    <m:nary>
                      <m:naryPr>
                        <m:chr m:val="∑"/>
                        <m:limLoc m:val="undOvr"/>
                        <m:supHide m:val="on"/>
                        <m:ctrlPr>
                          <a:rPr lang="ar-AE" altLang="zh-CN" sz="2400" b="0" i="1" smtClean="0">
                            <a:latin typeface="Cambria Math" panose="02040503050406030204" pitchFamily="18" charset="0"/>
                            <a:ea typeface="微软雅黑" panose="020B0503020204020204" pitchFamily="34" charset="-122"/>
                            <a:cs typeface="DejaVu Math TeX Gyre" panose="02000503000000000000" charset="0"/>
                          </a:rPr>
                        </m:ctrlPr>
                      </m:naryPr>
                      <m:sub>
                        <m:r>
                          <a:rPr lang="zh-CN" altLang="ar-AE" sz="2400" b="0" i="1" smtClean="0">
                            <a:latin typeface="Cambria Math" panose="02040503050406030204" pitchFamily="18" charset="0"/>
                            <a:ea typeface="Cambria Math" panose="02040503050406030204" pitchFamily="18" charset="0"/>
                            <a:cs typeface="DejaVu Math TeX Gyre" panose="02000503000000000000" charset="0"/>
                          </a:rPr>
                          <m:t>𝑖</m:t>
                        </m:r>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r>
                          <a:rPr lang="zh-CN" altLang="ar-AE" sz="2400" i="1">
                            <a:latin typeface="Cambria Math" panose="02040503050406030204" pitchFamily="18" charset="0"/>
                            <a:ea typeface="Cambria Math" panose="02040503050406030204" pitchFamily="18" charset="0"/>
                            <a:cs typeface="DejaVu Math TeX Gyre" panose="02000503000000000000" charset="0"/>
                          </a:rPr>
                          <m:t>𝐼</m:t>
                        </m:r>
                        <m:d>
                          <m:dPr>
                            <m:ctrlPr>
                              <a:rPr lang="en-US" altLang="zh-CN" sz="2400" i="1">
                                <a:latin typeface="Cambria Math" panose="02040503050406030204" pitchFamily="18" charset="0"/>
                                <a:ea typeface="Cambria Math" panose="02040503050406030204" pitchFamily="18" charset="0"/>
                                <a:cs typeface="DejaVu Math TeX Gyre" panose="02000503000000000000" charset="0"/>
                              </a:rPr>
                            </m:ctrlPr>
                          </m:dPr>
                          <m:e>
                            <m:r>
                              <a:rPr lang="en-US" altLang="zh-CN" sz="2400" i="1">
                                <a:latin typeface="Cambria Math" panose="02040503050406030204" pitchFamily="18" charset="0"/>
                                <a:ea typeface="Cambria Math" panose="02040503050406030204" pitchFamily="18" charset="0"/>
                                <a:cs typeface="DejaVu Math TeX Gyre" panose="02000503000000000000" charset="0"/>
                              </a:rPr>
                              <m:t>𝑗</m:t>
                            </m:r>
                          </m:e>
                        </m:d>
                      </m:sub>
                      <m:sup/>
                      <m:e>
                        <m:sSub>
                          <m:sSubPr>
                            <m:ctrlPr>
                              <a:rPr lang="ar-AE" altLang="zh-CN" sz="2400" i="1" kern="100">
                                <a:effectLst/>
                                <a:latin typeface="Cambria Math" panose="02040503050406030204" pitchFamily="18" charset="0"/>
                                <a:cs typeface="DejaVu Math TeX Gyre" panose="02000503000000000000" charset="0"/>
                                <a:sym typeface="+mn-ea"/>
                              </a:rPr>
                            </m:ctrlPr>
                          </m:sSubPr>
                          <m:e>
                            <m:sSub>
                              <m:sSubPr>
                                <m:ctrlPr>
                                  <a:rPr lang="en-US" altLang="zh-CN" sz="2400" i="1" kern="100">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ea typeface="微软雅黑" panose="020B0503020204020204" pitchFamily="34" charset="-122"/>
                                  </a:rPr>
                                  <m:t>h</m:t>
                                </m:r>
                              </m:e>
                              <m:sub>
                                <m:r>
                                  <a:rPr lang="en-US" altLang="zh-CN" sz="2400" i="1">
                                    <a:latin typeface="Cambria Math" panose="02040503050406030204" pitchFamily="18" charset="0"/>
                                    <a:ea typeface="微软雅黑" panose="020B0503020204020204" pitchFamily="34" charset="-122"/>
                                  </a:rPr>
                                  <m:t>𝑖</m:t>
                                </m:r>
                              </m:sub>
                            </m:sSub>
                          </m:e>
                          <m:sub/>
                        </m:sSub>
                      </m:e>
                    </m:nary>
                  </m:oMath>
                </a14:m>
                <a:r>
                  <a:rPr lang="zh-CN" altLang="ar-AE" sz="2400" kern="100" dirty="0">
                    <a:effectLst/>
                    <a:latin typeface="DejaVu Math TeX Gyre" panose="02000503000000000000" charset="0"/>
                    <a:cs typeface="DejaVu Math TeX Gyre" panose="02000503000000000000" charset="0"/>
                    <a:sym typeface="+mn-ea"/>
                  </a:rPr>
                  <a:t>，</a:t>
                </a:r>
                <a:r>
                  <a:rPr lang="zh-CN" altLang="en-US" sz="2400" kern="100" dirty="0">
                    <a:effectLst/>
                    <a:latin typeface="DejaVu Math TeX Gyre" panose="02000503000000000000" charset="0"/>
                    <a:cs typeface="DejaVu Math TeX Gyre" panose="02000503000000000000" charset="0"/>
                    <a:sym typeface="+mn-ea"/>
                  </a:rPr>
                  <a:t>则上式可表示为：</a:t>
                </a:r>
              </a:p>
              <a:p>
                <a:pPr>
                  <a:lnSpc>
                    <a:spcPct val="150000"/>
                  </a:lnSpc>
                  <a:buFont typeface="Wingdings" panose="05000000000000000000" charset="0"/>
                  <a:buChar char=""/>
                </a:pPr>
                <a:endParaRPr lang="zh-CN" altLang="en-US"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r>
                  <a:rPr lang="zh-CN" altLang="en-US" sz="2400" kern="100" dirty="0">
                    <a:effectLst/>
                    <a:latin typeface="微软雅黑" panose="020B0503020204020204" pitchFamily="34" charset="-122"/>
                    <a:cs typeface="Times New Roman" panose="02020603050405020304" pitchFamily="18" charset="0"/>
                    <a:sym typeface="+mn-ea"/>
                  </a:rPr>
                  <a:t>此时，若树的结构已经确定，则各个节点内的样本</a:t>
                </a:r>
                <a:r>
                  <a:rPr lang="en-US" altLang="zh-CN" sz="2400" kern="100" dirty="0">
                    <a:effectLst/>
                    <a:latin typeface="微软雅黑" panose="020B0503020204020204" pitchFamily="34" charset="-122"/>
                    <a:cs typeface="Times New Roman" panose="02020603050405020304" pitchFamily="18" charset="0"/>
                    <a:sym typeface="+mn-ea"/>
                  </a:rPr>
                  <a:t>(</a:t>
                </a:r>
                <a14:m>
                  <m:oMath xmlns:m="http://schemas.openxmlformats.org/officeDocument/2006/math">
                    <m:sSub>
                      <m:sSubPr>
                        <m:ctrlPr>
                          <a:rPr lang="en-US" altLang="zh-CN" sz="2400" i="1" kern="100">
                            <a:latin typeface="Cambria Math" panose="02040503050406030204" pitchFamily="18" charset="0"/>
                            <a:cs typeface="DejaVu Math TeX Gyre" panose="02000503000000000000" charset="0"/>
                          </a:rPr>
                        </m:ctrlPr>
                      </m:sSubPr>
                      <m:e>
                        <m:r>
                          <a:rPr lang="en-US" altLang="zh-CN" sz="2400" i="1" kern="100">
                            <a:latin typeface="Cambria Math" panose="02040503050406030204" pitchFamily="18" charset="0"/>
                            <a:cs typeface="DejaVu Math TeX Gyre" panose="02000503000000000000" charset="0"/>
                          </a:rPr>
                          <m:t>𝑥</m:t>
                        </m:r>
                      </m:e>
                      <m:sub>
                        <m:r>
                          <a:rPr lang="en-US" altLang="zh-CN" sz="2400" i="1" kern="100">
                            <a:latin typeface="Cambria Math" panose="02040503050406030204" pitchFamily="18" charset="0"/>
                            <a:cs typeface="DejaVu Math TeX Gyre" panose="02000503000000000000" charset="0"/>
                          </a:rPr>
                          <m:t>𝑖</m:t>
                        </m:r>
                      </m:sub>
                    </m:sSub>
                    <m:r>
                      <a:rPr lang="ar-AE" altLang="zh-CN" sz="2400" b="0" i="1" kern="100">
                        <a:effectLst/>
                        <a:latin typeface="Cambria Math" panose="02040503050406030204" pitchFamily="18" charset="0"/>
                        <a:cs typeface="DejaVu Math TeX Gyre" panose="02000503000000000000" charset="0"/>
                      </a:rPr>
                      <m:t>,</m:t>
                    </m:r>
                    <m:sSub>
                      <m:sSubPr>
                        <m:ctrlPr>
                          <a:rPr lang="en-US" altLang="zh-CN" sz="2400" i="1" kern="100">
                            <a:latin typeface="Cambria Math" panose="02040503050406030204" pitchFamily="18" charset="0"/>
                            <a:cs typeface="DejaVu Math TeX Gyre" panose="02000503000000000000" charset="0"/>
                          </a:rPr>
                        </m:ctrlPr>
                      </m:sSubPr>
                      <m:e>
                        <m:r>
                          <a:rPr lang="en-US" altLang="zh-CN" sz="2400" b="0" i="1" kern="100" smtClean="0">
                            <a:latin typeface="Cambria Math" panose="02040503050406030204" pitchFamily="18" charset="0"/>
                            <a:cs typeface="DejaVu Math TeX Gyre" panose="02000503000000000000" charset="0"/>
                          </a:rPr>
                          <m:t>𝑦</m:t>
                        </m:r>
                      </m:e>
                      <m:sub>
                        <m:r>
                          <a:rPr lang="en-US" altLang="zh-CN" sz="2400" i="1" kern="100">
                            <a:latin typeface="Cambria Math" panose="02040503050406030204" pitchFamily="18" charset="0"/>
                            <a:cs typeface="DejaVu Math TeX Gyre" panose="02000503000000000000" charset="0"/>
                          </a:rPr>
                          <m:t>𝑖</m:t>
                        </m:r>
                      </m:sub>
                    </m:sSub>
                    <m:r>
                      <a:rPr lang="ar-AE" altLang="zh-CN" sz="2400" b="0" i="1" kern="100">
                        <a:effectLst/>
                        <a:latin typeface="Cambria Math" panose="02040503050406030204" pitchFamily="18" charset="0"/>
                        <a:ea typeface="+mj-ea"/>
                        <a:cs typeface="DejaVu Math TeX Gyre" panose="02000503000000000000" charset="0"/>
                      </a:rPr>
                      <m:t>,</m:t>
                    </m:r>
                    <m:sSub>
                      <m:sSubPr>
                        <m:ctrlPr>
                          <a:rPr lang="ar-AE" altLang="zh-CN" sz="2400" i="1" kern="100">
                            <a:effectLst/>
                            <a:latin typeface="Cambria Math" panose="02040503050406030204" pitchFamily="18" charset="0"/>
                            <a:cs typeface="DejaVu Math TeX Gyre" panose="02000503000000000000" charset="0"/>
                            <a:sym typeface="+mn-ea"/>
                          </a:rPr>
                        </m:ctrlPr>
                      </m:sSubPr>
                      <m:e>
                        <m:r>
                          <a:rPr lang="en-US" altLang="zh-CN" sz="2400" b="0" i="1" kern="100" smtClean="0">
                            <a:effectLst/>
                            <a:latin typeface="Cambria Math" panose="02040503050406030204" pitchFamily="18" charset="0"/>
                            <a:cs typeface="DejaVu Math TeX Gyre" panose="02000503000000000000" charset="0"/>
                            <a:sym typeface="+mn-ea"/>
                          </a:rPr>
                          <m:t>𝑔</m:t>
                        </m:r>
                      </m:e>
                      <m:sub>
                        <m:r>
                          <a:rPr lang="zh-CN" altLang="ar-AE" sz="2400" i="1" kern="100">
                            <a:effectLst/>
                            <a:latin typeface="Cambria Math" panose="02040503050406030204" pitchFamily="18" charset="0"/>
                            <a:cs typeface="DejaVu Math TeX Gyre" panose="02000503000000000000" charset="0"/>
                            <a:sym typeface="+mn-ea"/>
                          </a:rPr>
                          <m:t>𝑖</m:t>
                        </m:r>
                      </m:sub>
                    </m:sSub>
                    <m:r>
                      <a:rPr lang="ar-AE" altLang="zh-CN" sz="2400" i="1" kern="100">
                        <a:effectLst/>
                        <a:latin typeface="Cambria Math" panose="02040503050406030204" pitchFamily="18" charset="0"/>
                        <a:cs typeface="DejaVu Math TeX Gyre" panose="02000503000000000000" charset="0"/>
                        <a:sym typeface="+mn-ea"/>
                      </a:rPr>
                      <m:t>,</m:t>
                    </m:r>
                    <m:sSub>
                      <m:sSubPr>
                        <m:ctrlPr>
                          <a:rPr lang="en-US" altLang="zh-CN" sz="2400" b="0" i="1" kern="100" smtClean="0">
                            <a:effectLst/>
                            <a:latin typeface="Cambria Math" panose="02040503050406030204" pitchFamily="18" charset="0"/>
                            <a:cs typeface="DejaVu Math TeX Gyre" panose="02000503000000000000" charset="0"/>
                            <a:sym typeface="+mn-ea"/>
                          </a:rPr>
                        </m:ctrlPr>
                      </m:sSubPr>
                      <m:e>
                        <m:r>
                          <a:rPr lang="en-US" altLang="zh-CN" sz="2400" b="0" i="1" kern="100" smtClean="0">
                            <a:effectLst/>
                            <a:latin typeface="Cambria Math" panose="02040503050406030204" pitchFamily="18" charset="0"/>
                            <a:cs typeface="DejaVu Math TeX Gyre" panose="02000503000000000000" charset="0"/>
                            <a:sym typeface="+mn-ea"/>
                          </a:rPr>
                          <m:t>h</m:t>
                        </m:r>
                      </m:e>
                      <m:sub>
                        <m:r>
                          <a:rPr lang="en-US" altLang="zh-CN" sz="2400" b="0" i="1" kern="100" smtClean="0">
                            <a:effectLst/>
                            <a:latin typeface="Cambria Math" panose="02040503050406030204" pitchFamily="18" charset="0"/>
                            <a:cs typeface="DejaVu Math TeX Gyre" panose="02000503000000000000" charset="0"/>
                            <a:sym typeface="+mn-ea"/>
                          </a:rPr>
                          <m:t>𝑖</m:t>
                        </m:r>
                      </m:sub>
                    </m:sSub>
                    <m:r>
                      <a:rPr lang="ar-AE" altLang="zh-CN" sz="2400" b="0" i="1" kern="100">
                        <a:effectLst/>
                        <a:latin typeface="Cambria Math" panose="02040503050406030204" pitchFamily="18" charset="0"/>
                        <a:ea typeface="+mj-ea"/>
                        <a:cs typeface="DejaVu Math TeX Gyre" panose="02000503000000000000" charset="0"/>
                      </a:rPr>
                      <m:t>)</m:t>
                    </m:r>
                  </m:oMath>
                </a14:m>
                <a:r>
                  <a:rPr lang="zh-CN" altLang="en-US" sz="2400" kern="100" dirty="0">
                    <a:effectLst/>
                    <a:latin typeface="DejaVu Math TeX Gyre" panose="02000503000000000000" charset="0"/>
                    <a:ea typeface="+mj-ea"/>
                    <a:cs typeface="DejaVu Math TeX Gyre" panose="02000503000000000000" charset="0"/>
                  </a:rPr>
                  <a:t>是确定的，每个叶节点输出的回归值应该使得上式最小，由二次函数极值点，可得：</a:t>
                </a:r>
              </a:p>
              <a:p>
                <a:pPr marL="0" indent="0">
                  <a:lnSpc>
                    <a:spcPct val="120000"/>
                  </a:lnSpc>
                  <a:buFont typeface="Wingdings" panose="05000000000000000000" charset="0"/>
                  <a:buNone/>
                </a:pPr>
                <a14:m>
                  <m:oMathPara xmlns:m="http://schemas.openxmlformats.org/officeDocument/2006/math">
                    <m:oMathParaPr>
                      <m:jc m:val="centerGroup"/>
                    </m:oMathParaPr>
                    <m:oMath xmlns:m="http://schemas.openxmlformats.org/officeDocument/2006/math">
                      <m:sSubSup>
                        <m:sSubSupPr>
                          <m:ctrlPr>
                            <a:rPr lang="ar-AE" altLang="zh-CN" sz="2400" i="1" smtClean="0">
                              <a:latin typeface="Cambria Math" panose="02040503050406030204" pitchFamily="18" charset="0"/>
                              <a:ea typeface="Cambria Math" panose="02040503050406030204" pitchFamily="18" charset="0"/>
                              <a:cs typeface="DejaVu Math TeX Gyre" panose="02000503000000000000" charset="0"/>
                            </a:rPr>
                          </m:ctrlPr>
                        </m:sSubSupPr>
                        <m:e>
                          <m:r>
                            <a:rPr lang="zh-CN" altLang="ar-AE" sz="2400" i="1" smtClean="0">
                              <a:latin typeface="Cambria Math" panose="02040503050406030204" pitchFamily="18" charset="0"/>
                              <a:ea typeface="Cambria Math" panose="02040503050406030204" pitchFamily="18" charset="0"/>
                              <a:cs typeface="DejaVu Math TeX Gyre" panose="02000503000000000000" charset="0"/>
                            </a:rPr>
                            <m:t>𝜔</m:t>
                          </m:r>
                        </m:e>
                        <m:sub>
                          <m:r>
                            <a:rPr lang="zh-CN" altLang="ar-AE" sz="2400" i="1" smtClean="0">
                              <a:latin typeface="Cambria Math" panose="02040503050406030204" pitchFamily="18" charset="0"/>
                              <a:ea typeface="Cambria Math" panose="02040503050406030204" pitchFamily="18" charset="0"/>
                              <a:cs typeface="DejaVu Math TeX Gyre" panose="02000503000000000000" charset="0"/>
                            </a:rPr>
                            <m:t>𝑗</m:t>
                          </m:r>
                        </m:sub>
                        <m:sup>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sup>
                      </m:sSubSup>
                      <m:r>
                        <a:rPr lang="ar-AE" altLang="zh-CN" sz="2400" i="1" smtClean="0">
                          <a:latin typeface="Cambria Math" panose="02040503050406030204" pitchFamily="18" charset="0"/>
                          <a:ea typeface="Cambria Math" panose="02040503050406030204" pitchFamily="18" charset="0"/>
                          <a:cs typeface="DejaVu Math TeX Gyre" panose="02000503000000000000" charset="0"/>
                        </a:rPr>
                        <m:t>=−</m:t>
                      </m:r>
                      <m:f>
                        <m:fPr>
                          <m:ctrlPr>
                            <a:rPr lang="ar-AE" altLang="zh-CN" sz="2400" i="1" smtClean="0">
                              <a:latin typeface="Cambria Math" panose="02040503050406030204" pitchFamily="18" charset="0"/>
                              <a:ea typeface="Cambria Math" panose="02040503050406030204" pitchFamily="18" charset="0"/>
                              <a:cs typeface="DejaVu Math TeX Gyre" panose="02000503000000000000" charset="0"/>
                            </a:rPr>
                          </m:ctrlPr>
                        </m:fPr>
                        <m:num>
                          <m:sSub>
                            <m:sSubPr>
                              <m:ctrlPr>
                                <a:rPr lang="ar-AE" altLang="zh-CN" sz="2400" b="0" i="1" kern="100">
                                  <a:effectLst/>
                                  <a:latin typeface="Cambria Math" panose="02040503050406030204" pitchFamily="18" charset="0"/>
                                  <a:cs typeface="DejaVu Math TeX Gyre" panose="02000503000000000000" charset="0"/>
                                </a:rPr>
                              </m:ctrlPr>
                            </m:sSubPr>
                            <m:e>
                              <m:r>
                                <a:rPr lang="zh-CN" altLang="ar-AE" sz="2400" b="0" i="1" kern="100">
                                  <a:effectLst/>
                                  <a:latin typeface="Cambria Math" panose="02040503050406030204" pitchFamily="18" charset="0"/>
                                  <a:cs typeface="DejaVu Math TeX Gyre" panose="02000503000000000000" charset="0"/>
                                </a:rPr>
                                <m:t>𝐺</m:t>
                              </m:r>
                            </m:e>
                            <m:sub>
                              <m:r>
                                <a:rPr lang="zh-CN" altLang="ar-AE" sz="2400" b="0" i="1" kern="100">
                                  <a:effectLst/>
                                  <a:latin typeface="Cambria Math" panose="02040503050406030204" pitchFamily="18" charset="0"/>
                                  <a:cs typeface="DejaVu Math TeX Gyre" panose="02000503000000000000" charset="0"/>
                                </a:rPr>
                                <m:t>𝑗</m:t>
                              </m:r>
                            </m:sub>
                          </m:sSub>
                        </m:num>
                        <m:den>
                          <m:sSub>
                            <m:sSubPr>
                              <m:ctrlPr>
                                <a:rPr lang="ar-AE" altLang="zh-CN" sz="2400" b="0" i="1" kern="100">
                                  <a:effectLst/>
                                  <a:latin typeface="Cambria Math" panose="02040503050406030204" pitchFamily="18" charset="0"/>
                                  <a:cs typeface="DejaVu Math TeX Gyre" panose="02000503000000000000" charset="0"/>
                                </a:rPr>
                              </m:ctrlPr>
                            </m:sSubPr>
                            <m:e>
                              <m:r>
                                <a:rPr lang="zh-CN" altLang="ar-AE" sz="2400" b="0" i="1" kern="100">
                                  <a:effectLst/>
                                  <a:latin typeface="Cambria Math" panose="02040503050406030204" pitchFamily="18" charset="0"/>
                                  <a:cs typeface="DejaVu Math TeX Gyre" panose="02000503000000000000" charset="0"/>
                                </a:rPr>
                                <m:t>𝐻</m:t>
                              </m:r>
                            </m:e>
                            <m:sub>
                              <m:r>
                                <a:rPr lang="zh-CN" altLang="ar-AE" sz="2400" b="0" i="1" kern="100">
                                  <a:effectLst/>
                                  <a:latin typeface="Cambria Math" panose="02040503050406030204" pitchFamily="18" charset="0"/>
                                  <a:cs typeface="DejaVu Math TeX Gyre" panose="02000503000000000000" charset="0"/>
                                </a:rPr>
                                <m:t>𝑗</m:t>
                              </m:r>
                            </m:sub>
                          </m:sSub>
                          <m:r>
                            <a:rPr lang="ar-AE" altLang="zh-CN" sz="2400" b="0" dirty="0">
                              <a:latin typeface="Cambria Math" panose="02040503050406030204" pitchFamily="18" charset="0"/>
                              <a:ea typeface="+mj-ea"/>
                              <a:cs typeface="+mn-cs"/>
                            </a:rPr>
                            <m:t>+</m:t>
                          </m:r>
                          <m:r>
                            <a:rPr lang="en-US" altLang="zh-CN" sz="2400" i="1" dirty="0">
                              <a:latin typeface="Cambria Math" panose="02040503050406030204" pitchFamily="18" charset="0"/>
                            </a:rPr>
                            <m:t>𝜆</m:t>
                          </m:r>
                        </m:den>
                      </m:f>
                    </m:oMath>
                  </m:oMathPara>
                </a14:m>
                <a:endParaRPr lang="ar-AE"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ar-AE" altLang="zh-CN" sz="2400" kern="100" dirty="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dirty="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4005" y="1452880"/>
                <a:ext cx="11687175" cy="3611245"/>
              </a:xfrm>
              <a:blipFill>
                <a:blip r:embed="rId3"/>
                <a:stretch>
                  <a:fillRect l="-1565" b="-43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172459" y="3786009"/>
                <a:ext cx="5716117" cy="613886"/>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微软雅黑" panose="020B0503020204020204" pitchFamily="34" charset="-122"/>
                      </a:rPr>
                      <m:t>𝑂𝑏𝑗</m:t>
                    </m:r>
                    <m:r>
                      <a:rPr lang="en-US" altLang="zh-CN" i="1">
                        <a:latin typeface="Cambria Math" panose="02040503050406030204" pitchFamily="18" charset="0"/>
                        <a:ea typeface="微软雅黑" panose="020B0503020204020204" pitchFamily="34" charset="-122"/>
                      </a:rPr>
                      <m:t>=</m:t>
                    </m:r>
                  </m:oMath>
                </a14:m>
                <a:r>
                  <a:rPr lang="el-GR" altLang="zh-CN" dirty="0">
                    <a:ea typeface="Cambria Math" panose="02040503050406030204" pitchFamily="18" charset="0"/>
                  </a:rPr>
                  <a:t> </a:t>
                </a:r>
                <a14:m>
                  <m:oMath xmlns:m="http://schemas.openxmlformats.org/officeDocument/2006/math">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𝑇</m:t>
                        </m:r>
                      </m:sup>
                      <m:e>
                        <m:r>
                          <a:rPr lang="en-US" altLang="zh-CN" b="0" i="1" smtClean="0">
                            <a:latin typeface="Cambria Math" panose="02040503050406030204" pitchFamily="18" charset="0"/>
                            <a:ea typeface="微软雅黑" panose="020B0503020204020204" pitchFamily="34" charset="-122"/>
                          </a:rPr>
                          <m:t>(</m:t>
                        </m:r>
                        <m:sSub>
                          <m:sSubPr>
                            <m:ctrlPr>
                              <a:rPr lang="en-US" altLang="zh-CN" i="1" kern="100">
                                <a:latin typeface="Cambria Math" panose="02040503050406030204" pitchFamily="18" charset="0"/>
                                <a:cs typeface="DejaVu Math TeX Gyre" panose="02000503000000000000" charset="0"/>
                              </a:rPr>
                            </m:ctrlPr>
                          </m:sSubPr>
                          <m:e>
                            <m:r>
                              <a:rPr lang="en-US" altLang="zh-CN" i="1" kern="100">
                                <a:latin typeface="Cambria Math" panose="02040503050406030204" pitchFamily="18" charset="0"/>
                                <a:cs typeface="DejaVu Math TeX Gyre" panose="02000503000000000000" charset="0"/>
                              </a:rPr>
                              <m:t>𝐺</m:t>
                            </m:r>
                          </m:e>
                          <m:sub>
                            <m:r>
                              <a:rPr lang="en-US" altLang="zh-CN" i="1" kern="100">
                                <a:latin typeface="Cambria Math" panose="02040503050406030204" pitchFamily="18" charset="0"/>
                                <a:cs typeface="DejaVu Math TeX Gyre" panose="02000503000000000000" charset="0"/>
                              </a:rPr>
                              <m:t>𝑗</m:t>
                            </m:r>
                          </m:sub>
                        </m:sSub>
                        <m:sSub>
                          <m:sSubPr>
                            <m:ctrlPr>
                              <a:rPr lang="en-US" altLang="zh-CN" b="0" i="1" dirty="0">
                                <a:latin typeface="Cambria Math" panose="02040503050406030204" pitchFamily="18" charset="0"/>
                                <a:ea typeface="+mj-ea"/>
                                <a:cs typeface="DejaVu Math TeX Gyre" panose="02000503000000000000" charset="0"/>
                              </a:rPr>
                            </m:ctrlPr>
                          </m:sSubPr>
                          <m:e>
                            <m:r>
                              <a:rPr lang="en-US" altLang="zh-CN" i="1" dirty="0">
                                <a:latin typeface="Cambria Math" panose="02040503050406030204" pitchFamily="18" charset="0"/>
                                <a:ea typeface="+mj-ea"/>
                                <a:cs typeface="DejaVu Math TeX Gyre" panose="02000503000000000000" charset="0"/>
                              </a:rPr>
                              <m:t>𝜔</m:t>
                            </m:r>
                          </m:e>
                          <m:sub>
                            <m:r>
                              <a:rPr lang="en-US" altLang="zh-CN" b="0" i="1" dirty="0">
                                <a:latin typeface="Cambria Math" panose="02040503050406030204" pitchFamily="18" charset="0"/>
                                <a:ea typeface="+mj-ea"/>
                                <a:cs typeface="DejaVu Math TeX Gyre" panose="02000503000000000000" charset="0"/>
                              </a:rPr>
                              <m:t>𝑗</m:t>
                            </m:r>
                          </m:sub>
                        </m:sSub>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cs typeface="DejaVu Math TeX Gyre" panose="02000503000000000000" charset="0"/>
                              </a:rPr>
                            </m:ctrlPr>
                          </m:fPr>
                          <m:num>
                            <m:r>
                              <a:rPr lang="en-US" altLang="zh-CN" b="0" i="1" smtClean="0">
                                <a:latin typeface="Cambria Math" panose="02040503050406030204" pitchFamily="18" charset="0"/>
                                <a:ea typeface="微软雅黑" panose="020B0503020204020204" pitchFamily="34" charset="-122"/>
                                <a:cs typeface="DejaVu Math TeX Gyre" panose="02000503000000000000" charset="0"/>
                              </a:rPr>
                              <m:t>1</m:t>
                            </m:r>
                          </m:num>
                          <m:den>
                            <m:r>
                              <a:rPr lang="en-US" altLang="zh-CN" b="0" i="1" smtClean="0">
                                <a:latin typeface="Cambria Math" panose="02040503050406030204" pitchFamily="18" charset="0"/>
                                <a:ea typeface="微软雅黑" panose="020B0503020204020204" pitchFamily="34" charset="-122"/>
                                <a:cs typeface="DejaVu Math TeX Gyre" panose="02000503000000000000" charset="0"/>
                              </a:rPr>
                              <m:t>2</m:t>
                            </m:r>
                          </m:den>
                        </m:f>
                        <m:d>
                          <m:dPr>
                            <m:ctrlPr>
                              <a:rPr lang="en-US" altLang="zh-CN" b="0" i="1" smtClean="0">
                                <a:latin typeface="Cambria Math" panose="02040503050406030204" pitchFamily="18" charset="0"/>
                                <a:ea typeface="微软雅黑" panose="020B0503020204020204" pitchFamily="34" charset="-122"/>
                                <a:cs typeface="DejaVu Math TeX Gyre" panose="02000503000000000000" charset="0"/>
                              </a:rPr>
                            </m:ctrlPr>
                          </m:dPr>
                          <m:e>
                            <m:sSub>
                              <m:sSubPr>
                                <m:ctrlPr>
                                  <a:rPr lang="en-US" altLang="zh-CN" i="1" kern="100">
                                    <a:latin typeface="Cambria Math" panose="02040503050406030204" pitchFamily="18" charset="0"/>
                                    <a:cs typeface="DejaVu Math TeX Gyre" panose="02000503000000000000" charset="0"/>
                                    <a:sym typeface="+mn-ea"/>
                                  </a:rPr>
                                </m:ctrlPr>
                              </m:sSubPr>
                              <m:e>
                                <m:r>
                                  <a:rPr lang="en-US" altLang="zh-CN" i="1" kern="100">
                                    <a:latin typeface="Cambria Math" panose="02040503050406030204" pitchFamily="18" charset="0"/>
                                    <a:cs typeface="DejaVu Math TeX Gyre" panose="02000503000000000000" charset="0"/>
                                  </a:rPr>
                                  <m:t>𝐻</m:t>
                                </m:r>
                              </m:e>
                              <m:sub>
                                <m:r>
                                  <a:rPr lang="en-US" altLang="zh-CN" i="1" kern="100">
                                    <a:latin typeface="Cambria Math" panose="02040503050406030204" pitchFamily="18" charset="0"/>
                                    <a:cs typeface="DejaVu Math TeX Gyre" panose="02000503000000000000" charset="0"/>
                                  </a:rPr>
                                  <m:t>𝑗</m:t>
                                </m:r>
                              </m:sub>
                            </m:sSub>
                            <m:r>
                              <a:rPr lang="en-US" altLang="zh-CN" b="0" dirty="0">
                                <a:latin typeface="Cambria Math" panose="02040503050406030204" pitchFamily="18" charset="0"/>
                                <a:ea typeface="+mj-ea"/>
                                <a:cs typeface="+mn-cs"/>
                              </a:rPr>
                              <m:t>+</m:t>
                            </m:r>
                            <m:r>
                              <m:rPr>
                                <m:lit/>
                              </m:rPr>
                              <a:rPr lang="en-US" altLang="zh-CN" b="0" i="0" dirty="0" smtClean="0">
                                <a:latin typeface="Cambria Math" panose="02040503050406030204" pitchFamily="18" charset="0"/>
                                <a:ea typeface="+mj-ea"/>
                                <a:cs typeface="+mn-cs"/>
                              </a:rPr>
                              <m:t> </m:t>
                            </m:r>
                            <m:r>
                              <a:rPr lang="en-US" altLang="zh-CN" b="0" i="1" dirty="0" smtClean="0">
                                <a:latin typeface="Cambria Math" panose="02040503050406030204" pitchFamily="18" charset="0"/>
                                <a:ea typeface="+mj-ea"/>
                                <a:cs typeface="+mn-cs"/>
                              </a:rPr>
                              <m:t>𝜆</m:t>
                            </m:r>
                          </m:e>
                        </m:d>
                        <m:sSubSup>
                          <m:sSubSupP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sSubSupPr>
                          <m:e>
                            <m:r>
                              <a:rPr lang="en-US" altLang="zh-CN" i="1" smtClean="0">
                                <a:latin typeface="Cambria Math" panose="02040503050406030204" pitchFamily="18" charset="0"/>
                                <a:ea typeface="Cambria Math" panose="02040503050406030204" pitchFamily="18" charset="0"/>
                                <a:cs typeface="DejaVu Math TeX Gyre" panose="02000503000000000000" charset="0"/>
                              </a:rPr>
                              <m:t>𝜔</m:t>
                            </m:r>
                          </m:e>
                          <m:sub>
                            <m:r>
                              <a:rPr lang="en-US" altLang="zh-CN" i="1" smtClean="0">
                                <a:latin typeface="Cambria Math" panose="02040503050406030204" pitchFamily="18" charset="0"/>
                                <a:ea typeface="Cambria Math" panose="02040503050406030204" pitchFamily="18" charset="0"/>
                                <a:cs typeface="DejaVu Math TeX Gyre" panose="02000503000000000000" charset="0"/>
                              </a:rPr>
                              <m:t>𝑗</m:t>
                            </m:r>
                          </m:sub>
                          <m:sup>
                            <m:r>
                              <a:rPr lang="en-US" altLang="zh-CN" b="0" i="1" smtClean="0">
                                <a:latin typeface="Cambria Math" panose="02040503050406030204" pitchFamily="18" charset="0"/>
                                <a:ea typeface="Cambria Math" panose="02040503050406030204" pitchFamily="18" charset="0"/>
                                <a:cs typeface="DejaVu Math TeX Gyre" panose="02000503000000000000" charset="0"/>
                              </a:rPr>
                              <m:t>2</m:t>
                            </m:r>
                          </m:sup>
                        </m:sSubSup>
                        <m:r>
                          <a:rPr lang="en-US" altLang="zh-CN" b="0" i="1" smtClean="0">
                            <a:latin typeface="Cambria Math" panose="02040503050406030204" pitchFamily="18" charset="0"/>
                            <a:ea typeface="Cambria Math" panose="02040503050406030204" pitchFamily="18" charset="0"/>
                            <a:cs typeface="DejaVu Math TeX Gyre" panose="02000503000000000000"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𝛾</m:t>
                        </m:r>
                        <m:r>
                          <a:rPr lang="en-US" altLang="zh-CN" i="1" smtClean="0">
                            <a:latin typeface="Cambria Math" panose="02040503050406030204" pitchFamily="18" charset="0"/>
                            <a:ea typeface="Cambria Math" panose="02040503050406030204" pitchFamily="18" charset="0"/>
                            <a:cs typeface="DejaVu Math TeX Gyre" panose="02000503000000000000" charset="0"/>
                          </a:rPr>
                          <m:t>𝑇</m:t>
                        </m:r>
                        <m:r>
                          <a:rPr lang="zh-CN" altLang="en-US">
                            <a:latin typeface="Cambria Math" panose="02040503050406030204" pitchFamily="18" charset="0"/>
                          </a:rPr>
                          <m:t> </m:t>
                        </m:r>
                      </m:e>
                    </m:nary>
                  </m:oMath>
                </a14:m>
                <a:endParaRPr lang="zh-CN" altLang="en-US" dirty="0">
                  <a:ea typeface="微软雅黑" panose="020B0503020204020204"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3172459" y="3786009"/>
                <a:ext cx="5716117" cy="613886"/>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a:sym typeface="+mn-ea"/>
                  </a:rPr>
                  <a:t>个体与集成</a:t>
                </a:r>
                <a:r>
                  <a:rPr lang="en-US" altLang="zh-CN" b="1" dirty="0">
                    <a:sym typeface="+mn-ea"/>
                  </a:rPr>
                  <a:t>-</a:t>
                </a:r>
                <a:r>
                  <a:rPr lang="zh-CN" altLang="en-US" b="1" dirty="0">
                    <a:sym typeface="+mn-ea"/>
                  </a:rPr>
                  <a:t>简单分析</a:t>
                </a:r>
              </a:p>
              <a:p>
                <a:pPr>
                  <a:lnSpc>
                    <a:spcPct val="140000"/>
                  </a:lnSpc>
                  <a:buFont typeface="Wingdings" panose="05000000000000000000" charset="0"/>
                  <a:buChar char="Ø"/>
                </a:pPr>
                <a:r>
                  <a:rPr lang="zh-CN" altLang="en-US" sz="2400" dirty="0">
                    <a:sym typeface="+mn-ea"/>
                  </a:rPr>
                  <a:t>考虑二分类问题，假设基分类器的错误率为：</a:t>
                </a:r>
              </a:p>
              <a:p>
                <a:pPr>
                  <a:lnSpc>
                    <a:spcPct val="140000"/>
                  </a:lnSpc>
                  <a:buFont typeface="Wingdings" panose="05000000000000000000" charset="0"/>
                  <a:buChar char="Ø"/>
                </a:pPr>
                <a:endParaRPr lang="en-US" altLang="zh-CN" sz="2400" b="1" dirty="0">
                  <a:sym typeface="+mn-ea"/>
                </a:endParaRPr>
              </a:p>
              <a:p>
                <a:pPr>
                  <a:lnSpc>
                    <a:spcPct val="140000"/>
                  </a:lnSpc>
                  <a:buFont typeface="Wingdings" panose="05000000000000000000" charset="0"/>
                  <a:buChar char="Ø"/>
                </a:pPr>
                <a:endParaRPr lang="en-US" altLang="zh-CN" sz="2400" b="1" dirty="0">
                  <a:sym typeface="+mn-ea"/>
                </a:endParaRPr>
              </a:p>
              <a:p>
                <a:pPr>
                  <a:lnSpc>
                    <a:spcPct val="140000"/>
                  </a:lnSpc>
                  <a:buFont typeface="Wingdings" panose="05000000000000000000" charset="0"/>
                  <a:buChar char="Ø"/>
                </a:pPr>
                <a:r>
                  <a:rPr lang="zh-CN" altLang="en-US" sz="2400" dirty="0">
                    <a:sym typeface="+mn-ea"/>
                  </a:rPr>
                  <a:t>假设集成通过简单投票法结合</a:t>
                </a:r>
                <a14:m>
                  <m:oMath xmlns:m="http://schemas.openxmlformats.org/officeDocument/2006/math">
                    <m:r>
                      <a:rPr lang="en-US" altLang="zh-CN" sz="2400" b="0" i="1" smtClean="0">
                        <a:latin typeface="Cambria Math" panose="02040503050406030204" pitchFamily="18" charset="0"/>
                      </a:rPr>
                      <m:t>𝑇</m:t>
                    </m:r>
                    <m:r>
                      <a:rPr lang="zh-CN" altLang="en-US" sz="2400" i="1">
                        <a:latin typeface="Cambria Math" panose="02040503050406030204" pitchFamily="18" charset="0"/>
                      </a:rPr>
                      <m:t>个</m:t>
                    </m:r>
                  </m:oMath>
                </a14:m>
                <a:r>
                  <a:rPr lang="zh-CN" altLang="en-US" sz="2400" dirty="0">
                    <a:sym typeface="+mn-ea"/>
                  </a:rPr>
                  <a:t>分类器，若有超过半数的基分类器正确则分类就正确：</a:t>
                </a:r>
                <a:endParaRPr lang="zh-CN" altLang="en-US" sz="2400" dirty="0"/>
              </a:p>
              <a:p>
                <a:pPr>
                  <a:lnSpc>
                    <a:spcPct val="140000"/>
                  </a:lnSpc>
                  <a:buFont typeface="Wingdings" panose="05000000000000000000" charset="0"/>
                  <a:buChar char="Ø"/>
                </a:pPr>
                <a:endParaRPr lang="en-US" altLang="zh-CN" sz="2400" b="1" dirty="0">
                  <a:sym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l="-3" b="7"/>
                </a:stretch>
              </a:blipFill>
            </p:spPr>
            <p:txBody>
              <a:bodyPr/>
              <a:lstStyle/>
              <a:p>
                <a:r>
                  <a:rPr lang="zh-CN" altLang="en-US">
                    <a:noFill/>
                  </a:rPr>
                  <a:t> </a:t>
                </a:r>
              </a:p>
            </p:txBody>
          </p:sp>
        </mc:Fallback>
      </mc:AlternateContent>
      <p:sp>
        <p:nvSpPr>
          <p:cNvPr id="6"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1.</a:t>
            </a:r>
            <a:r>
              <a:rPr lang="zh-CN" altLang="en-US" dirty="0">
                <a:solidFill>
                  <a:schemeClr val="tx1"/>
                </a:solidFill>
              </a:rPr>
              <a:t>个体与集成</a:t>
            </a:r>
          </a:p>
        </p:txBody>
      </p:sp>
      <mc:AlternateContent xmlns:mc="http://schemas.openxmlformats.org/markup-compatibility/2006" xmlns:a14="http://schemas.microsoft.com/office/drawing/2010/main">
        <mc:Choice Requires="a14">
          <p:sp>
            <p:nvSpPr>
              <p:cNvPr id="5" name="文本框 4"/>
              <p:cNvSpPr txBox="1"/>
              <p:nvPr/>
            </p:nvSpPr>
            <p:spPr>
              <a:xfrm>
                <a:off x="4383405" y="3037840"/>
                <a:ext cx="3344545" cy="460375"/>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微软雅黑" panose="020B0503020204020204" pitchFamily="34" charset="-122"/>
                          <a:cs typeface="Cambria Math" panose="02040503050406030204" pitchFamily="18" charset="0"/>
                        </a:rPr>
                        <m:t>𝑃</m:t>
                      </m:r>
                      <m:r>
                        <a:rPr lang="en-US" altLang="zh-CN" i="1" dirty="0">
                          <a:latin typeface="Cambria Math" panose="02040503050406030204" pitchFamily="18" charset="0"/>
                          <a:ea typeface="宋体" panose="02010600030101010101" pitchFamily="2" charset="-122"/>
                          <a:cs typeface="Cambria Math" panose="02040503050406030204" pitchFamily="18" charset="0"/>
                        </a:rPr>
                        <m:t>( </m:t>
                      </m:r>
                      <m:sSub>
                        <m:sSub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dirty="0">
                              <a:latin typeface="Cambria Math" panose="02040503050406030204" pitchFamily="18" charset="0"/>
                              <a:ea typeface="宋体" panose="02010600030101010101" pitchFamily="2" charset="-122"/>
                              <a:cs typeface="Cambria Math" panose="02040503050406030204" pitchFamily="18" charset="0"/>
                            </a:rPr>
                            <m:t>h</m:t>
                          </m:r>
                        </m:e>
                        <m:sub>
                          <m:r>
                            <a:rPr lang="en-US" altLang="zh-CN" i="1" dirty="0">
                              <a:latin typeface="Cambria Math" panose="02040503050406030204" pitchFamily="18" charset="0"/>
                              <a:ea typeface="宋体" panose="02010600030101010101" pitchFamily="2" charset="-122"/>
                              <a:cs typeface="Cambria Math" panose="02040503050406030204" pitchFamily="18" charset="0"/>
                            </a:rPr>
                            <m:t>𝑖</m:t>
                          </m:r>
                        </m:sub>
                      </m:sSub>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i="1" dirty="0">
                          <a:latin typeface="Cambria Math" panose="02040503050406030204" pitchFamily="18" charset="0"/>
                          <a:ea typeface="宋体" panose="02010600030101010101" pitchFamily="2" charset="-122"/>
                          <a:cs typeface="Cambria Math" panose="02040503050406030204" pitchFamily="18" charset="0"/>
                        </a:rPr>
                        <m:t>) ≠ </m:t>
                      </m:r>
                      <m:r>
                        <a:rPr lang="en-US" altLang="zh-CN" i="1" dirty="0">
                          <a:latin typeface="Cambria Math" panose="02040503050406030204" pitchFamily="18" charset="0"/>
                          <a:ea typeface="宋体" panose="02010600030101010101" pitchFamily="2" charset="-122"/>
                          <a:cs typeface="Cambria Math" panose="02040503050406030204" pitchFamily="18" charset="0"/>
                        </a:rPr>
                        <m:t>𝑓</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i="1" dirty="0">
                          <a:latin typeface="Cambria Math" panose="02040503050406030204" pitchFamily="18" charset="0"/>
                          <a:ea typeface="宋体" panose="02010600030101010101" pitchFamily="2" charset="-122"/>
                          <a:cs typeface="Cambria Math" panose="02040503050406030204" pitchFamily="18" charset="0"/>
                        </a:rPr>
                        <m:t>)) = </m:t>
                      </m:r>
                      <m:r>
                        <a:rPr lang="en-US" altLang="zh-CN" i="1" dirty="0">
                          <a:latin typeface="Cambria Math" panose="02040503050406030204" pitchFamily="18" charset="0"/>
                          <a:ea typeface="宋体" panose="02010600030101010101" pitchFamily="2" charset="-122"/>
                          <a:cs typeface="Cambria Math" panose="02040503050406030204" pitchFamily="18" charset="0"/>
                        </a:rPr>
                        <m:t>𝜖</m:t>
                      </m:r>
                    </m:oMath>
                  </m:oMathPara>
                </a14:m>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4383405" y="3037840"/>
                <a:ext cx="3344545" cy="46037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289300" y="4775835"/>
                <a:ext cx="6629444" cy="1725729"/>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ea typeface="微软雅黑" panose="020B0503020204020204" pitchFamily="34" charset="-122"/>
                          <a:cs typeface="Cambria Math" panose="02040503050406030204" pitchFamily="18" charset="0"/>
                        </a:rPr>
                        <m:t>𝐹</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 = </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𝑠𝑖𝑔𝑛</m:t>
                      </m:r>
                      <m:d>
                        <m:dP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dPr>
                        <m:e>
                          <m:nary>
                            <m:naryPr>
                              <m:chr m:val="∑"/>
                              <m:limLoc m:val="undOv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naryPr>
                            <m: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𝑖</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=1</m:t>
                              </m:r>
                            </m:sub>
                            <m:sup>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𝑇</m:t>
                              </m:r>
                            </m:sup>
                            <m:e>
                              <m:sSub>
                                <m:sSubP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sSubPr>
                                <m:e>
                                  <m:r>
                                    <a:rPr lang="en-US" altLang="zh-CN" sz="1800" i="1" dirty="0">
                                      <a:latin typeface="Cambria Math" panose="02040503050406030204" pitchFamily="18" charset="0"/>
                                      <a:ea typeface="宋体" panose="02010600030101010101" pitchFamily="2" charset="-122"/>
                                      <a:cs typeface="Cambria Math" panose="02040503050406030204" pitchFamily="18" charset="0"/>
                                    </a:rPr>
                                    <m:t>h</m:t>
                                  </m:r>
                                </m:e>
                                <m: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𝑖</m:t>
                                  </m:r>
                                </m:sub>
                              </m:s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m:t>
                              </m:r>
                            </m:e>
                          </m:nary>
                        </m:e>
                      </m:d>
                      <m:r>
                        <a:rPr lang="en-US" altLang="zh-CN" sz="1800" i="1" dirty="0">
                          <a:latin typeface="Cambria Math" panose="02040503050406030204" pitchFamily="18" charset="0"/>
                          <a:ea typeface="宋体" panose="02010600030101010101" pitchFamily="2" charset="-122"/>
                          <a:cs typeface="Cambria Math" panose="02040503050406030204" pitchFamily="18" charset="0"/>
                        </a:rPr>
                        <m:t>,            </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𝑠𝑖𝑔𝑛</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 = </m:t>
                      </m:r>
                      <m:d>
                        <m:dPr>
                          <m:begChr m:val="{"/>
                          <m:endChr m:val=""/>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dPr>
                        <m:e>
                          <m:eqArr>
                            <m:eqArrP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eqArrPr>
                            <m:e>
                              <m:r>
                                <a:rPr lang="en-US" altLang="zh-CN" sz="1800" b="0" i="1" dirty="0" smtClean="0">
                                  <a:latin typeface="Cambria Math" panose="02040503050406030204" pitchFamily="18" charset="0"/>
                                  <a:ea typeface="宋体" panose="02010600030101010101" pitchFamily="2" charset="-122"/>
                                  <a:cs typeface="Cambria Math" panose="02040503050406030204" pitchFamily="18" charset="0"/>
                                </a:rPr>
                                <m:t>−1</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 </m:t>
                              </m:r>
                              <m:nary>
                                <m:naryPr>
                                  <m:chr m:val="∑"/>
                                  <m:limLoc m:val="undOv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naryPr>
                                <m: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𝑖</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=1</m:t>
                                  </m:r>
                                </m:sub>
                                <m:sup>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𝑇</m:t>
                                  </m:r>
                                </m:sup>
                                <m:e>
                                  <m:sSub>
                                    <m:sSubP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sSubPr>
                                    <m:e>
                                      <m:r>
                                        <a:rPr lang="en-US" altLang="zh-CN" sz="1800" i="1" dirty="0">
                                          <a:latin typeface="Cambria Math" panose="02040503050406030204" pitchFamily="18" charset="0"/>
                                          <a:ea typeface="宋体" panose="02010600030101010101" pitchFamily="2" charset="-122"/>
                                          <a:cs typeface="Cambria Math" panose="02040503050406030204" pitchFamily="18" charset="0"/>
                                        </a:rPr>
                                        <m:t>h</m:t>
                                      </m:r>
                                    </m:e>
                                    <m: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𝑖</m:t>
                                      </m:r>
                                    </m:sub>
                                  </m:s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 &lt;0</m:t>
                                  </m:r>
                                </m:e>
                              </m:nary>
                            </m:e>
                            <m:e>
                              <m:r>
                                <a:rPr lang="en-US" altLang="zh-CN" sz="1800" i="1" dirty="0">
                                  <a:latin typeface="Cambria Math" panose="02040503050406030204" pitchFamily="18" charset="0"/>
                                  <a:ea typeface="宋体" panose="02010600030101010101" pitchFamily="2" charset="-122"/>
                                  <a:cs typeface="Cambria Math" panose="02040503050406030204" pitchFamily="18" charset="0"/>
                                </a:rPr>
                                <m:t>1, </m:t>
                              </m:r>
                              <m:nary>
                                <m:naryPr>
                                  <m:chr m:val="∑"/>
                                  <m:limLoc m:val="undOv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naryPr>
                                <m: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𝑖</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=1</m:t>
                                  </m:r>
                                </m:sub>
                                <m:sup>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𝑇</m:t>
                                  </m:r>
                                </m:sup>
                                <m:e>
                                  <m:sSub>
                                    <m:sSubPr>
                                      <m:ctrlPr>
                                        <a:rPr lang="en-US" altLang="zh-CN" sz="1800" i="1" dirty="0">
                                          <a:latin typeface="Cambria Math" panose="02040503050406030204" pitchFamily="18" charset="0"/>
                                          <a:ea typeface="宋体" panose="02010600030101010101" pitchFamily="2" charset="-122"/>
                                          <a:cs typeface="Cambria Math" panose="02040503050406030204" pitchFamily="18" charset="0"/>
                                        </a:rPr>
                                      </m:ctrlPr>
                                    </m:sSubPr>
                                    <m:e>
                                      <m:r>
                                        <a:rPr lang="en-US" altLang="zh-CN" sz="1800" i="1" dirty="0">
                                          <a:latin typeface="Cambria Math" panose="02040503050406030204" pitchFamily="18" charset="0"/>
                                          <a:ea typeface="宋体" panose="02010600030101010101" pitchFamily="2" charset="-122"/>
                                          <a:cs typeface="Cambria Math" panose="02040503050406030204" pitchFamily="18" charset="0"/>
                                        </a:rPr>
                                        <m:t>h</m:t>
                                      </m:r>
                                    </m:e>
                                    <m: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𝑖</m:t>
                                      </m:r>
                                    </m:sub>
                                  </m:sSub>
                                  <m:r>
                                    <a:rPr lang="en-US" altLang="zh-CN" sz="1800" i="1" dirty="0">
                                      <a:latin typeface="Cambria Math" panose="02040503050406030204" pitchFamily="18" charset="0"/>
                                      <a:ea typeface="宋体" panose="02010600030101010101" pitchFamily="2" charset="-122"/>
                                      <a:cs typeface="Cambria Math" panose="02040503050406030204" pitchFamily="18" charset="0"/>
                                    </a:rPr>
                                    <m:t>(</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sz="1800" i="1" dirty="0">
                                      <a:latin typeface="Cambria Math" panose="02040503050406030204" pitchFamily="18" charset="0"/>
                                      <a:ea typeface="宋体" panose="02010600030101010101" pitchFamily="2" charset="-122"/>
                                      <a:cs typeface="Cambria Math" panose="02040503050406030204" pitchFamily="18" charset="0"/>
                                    </a:rPr>
                                    <m:t>) &gt;0</m:t>
                                  </m:r>
                                </m:e>
                              </m:nary>
                            </m:e>
                          </m:eqArr>
                        </m:e>
                      </m:d>
                    </m:oMath>
                  </m:oMathPara>
                </a14:m>
                <a:endParaRPr lang="en-US" altLang="zh-CN" dirty="0"/>
              </a:p>
            </p:txBody>
          </p:sp>
        </mc:Choice>
        <mc:Fallback>
          <p:sp>
            <p:nvSpPr>
              <p:cNvPr id="7" name="文本框 6"/>
              <p:cNvSpPr txBox="1">
                <a:spLocks noRot="1" noChangeAspect="1" noMove="1" noResize="1" noEditPoints="1" noAdjustHandles="1" noChangeArrowheads="1" noChangeShapeType="1" noTextEdit="1"/>
              </p:cNvSpPr>
              <p:nvPr/>
            </p:nvSpPr>
            <p:spPr>
              <a:xfrm>
                <a:off x="3289300" y="4775835"/>
                <a:ext cx="6629444" cy="1725729"/>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ransition advTm="8005"/>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687175" cy="3611245"/>
              </a:xfrm>
            </p:spPr>
            <p:txBody>
              <a:bodyPr/>
              <a:lstStyle/>
              <a:p>
                <a:pPr>
                  <a:lnSpc>
                    <a:spcPct val="150000"/>
                  </a:lnSpc>
                </a:pPr>
                <a:r>
                  <a:rPr lang="en-US" altLang="zh-CN" b="1" kern="100" dirty="0" err="1">
                    <a:effectLst/>
                    <a:latin typeface="微软雅黑" panose="020B0503020204020204" pitchFamily="34" charset="-122"/>
                    <a:cs typeface="Times New Roman" panose="02020603050405020304" pitchFamily="18" charset="0"/>
                    <a:sym typeface="+mn-ea"/>
                  </a:rPr>
                  <a:t>XGBoost</a:t>
                </a:r>
                <a:r>
                  <a:rPr lang="zh-CN" altLang="en-US" b="1" kern="100" dirty="0" err="1">
                    <a:effectLst/>
                    <a:latin typeface="微软雅黑" panose="020B0503020204020204" pitchFamily="34" charset="-122"/>
                    <a:cs typeface="Times New Roman" panose="02020603050405020304" pitchFamily="18" charset="0"/>
                    <a:sym typeface="+mn-ea"/>
                  </a:rPr>
                  <a:t>算法原理</a:t>
                </a:r>
                <a:r>
                  <a:rPr lang="en-US" altLang="zh-CN" kern="100" dirty="0">
                    <a:effectLst/>
                    <a:latin typeface="微软雅黑" panose="020B0503020204020204" pitchFamily="34" charset="-122"/>
                    <a:cs typeface="Times New Roman" panose="02020603050405020304" pitchFamily="18" charset="0"/>
                    <a:sym typeface="+mn-ea"/>
                  </a:rPr>
                  <a:t> </a:t>
                </a:r>
              </a:p>
              <a:p>
                <a:pPr>
                  <a:lnSpc>
                    <a:spcPct val="150000"/>
                  </a:lnSpc>
                  <a:buFont typeface="Wingdings" panose="05000000000000000000" charset="0"/>
                  <a:buChar char=""/>
                </a:pPr>
                <a:r>
                  <a:rPr lang="zh-CN" altLang="en-US" sz="2400" kern="100">
                    <a:effectLst/>
                    <a:latin typeface="DejaVu Math TeX Gyre" panose="02000503000000000000" charset="0"/>
                    <a:cs typeface="DejaVu Math TeX Gyre" panose="02000503000000000000" charset="0"/>
                    <a:sym typeface="+mn-ea"/>
                  </a:rPr>
                  <a:t>按此规则输出回归值</a:t>
                </a:r>
                <a14:m>
                  <m:oMath xmlns:m="http://schemas.openxmlformats.org/officeDocument/2006/math">
                    <m:sSubSup>
                      <m:sSubSupPr>
                        <m:ctrlPr>
                          <a:rPr lang="en-US" altLang="zh-CN" sz="2400" i="1" smtClean="0">
                            <a:latin typeface="Cambria Math" panose="02040503050406030204" pitchFamily="18" charset="0"/>
                            <a:ea typeface="Cambria Math" panose="02040503050406030204" pitchFamily="18" charset="0"/>
                            <a:cs typeface="DejaVu Math TeX Gyre" panose="02000503000000000000" charset="0"/>
                          </a:rPr>
                        </m:ctrlPr>
                      </m:sSubSupPr>
                      <m:e>
                        <m:r>
                          <a:rPr lang="en-US" altLang="zh-CN" sz="2400" i="1" smtClean="0">
                            <a:latin typeface="Cambria Math" panose="02040503050406030204" pitchFamily="18" charset="0"/>
                            <a:ea typeface="Cambria Math" panose="02040503050406030204" pitchFamily="18" charset="0"/>
                            <a:cs typeface="DejaVu Math TeX Gyre" panose="02000503000000000000" charset="0"/>
                          </a:rPr>
                          <m:t>𝜔</m:t>
                        </m:r>
                      </m:e>
                      <m:sub>
                        <m:r>
                          <a:rPr lang="en-US" altLang="zh-CN" sz="2400" i="1" smtClean="0">
                            <a:latin typeface="Cambria Math" panose="02040503050406030204" pitchFamily="18" charset="0"/>
                            <a:ea typeface="Cambria Math" panose="02040503050406030204" pitchFamily="18" charset="0"/>
                            <a:cs typeface="DejaVu Math TeX Gyre" panose="02000503000000000000" charset="0"/>
                          </a:rPr>
                          <m:t>𝑗</m:t>
                        </m:r>
                      </m:sub>
                      <m:sup>
                        <m:r>
                          <a:rPr lang="en-US" altLang="zh-CN" sz="2400" i="1" smtClean="0">
                            <a:latin typeface="Cambria Math" panose="02040503050406030204" pitchFamily="18" charset="0"/>
                            <a:ea typeface="Cambria Math" panose="02040503050406030204" pitchFamily="18" charset="0"/>
                            <a:cs typeface="DejaVu Math TeX Gyre" panose="02000503000000000000" charset="0"/>
                          </a:rPr>
                          <m:t>∗</m:t>
                        </m:r>
                      </m:sup>
                    </m:sSubSup>
                  </m:oMath>
                </a14:m>
                <a:r>
                  <a:rPr lang="zh-CN" altLang="en-US" sz="2400" kern="100">
                    <a:effectLst/>
                    <a:latin typeface="DejaVu Math TeX Gyre" panose="02000503000000000000" charset="0"/>
                    <a:cs typeface="DejaVu Math TeX Gyre" panose="02000503000000000000" charset="0"/>
                    <a:sym typeface="+mn-ea"/>
                  </a:rPr>
                  <a:t>后，目标函数值，即树的评分如下：</a:t>
                </a:r>
              </a:p>
              <a:p>
                <a:pPr marL="0" indent="0">
                  <a:lnSpc>
                    <a:spcPct val="150000"/>
                  </a:lnSpc>
                  <a:buFont typeface="Wingdings" panose="05000000000000000000" charset="0"/>
                  <a:buNone/>
                </a:pPr>
                <a:endParaRPr 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r>
                  <a:rPr lang="zh-CN" sz="2400" kern="100">
                    <a:effectLst/>
                  </a:rPr>
                  <a:t>观察上式，树的评分也可以理解成所有叶节点的评分之和，值</a:t>
                </a:r>
                <a:r>
                  <a:rPr lang="zh-CN" sz="2400" kern="100">
                    <a:effectLst/>
                    <a:sym typeface="+mn-ea"/>
                  </a:rPr>
                  <a:t>越小代表树的结构越好。</a:t>
                </a:r>
                <a:endParaRPr lang="zh-CN" sz="2400" kern="100">
                  <a:effectLst/>
                </a:endParaRPr>
              </a:p>
              <a:p>
                <a:pPr marL="0" indent="0">
                  <a:lnSpc>
                    <a:spcPct val="120000"/>
                  </a:lnSpc>
                  <a:buFont typeface="Wingdings" panose="05000000000000000000" charset="0"/>
                  <a:buNone/>
                </a:pP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altLang="zh-CN" sz="2400" kern="100">
                  <a:effectLst/>
                  <a:latin typeface="微软雅黑" panose="020B0503020204020204" pitchFamily="34" charset="-122"/>
                  <a:cs typeface="Times New Roman" panose="02020603050405020304" pitchFamily="18" charset="0"/>
                  <a:sym typeface="+mn-ea"/>
                </a:endParaRPr>
              </a:p>
              <a:p>
                <a:pPr>
                  <a:lnSpc>
                    <a:spcPct val="150000"/>
                  </a:lnSpc>
                  <a:buFont typeface="Wingdings" panose="05000000000000000000" charset="0"/>
                  <a:buChar char=""/>
                </a:pPr>
                <a:endParaRPr lang="zh-CN" altLang="en-US" sz="2400">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1687175" cy="3611245"/>
              </a:xfrm>
              <a:blipFill rotWithShape="1">
                <a:blip r:embed="rId3"/>
                <a:stretch>
                  <a:fillRect b="-564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978910" y="3166745"/>
                <a:ext cx="4518288" cy="1172629"/>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cs typeface="DejaVu Math TeX Gyre" panose="02000503000000000000" charset="0"/>
                            </a:rPr>
                          </m:ctrlPr>
                        </m:sSupPr>
                        <m:e>
                          <m:r>
                            <a:rPr lang="en-US" altLang="zh-CN" i="1" smtClean="0">
                              <a:latin typeface="Cambria Math" panose="02040503050406030204" pitchFamily="18" charset="0"/>
                              <a:ea typeface="微软雅黑" panose="020B0503020204020204" pitchFamily="34" charset="-122"/>
                              <a:cs typeface="DejaVu Math TeX Gyre" panose="02000503000000000000" charset="0"/>
                            </a:rPr>
                            <m:t>𝑂𝑏𝑗</m:t>
                          </m:r>
                        </m:e>
                        <m:sup>
                          <m:r>
                            <a:rPr lang="en-US" altLang="zh-CN" i="1" smtClean="0">
                              <a:latin typeface="Cambria Math" panose="02040503050406030204" pitchFamily="18" charset="0"/>
                              <a:ea typeface="微软雅黑" panose="020B0503020204020204" pitchFamily="34" charset="-122"/>
                              <a:cs typeface="DejaVu Math TeX Gyre" panose="02000503000000000000" charset="0"/>
                            </a:rPr>
                            <m:t>∗</m:t>
                          </m:r>
                        </m:sup>
                      </m:sSup>
                      <m:r>
                        <a:rPr lang="en-US" altLang="zh-CN" i="1" smtClean="0">
                          <a:latin typeface="Cambria Math" panose="02040503050406030204" pitchFamily="18" charset="0"/>
                          <a:ea typeface="微软雅黑" panose="020B0503020204020204" pitchFamily="34" charset="-122"/>
                          <a:cs typeface="DejaVu Math TeX Gyre" panose="02000503000000000000" charset="0"/>
                        </a:rPr>
                        <m:t>=</m:t>
                      </m:r>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𝑇</m:t>
                          </m:r>
                        </m:sup>
                        <m:e>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cs typeface="DejaVu Math TeX Gyre" panose="02000503000000000000" charset="0"/>
                                </a:rPr>
                              </m:ctrlPr>
                            </m:fPr>
                            <m:num>
                              <m:sSubSup>
                                <m:sSubSupPr>
                                  <m:ctrlPr>
                                    <a:rPr lang="en-US" altLang="zh-CN" i="1" smtClean="0">
                                      <a:latin typeface="Cambria Math" panose="02040503050406030204" pitchFamily="18" charset="0"/>
                                      <a:ea typeface="Cambria Math" panose="02040503050406030204" pitchFamily="18" charset="0"/>
                                      <a:cs typeface="DejaVu Math TeX Gyre" panose="02000503000000000000" charset="0"/>
                                    </a:rPr>
                                  </m:ctrlPr>
                                </m:sSubSupPr>
                                <m:e>
                                  <m:r>
                                    <a:rPr lang="en-US" altLang="zh-CN" i="1" smtClean="0">
                                      <a:latin typeface="Cambria Math" panose="02040503050406030204" pitchFamily="18" charset="0"/>
                                      <a:ea typeface="Cambria Math" panose="02040503050406030204" pitchFamily="18" charset="0"/>
                                      <a:cs typeface="DejaVu Math TeX Gyre" panose="02000503000000000000" charset="0"/>
                                    </a:rPr>
                                    <m:t>𝐺</m:t>
                                  </m:r>
                                </m:e>
                                <m:sub>
                                  <m:r>
                                    <a:rPr lang="en-US" altLang="zh-CN" i="1" smtClean="0">
                                      <a:latin typeface="Cambria Math" panose="02040503050406030204" pitchFamily="18" charset="0"/>
                                      <a:ea typeface="Cambria Math" panose="02040503050406030204" pitchFamily="18" charset="0"/>
                                      <a:cs typeface="DejaVu Math TeX Gyre" panose="02000503000000000000" charset="0"/>
                                    </a:rPr>
                                    <m:t>𝑗</m:t>
                                  </m:r>
                                </m:sub>
                                <m:sup>
                                  <m:r>
                                    <a:rPr lang="en-US" altLang="zh-CN" b="0" i="1" smtClean="0">
                                      <a:latin typeface="Cambria Math" panose="02040503050406030204" pitchFamily="18" charset="0"/>
                                      <a:ea typeface="Cambria Math" panose="02040503050406030204" pitchFamily="18" charset="0"/>
                                      <a:cs typeface="DejaVu Math TeX Gyre" panose="02000503000000000000" charset="0"/>
                                    </a:rPr>
                                    <m:t>2</m:t>
                                  </m:r>
                                </m:sup>
                              </m:sSubSup>
                            </m:num>
                            <m:den>
                              <m:r>
                                <a:rPr lang="en-US" altLang="zh-CN" b="0" i="1" smtClean="0">
                                  <a:latin typeface="Cambria Math" panose="02040503050406030204" pitchFamily="18" charset="0"/>
                                  <a:ea typeface="微软雅黑" panose="020B0503020204020204" pitchFamily="34" charset="-122"/>
                                  <a:cs typeface="DejaVu Math TeX Gyre" panose="02000503000000000000" charset="0"/>
                                </a:rPr>
                                <m:t>2</m:t>
                              </m:r>
                              <m:sSub>
                                <m:sSubPr>
                                  <m:ctrlPr>
                                    <a:rPr lang="en-US" altLang="zh-CN" b="0" i="1" kern="100">
                                      <a:effectLst/>
                                      <a:latin typeface="Cambria Math" panose="02040503050406030204" pitchFamily="18" charset="0"/>
                                      <a:cs typeface="DejaVu Math TeX Gyre" panose="02000503000000000000" charset="0"/>
                                    </a:rPr>
                                  </m:ctrlPr>
                                </m:sSubPr>
                                <m:e>
                                  <m:r>
                                    <a:rPr lang="en-US" altLang="zh-CN" b="0" i="1" kern="100">
                                      <a:effectLst/>
                                      <a:latin typeface="Cambria Math" panose="02040503050406030204" pitchFamily="18" charset="0"/>
                                      <a:cs typeface="DejaVu Math TeX Gyre" panose="02000503000000000000" charset="0"/>
                                    </a:rPr>
                                    <m:t>(</m:t>
                                  </m:r>
                                  <m:r>
                                    <a:rPr lang="en-US" altLang="zh-CN" b="0" i="1" kern="100">
                                      <a:effectLst/>
                                      <a:latin typeface="Cambria Math" panose="02040503050406030204" pitchFamily="18" charset="0"/>
                                      <a:cs typeface="DejaVu Math TeX Gyre" panose="02000503000000000000" charset="0"/>
                                    </a:rPr>
                                    <m:t>𝐻</m:t>
                                  </m:r>
                                </m:e>
                                <m:sub>
                                  <m:r>
                                    <a:rPr lang="en-US" altLang="zh-CN" b="0" i="1" kern="100">
                                      <a:effectLst/>
                                      <a:latin typeface="Cambria Math" panose="02040503050406030204" pitchFamily="18" charset="0"/>
                                      <a:cs typeface="DejaVu Math TeX Gyre" panose="02000503000000000000" charset="0"/>
                                    </a:rPr>
                                    <m:t>𝑗</m:t>
                                  </m:r>
                                </m:sub>
                              </m:sSub>
                              <m:r>
                                <a:rPr lang="en-US" altLang="zh-CN" b="0" dirty="0">
                                  <a:latin typeface="Cambria Math" panose="02040503050406030204" pitchFamily="18" charset="0"/>
                                  <a:ea typeface="+mj-ea"/>
                                  <a:cs typeface="+mn-cs"/>
                                </a:rPr>
                                <m:t>+</m:t>
                              </m:r>
                              <m:r>
                                <m:rPr>
                                  <m:sty m:val="p"/>
                                </m:rPr>
                                <a:rPr lang="en-US" altLang="zh-CN" dirty="0">
                                  <a:latin typeface="Cambria Math" panose="02040503050406030204" pitchFamily="18" charset="0"/>
                                  <a:ea typeface="+mj-ea"/>
                                  <a:cs typeface="DejaVu Math TeX Gyre" panose="02000503000000000000" charset="0"/>
                                </a:rPr>
                                <m:t>λ</m:t>
                              </m:r>
                              <m:r>
                                <a:rPr lang="en-US" altLang="zh-CN" dirty="0">
                                  <a:latin typeface="Cambria Math" panose="02040503050406030204" pitchFamily="18" charset="0"/>
                                  <a:ea typeface="+mj-ea"/>
                                  <a:cs typeface="DejaVu Math TeX Gyre" panose="02000503000000000000" charset="0"/>
                                </a:rPr>
                                <m:t>)</m:t>
                              </m:r>
                            </m:den>
                          </m:f>
                          <m:r>
                            <a:rPr lang="en-US" altLang="zh-CN" i="1" smtClean="0">
                              <a:latin typeface="Cambria Math" panose="02040503050406030204" pitchFamily="18" charset="0"/>
                              <a:ea typeface="Cambria Math" panose="02040503050406030204" pitchFamily="18" charset="0"/>
                              <a:cs typeface="DejaVu Math TeX Gyre" panose="02000503000000000000" charset="0"/>
                            </a:rPr>
                            <m:t>+</m:t>
                          </m:r>
                          <m:r>
                            <a:rPr lang="en-US" altLang="zh-CN" i="1" smtClean="0">
                              <a:latin typeface="Cambria Math" panose="02040503050406030204" pitchFamily="18" charset="0"/>
                              <a:ea typeface="Cambria Math" panose="02040503050406030204" pitchFamily="18" charset="0"/>
                              <a:cs typeface="DejaVu Math TeX Gyre" panose="02000503000000000000" charset="0"/>
                            </a:rPr>
                            <m:t>𝛾</m:t>
                          </m:r>
                          <m:r>
                            <a:rPr lang="en-US" altLang="zh-CN" i="1" smtClean="0">
                              <a:latin typeface="Cambria Math" panose="02040503050406030204" pitchFamily="18" charset="0"/>
                              <a:ea typeface="Cambria Math" panose="02040503050406030204" pitchFamily="18" charset="0"/>
                              <a:cs typeface="DejaVu Math TeX Gyre" panose="02000503000000000000" charset="0"/>
                            </a:rPr>
                            <m:t>)</m:t>
                          </m:r>
                          <m:r>
                            <a:rPr lang="zh-CN" altLang="en-US">
                              <a:latin typeface="Cambria Math" panose="02040503050406030204" pitchFamily="18" charset="0"/>
                            </a:rPr>
                            <m:t> </m:t>
                          </m:r>
                        </m:e>
                      </m:nary>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978910" y="3166745"/>
                <a:ext cx="4518288" cy="1172629"/>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advTm="8005"/>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4" name="矩形 3"/>
              <p:cNvSpPr/>
              <p:nvPr/>
            </p:nvSpPr>
            <p:spPr>
              <a:xfrm>
                <a:off x="3101372" y="4361086"/>
                <a:ext cx="2837893" cy="1179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𝑂𝑏𝑗</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2</m:t>
                          </m:r>
                        </m:den>
                      </m:f>
                      <m:nary>
                        <m:naryPr>
                          <m:chr m:val="∑"/>
                          <m:ctrlPr>
                            <a:rPr lang="en-US" altLang="zh-CN" i="1">
                              <a:latin typeface="Cambria Math" panose="02040503050406030204" pitchFamily="18" charset="0"/>
                              <a:ea typeface="微软雅黑" panose="020B0503020204020204" pitchFamily="34" charset="-122"/>
                            </a:rPr>
                          </m:ctrlPr>
                        </m:naryPr>
                        <m:sub>
                          <m:r>
                            <m:rPr>
                              <m:brk m:alnAt="23"/>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𝑇</m:t>
                          </m:r>
                        </m:sup>
                        <m:e>
                          <m:f>
                            <m:fPr>
                              <m:ctrlPr>
                                <a:rPr lang="en-US" altLang="zh-CN" i="1">
                                  <a:latin typeface="Cambria Math" panose="02040503050406030204" pitchFamily="18" charset="0"/>
                                  <a:ea typeface="微软雅黑" panose="020B0503020204020204" pitchFamily="34" charset="-122"/>
                                </a:rPr>
                              </m:ctrlPr>
                            </m:fPr>
                            <m:num>
                              <m:sSup>
                                <m:sSupPr>
                                  <m:ctrlPr>
                                    <a:rPr lang="en-US" altLang="zh-CN" i="1">
                                      <a:latin typeface="Cambria Math" panose="02040503050406030204" pitchFamily="18" charset="0"/>
                                      <a:ea typeface="微软雅黑" panose="020B0503020204020204" pitchFamily="34" charset="-122"/>
                                    </a:rPr>
                                  </m:ctrlPr>
                                </m:sSup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𝐺</m:t>
                                      </m:r>
                                    </m:e>
                                    <m:sub>
                                      <m:r>
                                        <a:rPr lang="en-US" altLang="zh-CN" i="1">
                                          <a:latin typeface="Cambria Math" panose="02040503050406030204" pitchFamily="18" charset="0"/>
                                          <a:ea typeface="微软雅黑" panose="020B0503020204020204" pitchFamily="34" charset="-122"/>
                                        </a:rPr>
                                        <m:t>𝑗</m:t>
                                      </m:r>
                                    </m:sub>
                                  </m:sSub>
                                </m:e>
                                <m:sup>
                                  <m:r>
                                    <a:rPr lang="en-US" altLang="zh-CN" i="1">
                                      <a:latin typeface="Cambria Math" panose="02040503050406030204" pitchFamily="18" charset="0"/>
                                      <a:ea typeface="微软雅黑" panose="020B0503020204020204" pitchFamily="34" charset="-122"/>
                                    </a:rPr>
                                    <m:t>2</m:t>
                                  </m:r>
                                </m:sup>
                              </m:sSup>
                            </m:num>
                            <m:den>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𝜆</m:t>
                              </m:r>
                            </m:den>
                          </m:f>
                        </m:e>
                      </m:nary>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𝛾</m:t>
                      </m:r>
                      <m:r>
                        <a:rPr lang="en-US" altLang="zh-CN" i="1">
                          <a:latin typeface="Cambria Math" panose="02040503050406030204" pitchFamily="18" charset="0"/>
                          <a:ea typeface="Cambria Math" panose="02040503050406030204" pitchFamily="18" charset="0"/>
                        </a:rPr>
                        <m:t>𝑇</m:t>
                      </m:r>
                    </m:oMath>
                  </m:oMathPara>
                </a14:m>
                <a:endParaRPr lang="zh-CN" altLang="en-US" dirty="0">
                  <a:ea typeface="微软雅黑" panose="020B0503020204020204" pitchFamily="34" charset="-122"/>
                </a:endParaRPr>
              </a:p>
              <a:p>
                <a:endParaRPr lang="zh-CN" altLang="en-US" dirty="0">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101372" y="4361086"/>
                <a:ext cx="2837893" cy="1179554"/>
              </a:xfrm>
              <a:prstGeom prst="rect">
                <a:avLst/>
              </a:prstGeom>
              <a:blipFill rotWithShape="1">
                <a:blip r:embed="rId3"/>
                <a:stretch>
                  <a:fillRect l="-1" t="-46" r="-23021" b="-26894"/>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75776" y="2036879"/>
            <a:ext cx="953134" cy="3276890"/>
          </a:xfrm>
          <a:prstGeom prst="rect">
            <a:avLst/>
          </a:prstGeom>
        </p:spPr>
      </p:pic>
      <p:pic>
        <p:nvPicPr>
          <p:cNvPr id="6" name="图片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2044050" y="2036879"/>
            <a:ext cx="1057322" cy="3276890"/>
          </a:xfrm>
          <a:prstGeom prst="rect">
            <a:avLst/>
          </a:prstGeom>
        </p:spPr>
      </p:pic>
      <p:pic>
        <p:nvPicPr>
          <p:cNvPr id="7" name="图片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7173446" y="2036879"/>
            <a:ext cx="4063089" cy="2055688"/>
          </a:xfrm>
          <a:prstGeom prst="rect">
            <a:avLst/>
          </a:prstGeom>
        </p:spPr>
      </p:pic>
      <p:pic>
        <p:nvPicPr>
          <p:cNvPr id="8" name="图片 7"/>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3350946" y="2038177"/>
            <a:ext cx="3363443" cy="2085665"/>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7664387" y="4616080"/>
                <a:ext cx="2837893" cy="1179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𝑂𝑏𝑗</m:t>
                      </m:r>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2</m:t>
                          </m:r>
                        </m:den>
                      </m:f>
                      <m:nary>
                        <m:naryPr>
                          <m:chr m:val="∑"/>
                          <m:ctrlPr>
                            <a:rPr lang="en-US" altLang="zh-CN" i="1">
                              <a:latin typeface="Cambria Math" panose="02040503050406030204" pitchFamily="18" charset="0"/>
                              <a:ea typeface="微软雅黑" panose="020B0503020204020204" pitchFamily="34" charset="-122"/>
                            </a:rPr>
                          </m:ctrlPr>
                        </m:naryPr>
                        <m:sub>
                          <m:r>
                            <m:rPr>
                              <m:brk m:alnAt="23"/>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𝑇</m:t>
                          </m:r>
                        </m:sup>
                        <m:e>
                          <m:f>
                            <m:fPr>
                              <m:ctrlPr>
                                <a:rPr lang="en-US" altLang="zh-CN" i="1">
                                  <a:latin typeface="Cambria Math" panose="02040503050406030204" pitchFamily="18" charset="0"/>
                                  <a:ea typeface="微软雅黑" panose="020B0503020204020204" pitchFamily="34" charset="-122"/>
                                </a:rPr>
                              </m:ctrlPr>
                            </m:fPr>
                            <m:num>
                              <m:sSup>
                                <m:sSupPr>
                                  <m:ctrlPr>
                                    <a:rPr lang="en-US" altLang="zh-CN" i="1">
                                      <a:latin typeface="Cambria Math" panose="02040503050406030204" pitchFamily="18" charset="0"/>
                                      <a:ea typeface="微软雅黑" panose="020B0503020204020204" pitchFamily="34" charset="-122"/>
                                    </a:rPr>
                                  </m:ctrlPr>
                                </m:sSup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𝐺</m:t>
                                      </m:r>
                                    </m:e>
                                    <m:sub>
                                      <m:r>
                                        <a:rPr lang="en-US" altLang="zh-CN" i="1">
                                          <a:latin typeface="Cambria Math" panose="02040503050406030204" pitchFamily="18" charset="0"/>
                                          <a:ea typeface="微软雅黑" panose="020B0503020204020204" pitchFamily="34" charset="-122"/>
                                        </a:rPr>
                                        <m:t>𝑗</m:t>
                                      </m:r>
                                    </m:sub>
                                  </m:sSub>
                                </m:e>
                                <m:sup>
                                  <m:r>
                                    <a:rPr lang="en-US" altLang="zh-CN" i="1">
                                      <a:latin typeface="Cambria Math" panose="02040503050406030204" pitchFamily="18" charset="0"/>
                                      <a:ea typeface="微软雅黑" panose="020B0503020204020204" pitchFamily="34" charset="-122"/>
                                    </a:rPr>
                                    <m:t>2</m:t>
                                  </m:r>
                                </m:sup>
                              </m:sSup>
                            </m:num>
                            <m:den>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𝜆</m:t>
                              </m:r>
                            </m:den>
                          </m:f>
                        </m:e>
                      </m:nary>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r>
                        <a:rPr lang="zh-CN" altLang="en-US" i="1" smtClean="0">
                          <a:latin typeface="Cambria Math" panose="02040503050406030204" pitchFamily="18" charset="0"/>
                          <a:ea typeface="Cambria Math" panose="02040503050406030204" pitchFamily="18" charset="0"/>
                        </a:rPr>
                        <m:t>𝛾</m:t>
                      </m:r>
                    </m:oMath>
                  </m:oMathPara>
                </a14:m>
                <a:endParaRPr lang="zh-CN" altLang="en-US" dirty="0">
                  <a:ea typeface="微软雅黑" panose="020B0503020204020204" pitchFamily="34" charset="-122"/>
                </a:endParaRPr>
              </a:p>
              <a:p>
                <a:endParaRPr lang="zh-CN" altLang="en-US" dirty="0">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7664387" y="4616080"/>
                <a:ext cx="2837893" cy="1179554"/>
              </a:xfrm>
              <a:prstGeom prst="rect">
                <a:avLst/>
              </a:prstGeom>
              <a:blipFill rotWithShape="1">
                <a:blip r:embed="rId12"/>
                <a:stretch>
                  <a:fillRect l="-20" t="-22" r="-22554" b="-26918"/>
                </a:stretch>
              </a:blipFill>
            </p:spPr>
            <p:txBody>
              <a:bodyPr/>
              <a:lstStyle/>
              <a:p>
                <a:r>
                  <a:rPr lang="zh-CN" altLang="en-US">
                    <a:noFill/>
                  </a:rPr>
                  <a:t> </a:t>
                </a:r>
              </a:p>
            </p:txBody>
          </p:sp>
        </mc:Fallback>
      </mc:AlternateContent>
      <p:sp>
        <p:nvSpPr>
          <p:cNvPr id="10" name="下箭头 9"/>
          <p:cNvSpPr/>
          <p:nvPr/>
        </p:nvSpPr>
        <p:spPr>
          <a:xfrm>
            <a:off x="8917871" y="4235086"/>
            <a:ext cx="165463" cy="252000"/>
          </a:xfrm>
          <a:prstGeom prst="downArrow">
            <a:avLst/>
          </a:prstGeom>
          <a:solidFill>
            <a:srgbClr val="23BAC3"/>
          </a:solidFill>
          <a:ln>
            <a:solidFill>
              <a:srgbClr val="23BAC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微软雅黑" panose="020B0503020204020204" pitchFamily="34" charset="-122"/>
            </a:endParaRPr>
          </a:p>
        </p:txBody>
      </p:sp>
      <p:sp>
        <p:nvSpPr>
          <p:cNvPr id="12" name="文本框 11"/>
          <p:cNvSpPr txBox="1"/>
          <p:nvPr/>
        </p:nvSpPr>
        <p:spPr>
          <a:xfrm>
            <a:off x="7258958" y="5857482"/>
            <a:ext cx="4858013" cy="461665"/>
          </a:xfrm>
          <a:prstGeom prst="rect">
            <a:avLst/>
          </a:prstGeom>
          <a:noFill/>
        </p:spPr>
        <p:txBody>
          <a:bodyPr wrap="square" rtlCol="0">
            <a:spAutoFit/>
          </a:bodyPr>
          <a:lstStyle/>
          <a:p>
            <a:r>
              <a:rPr lang="zh-CN" altLang="en-US" dirty="0">
                <a:ea typeface="微软雅黑" panose="020B0503020204020204" pitchFamily="34" charset="-122"/>
              </a:rPr>
              <a:t>分数越小，代表这个树的结构越好</a:t>
            </a:r>
          </a:p>
        </p:txBody>
      </p:sp>
    </p:spTree>
  </p:cSld>
  <p:clrMapOvr>
    <a:masterClrMapping/>
  </p:clrMapOvr>
  <p:transition advTm="8005"/>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en-US" altLang="zh-CN" b="1" dirty="0" err="1">
                    <a:solidFill>
                      <a:srgbClr val="121212"/>
                    </a:solidFill>
                    <a:effectLst/>
                    <a:ea typeface="微软雅黑" panose="020B0503020204020204" pitchFamily="34" charset="-122"/>
                    <a:cs typeface="宋体" panose="02010600030101010101" pitchFamily="2" charset="-122"/>
                    <a:sym typeface="+mn-ea"/>
                  </a:rPr>
                  <a:t>XGBoost</a:t>
                </a:r>
                <a:r>
                  <a:rPr lang="zh-CN" altLang="zh-CN" b="1" dirty="0">
                    <a:solidFill>
                      <a:srgbClr val="121212"/>
                    </a:solidFill>
                    <a:effectLst/>
                    <a:ea typeface="微软雅黑" panose="020B0503020204020204" pitchFamily="34" charset="-122"/>
                    <a:cs typeface="宋体" panose="02010600030101010101" pitchFamily="2" charset="-122"/>
                    <a:sym typeface="+mn-ea"/>
                  </a:rPr>
                  <a:t>的分裂准则</a:t>
                </a:r>
                <a:endParaRPr lang="zh-CN" altLang="en-US" b="1" dirty="0">
                  <a:sym typeface="+mn-ea"/>
                </a:endParaRP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XGBoost的子模型树和决策树模型一样，要依赖节点递归分裂的贪心准则来实现树的生成。除此外，XGBoost还支持近似算法，解决数据量过大超过内存、或有并行计算需求的情况。</a:t>
                </a: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使用贪心准则，选</a:t>
                </a:r>
                <a:r>
                  <a:rPr lang="zh-CN" altLang="en-US" sz="2400" dirty="0">
                    <a:solidFill>
                      <a:srgbClr val="121212"/>
                    </a:solidFill>
                    <a:effectLst/>
                    <a:ea typeface="微软雅黑" panose="020B0503020204020204" pitchFamily="34" charset="-122"/>
                    <a:cs typeface="宋体" panose="02010600030101010101" pitchFamily="2" charset="-122"/>
                    <a:sym typeface="+mn-ea"/>
                  </a:rPr>
                  <a:t>增</a:t>
                </a:r>
                <a:r>
                  <a:rPr lang="zh-CN" altLang="zh-CN" sz="2400" dirty="0">
                    <a:solidFill>
                      <a:srgbClr val="121212"/>
                    </a:solidFill>
                    <a:effectLst/>
                    <a:ea typeface="微软雅黑" panose="020B0503020204020204" pitchFamily="34" charset="-122"/>
                    <a:cs typeface="宋体" panose="02010600030101010101" pitchFamily="2" charset="-122"/>
                    <a:sym typeface="+mn-ea"/>
                  </a:rPr>
                  <a:t>益</a:t>
                </a:r>
                <a:r>
                  <a:rPr lang="zh-CN" altLang="en-US" sz="2400" dirty="0">
                    <a:solidFill>
                      <a:srgbClr val="121212"/>
                    </a:solidFill>
                    <a:effectLst/>
                    <a:ea typeface="微软雅黑" panose="020B0503020204020204" pitchFamily="34" charset="-122"/>
                    <a:cs typeface="宋体" panose="02010600030101010101" pitchFamily="2" charset="-122"/>
                    <a:sym typeface="+mn-ea"/>
                  </a:rPr>
                  <a:t>（</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𝑔𝑎𝑖𝑛</m:t>
                    </m:r>
                    <m:r>
                      <a:rPr lang="en-US" altLang="zh-CN" sz="2400" b="0" i="1" smtClean="0">
                        <a:latin typeface="Cambria Math" panose="02040503050406030204" pitchFamily="18" charset="0"/>
                        <a:ea typeface="微软雅黑" panose="020B0503020204020204" pitchFamily="34" charset="-122"/>
                      </a:rPr>
                      <m:t> </m:t>
                    </m:r>
                  </m:oMath>
                </a14:m>
                <a:r>
                  <a:rPr lang="zh-CN" altLang="en-US" sz="2400" dirty="0">
                    <a:solidFill>
                      <a:srgbClr val="121212"/>
                    </a:solidFill>
                    <a:effectLst/>
                    <a:ea typeface="微软雅黑" panose="020B0503020204020204" pitchFamily="34" charset="-122"/>
                    <a:cs typeface="宋体" panose="02010600030101010101" pitchFamily="2" charset="-122"/>
                    <a:sym typeface="+mn-ea"/>
                  </a:rPr>
                  <a:t>）</a:t>
                </a:r>
                <a:r>
                  <a:rPr lang="zh-CN" altLang="zh-CN" sz="2400" dirty="0">
                    <a:solidFill>
                      <a:srgbClr val="121212"/>
                    </a:solidFill>
                    <a:effectLst/>
                    <a:ea typeface="微软雅黑" panose="020B0503020204020204" pitchFamily="34" charset="-122"/>
                    <a:cs typeface="宋体" panose="02010600030101010101" pitchFamily="2" charset="-122"/>
                    <a:sym typeface="+mn-ea"/>
                  </a:rPr>
                  <a:t>最大的分裂方式。</a:t>
                </a:r>
              </a:p>
              <a:p>
                <a:pPr>
                  <a:lnSpc>
                    <a:spcPct val="140000"/>
                  </a:lnSpc>
                  <a:buFont typeface="Wingdings" panose="05000000000000000000" charset="0"/>
                  <a:buChar char=""/>
                </a:pPr>
                <a:r>
                  <a:rPr lang="zh-CN" altLang="zh-CN" sz="2400" dirty="0">
                    <a:solidFill>
                      <a:srgbClr val="121212"/>
                    </a:solidFill>
                    <a:effectLst/>
                    <a:latin typeface="等线" panose="02010600030101010101" charset="-122"/>
                    <a:ea typeface="微软雅黑" panose="020B0503020204020204" pitchFamily="34" charset="-122"/>
                    <a:cs typeface="宋体" panose="02010600030101010101" pitchFamily="2" charset="-122"/>
                    <a:sym typeface="+mn-ea"/>
                  </a:rPr>
                  <a:t>贪心准则，众多</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𝑔𝑎𝑖𝑛</m:t>
                    </m:r>
                  </m:oMath>
                </a14:m>
                <a:r>
                  <a:rPr lang="zh-CN" altLang="zh-CN" sz="2400" dirty="0">
                    <a:solidFill>
                      <a:srgbClr val="121212"/>
                    </a:solidFill>
                    <a:effectLst/>
                    <a:latin typeface="等线" panose="02010600030101010101" charset="-122"/>
                    <a:ea typeface="微软雅黑" panose="020B0503020204020204" pitchFamily="34" charset="-122"/>
                    <a:cs typeface="宋体" panose="02010600030101010101" pitchFamily="2" charset="-122"/>
                    <a:sym typeface="+mn-ea"/>
                  </a:rPr>
                  <a:t>中找到最大值做为最优分割节点（split point），因此模型会将所有样本按照（一阶梯度）从小到大排序，通过遍历，查看每个节点是否需要分割，计算复杂度是：决策树叶子节点数 –</a:t>
                </a:r>
                <a:r>
                  <a:rPr lang="en-US" altLang="zh-CN" sz="2400" dirty="0">
                    <a:solidFill>
                      <a:srgbClr val="121212"/>
                    </a:solidFill>
                    <a:effectLst/>
                    <a:latin typeface="等线" panose="02010600030101010101" charset="-122"/>
                    <a:ea typeface="微软雅黑" panose="020B0503020204020204" pitchFamily="34" charset="-122"/>
                    <a:cs typeface="宋体" panose="02010600030101010101" pitchFamily="2" charset="-122"/>
                    <a:sym typeface="+mn-ea"/>
                  </a:rPr>
                  <a:t> 1</a:t>
                </a:r>
                <a:r>
                  <a:rPr lang="zh-CN" altLang="zh-CN" sz="2400" dirty="0">
                    <a:solidFill>
                      <a:srgbClr val="121212"/>
                    </a:solidFill>
                    <a:effectLst/>
                    <a:latin typeface="等线" panose="02010600030101010101" charset="-122"/>
                    <a:ea typeface="微软雅黑" panose="020B0503020204020204" pitchFamily="34" charset="-122"/>
                    <a:cs typeface="宋体" panose="02010600030101010101" pitchFamily="2" charset="-122"/>
                    <a:sym typeface="+mn-ea"/>
                  </a:rPr>
                  <a:t>。</a:t>
                </a: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586" t="-2868" r="-582"/>
                </a:stretch>
              </a:blipFill>
            </p:spPr>
            <p:txBody>
              <a:bodyPr/>
              <a:lstStyle/>
              <a:p>
                <a:r>
                  <a:rPr lang="zh-CN" altLang="en-US">
                    <a:noFill/>
                  </a:rPr>
                  <a:t> </a:t>
                </a:r>
              </a:p>
            </p:txBody>
          </p:sp>
        </mc:Fallback>
      </mc:AlternateContent>
    </p:spTree>
  </p:cSld>
  <p:clrMapOvr>
    <a:masterClrMapping/>
  </p:clrMapOvr>
  <p:transition advTm="8005"/>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p:sp>
        <p:nvSpPr>
          <p:cNvPr id="6" name="内容占位符 5"/>
          <p:cNvSpPr>
            <a:spLocks noGrp="1"/>
          </p:cNvSpPr>
          <p:nvPr>
            <p:ph idx="1"/>
          </p:nvPr>
        </p:nvSpPr>
        <p:spPr/>
        <p:txBody>
          <a:bodyPr/>
          <a:lstStyle/>
          <a:p>
            <a:r>
              <a:rPr lang="zh-CN" altLang="zh-CN" b="1" dirty="0">
                <a:solidFill>
                  <a:srgbClr val="121212"/>
                </a:solidFill>
                <a:effectLst/>
                <a:ea typeface="微软雅黑" panose="020B0503020204020204" pitchFamily="34" charset="-122"/>
                <a:cs typeface="宋体" panose="02010600030101010101" pitchFamily="2" charset="-122"/>
                <a:sym typeface="+mn-ea"/>
              </a:rPr>
              <a:t>贪心准则</a:t>
            </a:r>
            <a:endParaRPr lang="zh-CN" altLang="en-US" b="1" dirty="0">
              <a:sym typeface="+mn-ea"/>
            </a:endParaRP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基本思路和CART一样，对特征值排序后遍历划分点，将其中最优的分裂收益作为该特征的分裂收益，选取具有最优分裂收益的特征作为当前节点的划分特征，按其最优划分点进行二叉划分，得到左右子树。</a:t>
            </a:r>
            <a:endParaRPr lang="zh-CN" altLang="en-US" sz="2400" b="1" dirty="0"/>
          </a:p>
        </p:txBody>
      </p:sp>
      <p:pic>
        <p:nvPicPr>
          <p:cNvPr id="2" name="图片 1"/>
          <p:cNvPicPr>
            <a:picLocks noChangeAspect="1"/>
          </p:cNvPicPr>
          <p:nvPr/>
        </p:nvPicPr>
        <p:blipFill>
          <a:blip r:embed="rId3"/>
          <a:srcRect l="-2950" t="-9452" r="-8027" b="-5211"/>
          <a:stretch>
            <a:fillRect/>
          </a:stretch>
        </p:blipFill>
        <p:spPr>
          <a:xfrm>
            <a:off x="2585720" y="3282315"/>
            <a:ext cx="7020560" cy="3575685"/>
          </a:xfrm>
          <a:prstGeom prst="teardrop">
            <a:avLst/>
          </a:prstGeom>
        </p:spPr>
      </p:pic>
    </p:spTree>
  </p:cSld>
  <p:clrMapOvr>
    <a:masterClrMapping/>
  </p:clrMapOvr>
  <p:transition advTm="8005"/>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p:sp>
        <p:nvSpPr>
          <p:cNvPr id="6" name="内容占位符 5"/>
          <p:cNvSpPr>
            <a:spLocks noGrp="1"/>
          </p:cNvSpPr>
          <p:nvPr>
            <p:ph idx="1"/>
          </p:nvPr>
        </p:nvSpPr>
        <p:spPr/>
        <p:txBody>
          <a:bodyPr/>
          <a:lstStyle/>
          <a:p>
            <a:r>
              <a:rPr lang="zh-CN" altLang="zh-CN" b="1" dirty="0">
                <a:solidFill>
                  <a:srgbClr val="121212"/>
                </a:solidFill>
                <a:effectLst/>
                <a:ea typeface="微软雅黑" panose="020B0503020204020204" pitchFamily="34" charset="-122"/>
                <a:cs typeface="宋体" panose="02010600030101010101" pitchFamily="2" charset="-122"/>
                <a:sym typeface="+mn-ea"/>
              </a:rPr>
              <a:t>贪心准则</a:t>
            </a:r>
            <a:endParaRPr lang="zh-CN" altLang="en-US" b="1" dirty="0">
              <a:sym typeface="+mn-ea"/>
            </a:endParaRP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分裂收益：树A的评分减去树B的评分。虚线框外的叶节点，即非分裂节点的评分均被抵消，只留下分裂后的L、R节点和分裂前的S节点进行比较，因此分裂收益的表达式为：</a:t>
            </a:r>
            <a:endParaRPr lang="en-US" altLang="zh-CN" sz="2400" i="1" kern="1200" dirty="0">
              <a:latin typeface="DejaVu Math TeX Gyre" panose="02000503000000000000" charset="0"/>
              <a:ea typeface="微软雅黑" panose="020B0503020204020204" pitchFamily="34" charset="-122"/>
              <a:cs typeface="DejaVu Math TeX Gyre" panose="02000503000000000000" charset="0"/>
            </a:endParaRPr>
          </a:p>
        </p:txBody>
      </p:sp>
      <p:pic>
        <p:nvPicPr>
          <p:cNvPr id="2" name="图片 1"/>
          <p:cNvPicPr>
            <a:picLocks noChangeAspect="1"/>
          </p:cNvPicPr>
          <p:nvPr/>
        </p:nvPicPr>
        <p:blipFill>
          <a:blip r:embed="rId3"/>
          <a:srcRect l="-2950" t="-9452" r="-8027" b="-5211"/>
          <a:stretch>
            <a:fillRect/>
          </a:stretch>
        </p:blipFill>
        <p:spPr>
          <a:xfrm>
            <a:off x="6985563" y="3908039"/>
            <a:ext cx="5493552" cy="2797955"/>
          </a:xfrm>
          <a:prstGeom prst="teardrop">
            <a:avLst/>
          </a:prstGeom>
        </p:spPr>
      </p:pic>
      <mc:AlternateContent xmlns:mc="http://schemas.openxmlformats.org/markup-compatibility/2006" xmlns:a14="http://schemas.microsoft.com/office/drawing/2010/main">
        <mc:Choice Requires="a14">
          <p:sp>
            <p:nvSpPr>
              <p:cNvPr id="14" name="文本框 4">
                <a:extLst>
                  <a:ext uri="{FF2B5EF4-FFF2-40B4-BE49-F238E27FC236}">
                    <a16:creationId xmlns:a16="http://schemas.microsoft.com/office/drawing/2014/main" id="{257344E3-88A3-48B6-9160-EBDBDC54D0A1}"/>
                  </a:ext>
                </a:extLst>
              </p:cNvPr>
              <p:cNvSpPr txBox="1"/>
              <p:nvPr/>
            </p:nvSpPr>
            <p:spPr>
              <a:xfrm>
                <a:off x="183485" y="3705724"/>
                <a:ext cx="4080925" cy="276999"/>
              </a:xfrm>
              <a:prstGeom prst="rect">
                <a:avLst/>
              </a:prstGeom>
              <a:noFill/>
            </p:spPr>
            <p:txBody>
              <a:bodyPr wrap="none" lIns="0" tIns="0" rIns="0" bIns="0"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𝑔𝑎𝑖𝑛</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𝑔𝑎𝑖𝑛</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𝑏𝑒𝑓𝑜𝑟𝑒</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𝑔𝑎𝑖𝑛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𝑎𝑓𝑡𝑒𝑟</m:t>
                      </m:r>
                      <m:r>
                        <a:rPr lang="en-US" altLang="zh-CN" b="0" i="1" smtClean="0">
                          <a:latin typeface="Cambria Math" panose="02040503050406030204" pitchFamily="18" charset="0"/>
                          <a:ea typeface="微软雅黑" panose="020B0503020204020204" pitchFamily="34" charset="-122"/>
                        </a:rPr>
                        <m:t>)</m:t>
                      </m:r>
                    </m:oMath>
                  </m:oMathPara>
                </a14:m>
                <a:endParaRPr lang="zh-CN" altLang="en-US" dirty="0">
                  <a:ea typeface="微软雅黑" panose="020B0503020204020204" pitchFamily="34" charset="-122"/>
                </a:endParaRPr>
              </a:p>
            </p:txBody>
          </p:sp>
        </mc:Choice>
        <mc:Fallback xmlns="">
          <p:sp>
            <p:nvSpPr>
              <p:cNvPr id="14" name="文本框 4">
                <a:extLst>
                  <a:ext uri="{FF2B5EF4-FFF2-40B4-BE49-F238E27FC236}">
                    <a16:creationId xmlns:a16="http://schemas.microsoft.com/office/drawing/2014/main" id="{257344E3-88A3-48B6-9160-EBDBDC54D0A1}"/>
                  </a:ext>
                </a:extLst>
              </p:cNvPr>
              <p:cNvSpPr txBox="1">
                <a:spLocks noRot="1" noChangeAspect="1" noMove="1" noResize="1" noEditPoints="1" noAdjustHandles="1" noChangeArrowheads="1" noChangeShapeType="1" noTextEdit="1"/>
              </p:cNvSpPr>
              <p:nvPr/>
            </p:nvSpPr>
            <p:spPr>
              <a:xfrm>
                <a:off x="183485" y="3705724"/>
                <a:ext cx="4080925" cy="276999"/>
              </a:xfrm>
              <a:prstGeom prst="rect">
                <a:avLst/>
              </a:prstGeom>
              <a:blipFill>
                <a:blip r:embed="rId4"/>
                <a:stretch>
                  <a:fillRect l="-3433" r="-33731" b="-8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5">
                <a:extLst>
                  <a:ext uri="{FF2B5EF4-FFF2-40B4-BE49-F238E27FC236}">
                    <a16:creationId xmlns:a16="http://schemas.microsoft.com/office/drawing/2014/main" id="{99875ACB-0B2B-4865-86D5-0D023A83D0BB}"/>
                  </a:ext>
                </a:extLst>
              </p:cNvPr>
              <p:cNvSpPr txBox="1"/>
              <p:nvPr/>
            </p:nvSpPr>
            <p:spPr>
              <a:xfrm>
                <a:off x="1110276" y="4370815"/>
                <a:ext cx="4145174" cy="644279"/>
              </a:xfrm>
              <a:prstGeom prst="rect">
                <a:avLst/>
              </a:prstGeom>
              <a:noFill/>
            </p:spPr>
            <p:txBody>
              <a:bodyPr wrap="none" lIns="0" tIns="0" rIns="0" bIns="0"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2</m:t>
                          </m:r>
                        </m:den>
                      </m:f>
                      <m:d>
                        <m:dPr>
                          <m:begChr m:val="["/>
                          <m:endChr m:val="]"/>
                          <m:ctrlPr>
                            <a:rPr lang="en-US" altLang="zh-CN" b="0" i="1" smtClean="0">
                              <a:latin typeface="Cambria Math" panose="02040503050406030204" pitchFamily="18" charset="0"/>
                              <a:ea typeface="微软雅黑" panose="020B0503020204020204" pitchFamily="34" charset="-122"/>
                            </a:rPr>
                          </m:ctrlPr>
                        </m:dPr>
                        <m:e>
                          <m:f>
                            <m:fPr>
                              <m:ctrlPr>
                                <a:rPr lang="en-US" altLang="zh-CN" i="1">
                                  <a:latin typeface="Cambria Math" panose="02040503050406030204" pitchFamily="18" charset="0"/>
                                  <a:ea typeface="微软雅黑" panose="020B0503020204020204" pitchFamily="34" charset="-122"/>
                                </a:rPr>
                              </m:ctrlPr>
                            </m:fPr>
                            <m:num>
                              <m:sSup>
                                <m:sSupPr>
                                  <m:ctrlPr>
                                    <a:rPr lang="en-US" altLang="zh-CN" i="1">
                                      <a:latin typeface="Cambria Math" panose="02040503050406030204" pitchFamily="18" charset="0"/>
                                      <a:ea typeface="微软雅黑" panose="020B0503020204020204" pitchFamily="34" charset="-122"/>
                                    </a:rPr>
                                  </m:ctrlPr>
                                </m:sSup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𝐺</m:t>
                                      </m:r>
                                    </m:e>
                                    <m:sub>
                                      <m:r>
                                        <a:rPr lang="en-US" altLang="zh-CN" b="0" i="1" smtClean="0">
                                          <a:latin typeface="Cambria Math" panose="02040503050406030204" pitchFamily="18" charset="0"/>
                                          <a:ea typeface="微软雅黑" panose="020B0503020204020204" pitchFamily="34" charset="-122"/>
                                        </a:rPr>
                                        <m:t>𝐿</m:t>
                                      </m:r>
                                    </m:sub>
                                  </m:sSub>
                                </m:e>
                                <m:sup>
                                  <m:r>
                                    <a:rPr lang="en-US" altLang="zh-CN" i="1">
                                      <a:latin typeface="Cambria Math" panose="02040503050406030204" pitchFamily="18" charset="0"/>
                                      <a:ea typeface="微软雅黑" panose="020B0503020204020204" pitchFamily="34" charset="-122"/>
                                    </a:rPr>
                                    <m:t>2</m:t>
                                  </m:r>
                                </m:sup>
                              </m:sSup>
                            </m:num>
                            <m:den>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b="0" i="1" smtClean="0">
                                      <a:latin typeface="Cambria Math" panose="02040503050406030204" pitchFamily="18" charset="0"/>
                                      <a:ea typeface="微软雅黑" panose="020B0503020204020204" pitchFamily="34" charset="-122"/>
                                    </a:rPr>
                                    <m:t>𝐿</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𝜆</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微软雅黑" panose="020B0503020204020204" pitchFamily="34" charset="-122"/>
                                </a:rPr>
                              </m:ctrlPr>
                            </m:fPr>
                            <m:num>
                              <m:sSup>
                                <m:sSupPr>
                                  <m:ctrlPr>
                                    <a:rPr lang="en-US" altLang="zh-CN" i="1">
                                      <a:latin typeface="Cambria Math" panose="02040503050406030204" pitchFamily="18" charset="0"/>
                                      <a:ea typeface="微软雅黑" panose="020B0503020204020204" pitchFamily="34" charset="-122"/>
                                    </a:rPr>
                                  </m:ctrlPr>
                                </m:sSup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𝐺</m:t>
                                      </m:r>
                                    </m:e>
                                    <m:sub>
                                      <m:r>
                                        <a:rPr lang="en-US" altLang="zh-CN" b="0" i="1" smtClean="0">
                                          <a:latin typeface="Cambria Math" panose="02040503050406030204" pitchFamily="18" charset="0"/>
                                          <a:ea typeface="微软雅黑" panose="020B0503020204020204" pitchFamily="34" charset="-122"/>
                                        </a:rPr>
                                        <m:t>𝑅</m:t>
                                      </m:r>
                                    </m:sub>
                                  </m:sSub>
                                </m:e>
                                <m:sup>
                                  <m:r>
                                    <a:rPr lang="en-US" altLang="zh-CN" i="1">
                                      <a:latin typeface="Cambria Math" panose="02040503050406030204" pitchFamily="18" charset="0"/>
                                      <a:ea typeface="微软雅黑" panose="020B0503020204020204" pitchFamily="34" charset="-122"/>
                                    </a:rPr>
                                    <m:t>2</m:t>
                                  </m:r>
                                </m:sup>
                              </m:sSup>
                            </m:num>
                            <m:den>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b="0" i="1" smtClean="0">
                                      <a:latin typeface="Cambria Math" panose="02040503050406030204" pitchFamily="18" charset="0"/>
                                      <a:ea typeface="微软雅黑" panose="020B0503020204020204" pitchFamily="34" charset="-122"/>
                                    </a:rPr>
                                    <m:t>𝑅</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𝜆</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微软雅黑" panose="020B0503020204020204" pitchFamily="34" charset="-122"/>
                                </a:rPr>
                              </m:ctrlPr>
                            </m:fPr>
                            <m:num>
                              <m:sSup>
                                <m:sSupPr>
                                  <m:ctrlPr>
                                    <a:rPr lang="en-US" altLang="zh-CN" i="1">
                                      <a:latin typeface="Cambria Math" panose="02040503050406030204" pitchFamily="18" charset="0"/>
                                      <a:ea typeface="微软雅黑" panose="020B0503020204020204" pitchFamily="34" charset="-122"/>
                                    </a:rPr>
                                  </m:ctrlPr>
                                </m:sSupPr>
                                <m:e>
                                  <m:r>
                                    <a:rPr lang="en-US" altLang="zh-CN"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𝐺</m:t>
                                      </m:r>
                                    </m:e>
                                    <m:sub>
                                      <m:r>
                                        <a:rPr lang="en-US" altLang="zh-CN" b="0" i="1" smtClean="0">
                                          <a:latin typeface="Cambria Math" panose="02040503050406030204" pitchFamily="18" charset="0"/>
                                          <a:ea typeface="微软雅黑" panose="020B0503020204020204" pitchFamily="34" charset="-122"/>
                                        </a:rPr>
                                        <m:t>𝐿</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𝐺</m:t>
                                      </m:r>
                                    </m:e>
                                    <m:sub>
                                      <m:r>
                                        <a:rPr lang="en-US" altLang="zh-CN" b="0" i="1" smtClean="0">
                                          <a:latin typeface="Cambria Math" panose="02040503050406030204" pitchFamily="18" charset="0"/>
                                          <a:ea typeface="微软雅黑" panose="020B0503020204020204" pitchFamily="34" charset="-122"/>
                                        </a:rPr>
                                        <m:t>𝑅</m:t>
                                      </m:r>
                                    </m:sub>
                                  </m:sSub>
                                  <m:r>
                                    <a:rPr lang="en-US" altLang="zh-CN" b="0" i="1" smtClean="0">
                                      <a:latin typeface="Cambria Math" panose="02040503050406030204" pitchFamily="18" charset="0"/>
                                      <a:ea typeface="微软雅黑" panose="020B0503020204020204" pitchFamily="34" charset="-122"/>
                                    </a:rPr>
                                    <m:t>)</m:t>
                                  </m:r>
                                </m:e>
                                <m:sup>
                                  <m:r>
                                    <a:rPr lang="en-US" altLang="zh-CN" i="1">
                                      <a:latin typeface="Cambria Math" panose="02040503050406030204" pitchFamily="18" charset="0"/>
                                      <a:ea typeface="微软雅黑" panose="020B0503020204020204" pitchFamily="34" charset="-122"/>
                                    </a:rPr>
                                    <m:t>2</m:t>
                                  </m:r>
                                </m:sup>
                              </m:sSup>
                            </m:num>
                            <m:den>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b="0" i="1" smtClean="0">
                                      <a:latin typeface="Cambria Math" panose="02040503050406030204" pitchFamily="18" charset="0"/>
                                      <a:ea typeface="微软雅黑" panose="020B0503020204020204" pitchFamily="34" charset="-122"/>
                                    </a:rPr>
                                    <m:t>𝐿</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𝐻</m:t>
                                  </m:r>
                                </m:e>
                                <m:sub>
                                  <m:r>
                                    <a:rPr lang="en-US" altLang="zh-CN" b="0" i="1" smtClean="0">
                                      <a:latin typeface="Cambria Math" panose="02040503050406030204" pitchFamily="18" charset="0"/>
                                      <a:ea typeface="微软雅黑" panose="020B0503020204020204" pitchFamily="34" charset="-122"/>
                                    </a:rPr>
                                    <m:t>𝑅</m:t>
                                  </m:r>
                                </m:sub>
                              </m:sSub>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𝜆</m:t>
                              </m:r>
                            </m:den>
                          </m:f>
                        </m:e>
                      </m:d>
                      <m:r>
                        <a:rPr lang="en-US" altLang="zh-CN" b="0" i="0" smtClean="0">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Cambria Math" panose="02040503050406030204" pitchFamily="18" charset="0"/>
                        </a:rPr>
                        <m:t>𝛾</m:t>
                      </m:r>
                    </m:oMath>
                  </m:oMathPara>
                </a14:m>
                <a:endParaRPr lang="zh-CN" altLang="en-US" dirty="0">
                  <a:ea typeface="微软雅黑" panose="020B0503020204020204" pitchFamily="34" charset="-122"/>
                </a:endParaRPr>
              </a:p>
            </p:txBody>
          </p:sp>
        </mc:Choice>
        <mc:Fallback xmlns="">
          <p:sp>
            <p:nvSpPr>
              <p:cNvPr id="15" name="文本框 5">
                <a:extLst>
                  <a:ext uri="{FF2B5EF4-FFF2-40B4-BE49-F238E27FC236}">
                    <a16:creationId xmlns:a16="http://schemas.microsoft.com/office/drawing/2014/main" id="{99875ACB-0B2B-4865-86D5-0D023A83D0BB}"/>
                  </a:ext>
                </a:extLst>
              </p:cNvPr>
              <p:cNvSpPr txBox="1">
                <a:spLocks noRot="1" noChangeAspect="1" noMove="1" noResize="1" noEditPoints="1" noAdjustHandles="1" noChangeArrowheads="1" noChangeShapeType="1" noTextEdit="1"/>
              </p:cNvSpPr>
              <p:nvPr/>
            </p:nvSpPr>
            <p:spPr>
              <a:xfrm>
                <a:off x="1110276" y="4370815"/>
                <a:ext cx="4145174" cy="644279"/>
              </a:xfrm>
              <a:prstGeom prst="rect">
                <a:avLst/>
              </a:prstGeom>
              <a:blipFill>
                <a:blip r:embed="rId5"/>
                <a:stretch>
                  <a:fillRect r="-30147" b="-46226"/>
                </a:stretch>
              </a:blipFill>
            </p:spPr>
            <p:txBody>
              <a:bodyPr/>
              <a:lstStyle/>
              <a:p>
                <a:r>
                  <a:rPr lang="zh-CN" altLang="en-US">
                    <a:noFill/>
                  </a:rPr>
                  <a:t> </a:t>
                </a:r>
              </a:p>
            </p:txBody>
          </p:sp>
        </mc:Fallback>
      </mc:AlternateContent>
      <p:sp>
        <p:nvSpPr>
          <p:cNvPr id="17" name="下箭头 6">
            <a:extLst>
              <a:ext uri="{FF2B5EF4-FFF2-40B4-BE49-F238E27FC236}">
                <a16:creationId xmlns:a16="http://schemas.microsoft.com/office/drawing/2014/main" id="{148998F4-D15D-43DA-8424-1A2964CA15FD}"/>
              </a:ext>
            </a:extLst>
          </p:cNvPr>
          <p:cNvSpPr/>
          <p:nvPr/>
        </p:nvSpPr>
        <p:spPr>
          <a:xfrm>
            <a:off x="5381258" y="5487225"/>
            <a:ext cx="165463" cy="252000"/>
          </a:xfrm>
          <a:prstGeom prst="downArrow">
            <a:avLst/>
          </a:prstGeom>
          <a:solidFill>
            <a:srgbClr val="004586"/>
          </a:solidFill>
          <a:ln>
            <a:solidFill>
              <a:srgbClr val="004586"/>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solidFill>
                  <a:schemeClr val="dk1"/>
                </a:solidFill>
              </a:defRPr>
            </a:defPPr>
            <a:lvl1pPr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9pPr>
          </a:lstStyle>
          <a:p>
            <a:pPr algn="ctr"/>
            <a:endParaRPr lang="zh-CN" altLang="en-US" sz="2200" dirty="0">
              <a:ea typeface="微软雅黑" panose="020B0503020204020204" pitchFamily="34" charset="-122"/>
            </a:endParaRPr>
          </a:p>
        </p:txBody>
      </p:sp>
      <p:sp>
        <p:nvSpPr>
          <p:cNvPr id="18" name="下箭头 6">
            <a:extLst>
              <a:ext uri="{FF2B5EF4-FFF2-40B4-BE49-F238E27FC236}">
                <a16:creationId xmlns:a16="http://schemas.microsoft.com/office/drawing/2014/main" id="{8B24ABF6-33F5-47DB-9CB4-F64D9D90A864}"/>
              </a:ext>
            </a:extLst>
          </p:cNvPr>
          <p:cNvSpPr/>
          <p:nvPr/>
        </p:nvSpPr>
        <p:spPr>
          <a:xfrm>
            <a:off x="3657239" y="5487225"/>
            <a:ext cx="165463" cy="252000"/>
          </a:xfrm>
          <a:prstGeom prst="downArrow">
            <a:avLst/>
          </a:prstGeom>
          <a:solidFill>
            <a:srgbClr val="004586"/>
          </a:solidFill>
          <a:ln>
            <a:solidFill>
              <a:srgbClr val="004586"/>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solidFill>
                  <a:schemeClr val="dk1"/>
                </a:solidFill>
              </a:defRPr>
            </a:defPPr>
            <a:lvl1pPr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9pPr>
          </a:lstStyle>
          <a:p>
            <a:pPr algn="ctr"/>
            <a:endParaRPr lang="zh-CN" altLang="en-US" sz="2200" dirty="0">
              <a:ea typeface="微软雅黑" panose="020B0503020204020204" pitchFamily="34" charset="-122"/>
            </a:endParaRPr>
          </a:p>
        </p:txBody>
      </p:sp>
      <p:sp>
        <p:nvSpPr>
          <p:cNvPr id="19" name="下箭头 6">
            <a:extLst>
              <a:ext uri="{FF2B5EF4-FFF2-40B4-BE49-F238E27FC236}">
                <a16:creationId xmlns:a16="http://schemas.microsoft.com/office/drawing/2014/main" id="{E7C6E56E-BEE8-4C29-9F8C-162C548B649C}"/>
              </a:ext>
            </a:extLst>
          </p:cNvPr>
          <p:cNvSpPr/>
          <p:nvPr/>
        </p:nvSpPr>
        <p:spPr>
          <a:xfrm>
            <a:off x="2330169" y="5492087"/>
            <a:ext cx="165463" cy="252000"/>
          </a:xfrm>
          <a:prstGeom prst="downArrow">
            <a:avLst/>
          </a:prstGeom>
          <a:solidFill>
            <a:srgbClr val="004586"/>
          </a:solidFill>
          <a:ln>
            <a:solidFill>
              <a:srgbClr val="004586"/>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solidFill>
                  <a:schemeClr val="dk1"/>
                </a:solidFill>
              </a:defRPr>
            </a:defPPr>
            <a:lvl1pPr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9pPr>
          </a:lstStyle>
          <a:p>
            <a:pPr algn="ctr"/>
            <a:endParaRPr lang="zh-CN" altLang="en-US" sz="2200" dirty="0">
              <a:ea typeface="微软雅黑" panose="020B0503020204020204" pitchFamily="34" charset="-122"/>
            </a:endParaRPr>
          </a:p>
        </p:txBody>
      </p:sp>
      <p:sp>
        <p:nvSpPr>
          <p:cNvPr id="20" name="文本框 10">
            <a:extLst>
              <a:ext uri="{FF2B5EF4-FFF2-40B4-BE49-F238E27FC236}">
                <a16:creationId xmlns:a16="http://schemas.microsoft.com/office/drawing/2014/main" id="{834FB0F5-F298-44A6-AF18-B0B56E77A6B5}"/>
              </a:ext>
            </a:extLst>
          </p:cNvPr>
          <p:cNvSpPr txBox="1"/>
          <p:nvPr/>
        </p:nvSpPr>
        <p:spPr>
          <a:xfrm>
            <a:off x="1216018" y="5887557"/>
            <a:ext cx="1864047"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r>
              <a:rPr lang="zh-CN" altLang="en-US" sz="1400" dirty="0">
                <a:solidFill>
                  <a:srgbClr val="FF0000"/>
                </a:solidFill>
              </a:rPr>
              <a:t>分裂后左子树分数</a:t>
            </a:r>
          </a:p>
        </p:txBody>
      </p:sp>
      <p:sp>
        <p:nvSpPr>
          <p:cNvPr id="24" name="文本框 11">
            <a:extLst>
              <a:ext uri="{FF2B5EF4-FFF2-40B4-BE49-F238E27FC236}">
                <a16:creationId xmlns:a16="http://schemas.microsoft.com/office/drawing/2014/main" id="{963D3B72-A5D5-4B97-B7A2-854D7F3D3F2C}"/>
              </a:ext>
            </a:extLst>
          </p:cNvPr>
          <p:cNvSpPr txBox="1"/>
          <p:nvPr/>
        </p:nvSpPr>
        <p:spPr>
          <a:xfrm>
            <a:off x="3391403" y="5887557"/>
            <a:ext cx="1864047"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r>
              <a:rPr lang="zh-CN" altLang="en-US" sz="1400" dirty="0">
                <a:solidFill>
                  <a:srgbClr val="FF0000"/>
                </a:solidFill>
              </a:rPr>
              <a:t>分裂后右子树分数</a:t>
            </a:r>
          </a:p>
        </p:txBody>
      </p:sp>
      <p:sp>
        <p:nvSpPr>
          <p:cNvPr id="25" name="文本框 15">
            <a:extLst>
              <a:ext uri="{FF2B5EF4-FFF2-40B4-BE49-F238E27FC236}">
                <a16:creationId xmlns:a16="http://schemas.microsoft.com/office/drawing/2014/main" id="{0999506C-EFA3-4A99-A0B1-E979C2EBD0B1}"/>
              </a:ext>
            </a:extLst>
          </p:cNvPr>
          <p:cNvSpPr txBox="1"/>
          <p:nvPr/>
        </p:nvSpPr>
        <p:spPr>
          <a:xfrm>
            <a:off x="5298876" y="5864557"/>
            <a:ext cx="2348452" cy="523220"/>
          </a:xfrm>
          <a:prstGeom prst="rect">
            <a:avLst/>
          </a:prstGeom>
          <a:noFill/>
        </p:spPr>
        <p:txBody>
          <a:bodyPr wrap="square">
            <a:spAutoFit/>
          </a:bodyPr>
          <a:lstStyle>
            <a:defPPr>
              <a:defRPr lang="zh-CN"/>
            </a:defPPr>
            <a:lvl1pPr>
              <a:defRPr sz="1400" i="1">
                <a:solidFill>
                  <a:srgbClr val="FF0000"/>
                </a:solidFill>
                <a:latin typeface="Cambria Math" panose="02040503050406030204" pitchFamily="18" charset="0"/>
                <a:ea typeface="微软雅黑" panose="020B0503020204020204" pitchFamily="34" charset="-122"/>
              </a:defRPr>
            </a:lvl1pPr>
          </a:lstStyle>
          <a:p>
            <a:r>
              <a:rPr lang="zh-CN" altLang="en-US" i="0" dirty="0"/>
              <a:t>分裂前左、右子树的分数：</a:t>
            </a:r>
          </a:p>
          <a:p>
            <a:r>
              <a:rPr lang="zh-CN" altLang="en-US" i="0" dirty="0"/>
              <a:t>不分割可以拿到的分数</a:t>
            </a:r>
          </a:p>
        </p:txBody>
      </p:sp>
      <p:sp>
        <p:nvSpPr>
          <p:cNvPr id="26" name="文本框 17">
            <a:extLst>
              <a:ext uri="{FF2B5EF4-FFF2-40B4-BE49-F238E27FC236}">
                <a16:creationId xmlns:a16="http://schemas.microsoft.com/office/drawing/2014/main" id="{E08FAA20-D82C-4EEA-950E-C00E8F50EC99}"/>
              </a:ext>
            </a:extLst>
          </p:cNvPr>
          <p:cNvSpPr txBox="1"/>
          <p:nvPr/>
        </p:nvSpPr>
        <p:spPr>
          <a:xfrm>
            <a:off x="5801176" y="3810998"/>
            <a:ext cx="2960856" cy="307777"/>
          </a:xfrm>
          <a:prstGeom prst="rect">
            <a:avLst/>
          </a:prstGeom>
          <a:noFill/>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r>
              <a:rPr lang="zh-CN" altLang="en-US" sz="1400" dirty="0">
                <a:solidFill>
                  <a:srgbClr val="FF0000"/>
                </a:solidFill>
              </a:rPr>
              <a:t>加入新叶子节点引入的复杂度代价</a:t>
            </a:r>
          </a:p>
        </p:txBody>
      </p:sp>
      <p:sp>
        <p:nvSpPr>
          <p:cNvPr id="27" name="下箭头 6">
            <a:extLst>
              <a:ext uri="{FF2B5EF4-FFF2-40B4-BE49-F238E27FC236}">
                <a16:creationId xmlns:a16="http://schemas.microsoft.com/office/drawing/2014/main" id="{66D9315B-26EC-40A5-8C7B-C43C16F7EFD1}"/>
              </a:ext>
            </a:extLst>
          </p:cNvPr>
          <p:cNvSpPr/>
          <p:nvPr/>
        </p:nvSpPr>
        <p:spPr>
          <a:xfrm rot="12778939">
            <a:off x="6392651" y="4313592"/>
            <a:ext cx="165463" cy="252000"/>
          </a:xfrm>
          <a:prstGeom prst="downArrow">
            <a:avLst/>
          </a:prstGeom>
          <a:solidFill>
            <a:srgbClr val="004586"/>
          </a:solidFill>
          <a:ln>
            <a:solidFill>
              <a:srgbClr val="004586"/>
            </a:solidFill>
          </a:ln>
        </p:spPr>
        <p:style>
          <a:lnRef idx="2">
            <a:schemeClr val="accent1"/>
          </a:lnRef>
          <a:fillRef idx="1">
            <a:schemeClr val="lt1"/>
          </a:fillRef>
          <a:effectRef idx="0">
            <a:schemeClr val="accent1"/>
          </a:effectRef>
          <a:fontRef idx="minor">
            <a:schemeClr val="dk1"/>
          </a:fontRef>
        </p:style>
        <p:txBody>
          <a:bodyPr rtlCol="0" anchor="ctr"/>
          <a:lstStyle>
            <a:defPPr>
              <a:defRPr lang="zh-CN">
                <a:solidFill>
                  <a:schemeClr val="dk1"/>
                </a:solidFill>
              </a:defRPr>
            </a:defPPr>
            <a:lvl1pPr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dk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dk1"/>
                </a:solidFill>
                <a:latin typeface="Arial" panose="020B0604020202020204" pitchFamily="34" charset="0"/>
                <a:ea typeface="微软雅黑" panose="020B0503020204020204" pitchFamily="34" charset="-122"/>
                <a:cs typeface="+mn-cs"/>
              </a:defRPr>
            </a:lvl9pPr>
          </a:lstStyle>
          <a:p>
            <a:pPr algn="ctr"/>
            <a:endParaRPr lang="zh-CN" altLang="en-US" sz="2200" dirty="0">
              <a:ea typeface="微软雅黑" panose="020B0503020204020204" pitchFamily="34" charset="-122"/>
            </a:endParaRPr>
          </a:p>
        </p:txBody>
      </p:sp>
    </p:spTree>
  </p:cSld>
  <p:clrMapOvr>
    <a:masterClrMapping/>
  </p:clrMapOvr>
  <p:transition advTm="8005"/>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p:sp>
        <p:nvSpPr>
          <p:cNvPr id="6" name="内容占位符 5"/>
          <p:cNvSpPr>
            <a:spLocks noGrp="1"/>
          </p:cNvSpPr>
          <p:nvPr>
            <p:ph idx="1"/>
          </p:nvPr>
        </p:nvSpPr>
        <p:spPr/>
        <p:txBody>
          <a:bodyPr/>
          <a:lstStyle/>
          <a:p>
            <a:r>
              <a:rPr lang="zh-CN" altLang="zh-CN" b="1" dirty="0">
                <a:solidFill>
                  <a:srgbClr val="121212"/>
                </a:solidFill>
                <a:effectLst/>
                <a:ea typeface="微软雅黑" panose="020B0503020204020204" pitchFamily="34" charset="-122"/>
                <a:cs typeface="宋体" panose="02010600030101010101" pitchFamily="2" charset="-122"/>
                <a:sym typeface="+mn-ea"/>
              </a:rPr>
              <a:t>列采样和学习率</a:t>
            </a: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XGBoost还引入了两项特性：列采样和学习率。</a:t>
            </a: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rPr>
              <a:t>列采样，即随机森林中的做法，每次节点分裂的待选特征集合不是剩余全部特征，而是剩余特征的一个子集。可以更好地对抗过拟合，还能减少计算开销。‘</a:t>
            </a: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rPr>
              <a:t>学习率，或者叫步长，是在每个子模型前（即在每个叶节点的回归值上）乘上该系数，削弱每颗树的影响，XGBoost默认设定为0.3。</a:t>
            </a:r>
          </a:p>
        </p:txBody>
      </p:sp>
    </p:spTree>
  </p:cSld>
  <p:clrMapOvr>
    <a:masterClrMapping/>
  </p:clrMapOvr>
  <p:transition advTm="8005"/>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4.XGBoost</a:t>
            </a:r>
          </a:p>
        </p:txBody>
      </p:sp>
      <p:sp>
        <p:nvSpPr>
          <p:cNvPr id="6" name="内容占位符 5"/>
          <p:cNvSpPr>
            <a:spLocks noGrp="1"/>
          </p:cNvSpPr>
          <p:nvPr>
            <p:ph idx="1"/>
          </p:nvPr>
        </p:nvSpPr>
        <p:spPr>
          <a:xfrm>
            <a:off x="294005" y="1452880"/>
            <a:ext cx="10879455" cy="4673600"/>
          </a:xfrm>
        </p:spPr>
        <p:txBody>
          <a:bodyPr/>
          <a:lstStyle/>
          <a:p>
            <a:r>
              <a:rPr lang="zh-CN" altLang="zh-CN" b="1" dirty="0">
                <a:solidFill>
                  <a:srgbClr val="121212"/>
                </a:solidFill>
                <a:effectLst/>
                <a:ea typeface="微软雅黑" panose="020B0503020204020204" pitchFamily="34" charset="-122"/>
                <a:cs typeface="宋体" panose="02010600030101010101" pitchFamily="2" charset="-122"/>
                <a:sym typeface="+mn-ea"/>
              </a:rPr>
              <a:t>稀疏感知</a:t>
            </a:r>
          </a:p>
          <a:p>
            <a:pPr>
              <a:lnSpc>
                <a:spcPct val="140000"/>
              </a:lnSpc>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缺失值或是特征稀疏问题，如部分特征中出现大量的0或是one-hot向量这种情况。XGBoost用稀疏感知策略来同时处理这两个问题：概括地说，将缺失值和稀疏0值等同视作缺失值，再将这些缺失值“绑定”在一起，分裂节点的遍历会跳过缺失值的整体。这样大大提高了运算效率。</a:t>
            </a:r>
            <a:endParaRPr lang="zh-CN" altLang="zh-CN" sz="2400" dirty="0">
              <a:solidFill>
                <a:srgbClr val="121212"/>
              </a:solidFill>
              <a:effectLst/>
              <a:ea typeface="微软雅黑" panose="020B0503020204020204" pitchFamily="34" charset="-122"/>
              <a:cs typeface="宋体" panose="02010600030101010101" pitchFamily="2" charset="-122"/>
            </a:endParaRPr>
          </a:p>
        </p:txBody>
      </p:sp>
    </p:spTree>
  </p:cSld>
  <p:clrMapOvr>
    <a:masterClrMapping/>
  </p:clrMapOvr>
  <p:transition advTm="8005"/>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771775" y="5146675"/>
            <a:ext cx="6287135" cy="647700"/>
          </a:xfrm>
          <a:prstGeom prst="rect">
            <a:avLst/>
          </a:prstGeom>
          <a:solidFill>
            <a:srgbClr val="0070C0"/>
          </a:solidFill>
          <a:ln>
            <a:noFill/>
          </a:ln>
          <a:effectLst>
            <a:outerShdw blurRad="50800" dist="38100" dir="2700000" algn="tl" rotWithShape="0">
              <a:prstClr val="black">
                <a:alpha val="40000"/>
              </a:prstClr>
            </a:outerShdw>
          </a:effectLst>
        </p:spPr>
      </p:pic>
      <p:sp>
        <p:nvSpPr>
          <p:cNvPr id="44" name="TextBox 6"/>
          <p:cNvSpPr txBox="1">
            <a:spLocks noChangeArrowheads="1"/>
          </p:cNvSpPr>
          <p:nvPr/>
        </p:nvSpPr>
        <p:spPr bwMode="auto">
          <a:xfrm>
            <a:off x="3029495" y="1873094"/>
            <a:ext cx="510547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个体与集成</a:t>
            </a:r>
          </a:p>
        </p:txBody>
      </p:sp>
      <p:sp>
        <p:nvSpPr>
          <p:cNvPr id="47" name="TextBox 10"/>
          <p:cNvSpPr txBox="1">
            <a:spLocks noChangeArrowheads="1"/>
          </p:cNvSpPr>
          <p:nvPr/>
        </p:nvSpPr>
        <p:spPr bwMode="auto">
          <a:xfrm>
            <a:off x="3002508" y="274985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sym typeface="+mn-ea"/>
              </a:rPr>
              <a:t>集成学习方法概述</a:t>
            </a:r>
            <a:endParaRPr lang="zh-CN" altLang="en-US" sz="3600" dirty="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6503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en-US" altLang="zh-CN" sz="3600" dirty="0">
                <a:solidFill>
                  <a:schemeClr val="tx1"/>
                </a:solidFill>
                <a:latin typeface="Impact" panose="020B0806030902050204" pitchFamily="34" charset="0"/>
                <a:ea typeface="微软雅黑" panose="020B0503020204020204" pitchFamily="34" charset="-122"/>
                <a:sym typeface="+mn-ea"/>
              </a:rPr>
              <a:t>AdaBoost</a:t>
            </a:r>
            <a:r>
              <a:rPr lang="zh-CN" altLang="en-US" sz="3600" dirty="0">
                <a:solidFill>
                  <a:schemeClr val="tx1"/>
                </a:solidFill>
                <a:latin typeface="Impact" panose="020B0806030902050204" pitchFamily="34" charset="0"/>
                <a:ea typeface="微软雅黑" panose="020B0503020204020204" pitchFamily="34" charset="-122"/>
                <a:sym typeface="+mn-ea"/>
              </a:rPr>
              <a:t>和</a:t>
            </a:r>
            <a:r>
              <a:rPr lang="en-US" altLang="zh-CN" sz="3600" dirty="0">
                <a:solidFill>
                  <a:schemeClr val="tx1"/>
                </a:solidFill>
                <a:latin typeface="Impact" panose="020B0806030902050204" pitchFamily="34" charset="0"/>
                <a:ea typeface="微软雅黑" panose="020B0503020204020204" pitchFamily="34" charset="-122"/>
                <a:sym typeface="+mn-ea"/>
              </a:rPr>
              <a:t>GBDT</a:t>
            </a:r>
            <a:r>
              <a:rPr lang="zh-CN" altLang="en-US" sz="3600" dirty="0">
                <a:solidFill>
                  <a:schemeClr val="tx1"/>
                </a:solidFill>
                <a:latin typeface="Impact" panose="020B0806030902050204" pitchFamily="34" charset="0"/>
                <a:ea typeface="微软雅黑" panose="020B0503020204020204" pitchFamily="34" charset="-122"/>
                <a:sym typeface="+mn-ea"/>
              </a:rPr>
              <a:t>算法</a:t>
            </a:r>
          </a:p>
        </p:txBody>
      </p:sp>
      <p:sp>
        <p:nvSpPr>
          <p:cNvPr id="51" name="TextBox 10"/>
          <p:cNvSpPr txBox="1">
            <a:spLocks noChangeArrowheads="1"/>
          </p:cNvSpPr>
          <p:nvPr>
            <p:custDataLst>
              <p:tags r:id="rId1"/>
            </p:custDataLst>
          </p:nvPr>
        </p:nvSpPr>
        <p:spPr bwMode="auto">
          <a:xfrm>
            <a:off x="3029495" y="43802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04    </a:t>
            </a:r>
            <a:r>
              <a:rPr lang="en-US" altLang="zh-CN" sz="3600" dirty="0" err="1">
                <a:solidFill>
                  <a:schemeClr val="tx1"/>
                </a:solidFill>
                <a:latin typeface="Impact" panose="020B0806030902050204" pitchFamily="34" charset="0"/>
                <a:ea typeface="微软雅黑" panose="020B0503020204020204" pitchFamily="34" charset="-122"/>
                <a:sym typeface="+mn-ea"/>
              </a:rPr>
              <a:t>XGBoost</a:t>
            </a:r>
          </a:p>
        </p:txBody>
      </p:sp>
      <p:sp>
        <p:nvSpPr>
          <p:cNvPr id="2" name="TextBox 10"/>
          <p:cNvSpPr txBox="1">
            <a:spLocks noChangeArrowheads="1"/>
          </p:cNvSpPr>
          <p:nvPr/>
        </p:nvSpPr>
        <p:spPr bwMode="auto">
          <a:xfrm>
            <a:off x="3029495" y="519555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05   </a:t>
            </a:r>
            <a:r>
              <a:rPr lang="en-US" altLang="zh-CN" sz="3600" dirty="0" err="1">
                <a:solidFill>
                  <a:schemeClr val="bg1"/>
                </a:solidFill>
                <a:latin typeface="Impact" panose="020B0806030902050204" pitchFamily="34" charset="0"/>
                <a:ea typeface="微软雅黑" panose="020B0503020204020204" pitchFamily="34" charset="-122"/>
                <a:sym typeface="+mn-ea"/>
              </a:rPr>
              <a:t>LightGBM</a:t>
            </a:r>
          </a:p>
        </p:txBody>
      </p:sp>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Tree>
  </p:cSld>
  <p:clrMapOvr>
    <a:masterClrMapping/>
  </p:clrMapOvr>
  <p:transition advTm="8005"/>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2" name="内容占位符 2"/>
          <p:cNvSpPr>
            <a:spLocks noGrp="1"/>
          </p:cNvSpPr>
          <p:nvPr/>
        </p:nvSpPr>
        <p:spPr>
          <a:xfrm>
            <a:off x="294005" y="1452880"/>
            <a:ext cx="11759565" cy="4673600"/>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900"/>
              </a:spcBef>
              <a:spcAft>
                <a:spcPts val="900"/>
              </a:spcAft>
            </a:pPr>
            <a:r>
              <a:rPr lang="en-US" altLang="zh-CN" b="1" kern="100" dirty="0" err="1">
                <a:effectLst/>
                <a:sym typeface="+mn-ea"/>
              </a:rPr>
              <a:t>LightGBM</a:t>
            </a:r>
            <a:r>
              <a:rPr lang="zh-CN" altLang="en-US" b="1" kern="100" dirty="0" err="1">
                <a:effectLst/>
                <a:sym typeface="+mn-ea"/>
              </a:rPr>
              <a:t>的起源</a:t>
            </a:r>
            <a:endParaRPr lang="en-US" altLang="zh-CN" kern="100" dirty="0">
              <a:effectLst/>
              <a:sym typeface="+mn-ea"/>
            </a:endParaRPr>
          </a:p>
          <a:p>
            <a:pPr>
              <a:lnSpc>
                <a:spcPct val="150000"/>
              </a:lnSpc>
              <a:spcBef>
                <a:spcPts val="900"/>
              </a:spcBef>
              <a:spcAft>
                <a:spcPts val="900"/>
              </a:spcAft>
              <a:buFont typeface="Wingdings" panose="05000000000000000000" charset="0"/>
              <a:buChar char=""/>
            </a:pPr>
            <a:r>
              <a:rPr lang="zh-CN" altLang="zh-CN" sz="2400" kern="100" dirty="0">
                <a:effectLst/>
                <a:sym typeface="+mn-ea"/>
              </a:rPr>
              <a:t>由微软提出，主要用于解决</a:t>
            </a:r>
            <a:r>
              <a:rPr lang="en-US" altLang="zh-CN" sz="2400" kern="100" dirty="0">
                <a:effectLst/>
                <a:sym typeface="+mn-ea"/>
              </a:rPr>
              <a:t> GDBT </a:t>
            </a:r>
            <a:r>
              <a:rPr lang="zh-CN" altLang="zh-CN" sz="2400" kern="100" dirty="0">
                <a:effectLst/>
                <a:sym typeface="+mn-ea"/>
              </a:rPr>
              <a:t>在海量数据中遇到的问题，以便其可以更好更快地用于工业实践中</a:t>
            </a:r>
            <a:r>
              <a:rPr lang="zh-CN" altLang="en-US" sz="2400" kern="100" dirty="0">
                <a:effectLst/>
                <a:sym typeface="+mn-ea"/>
              </a:rPr>
              <a:t>，</a:t>
            </a:r>
            <a:r>
              <a:rPr lang="zh-CN" altLang="zh-CN" sz="2400" kern="100" dirty="0">
                <a:effectLst/>
                <a:sym typeface="+mn-ea"/>
              </a:rPr>
              <a:t>其相对</a:t>
            </a:r>
            <a:r>
              <a:rPr lang="en-US" altLang="zh-CN" sz="2400" kern="100" dirty="0">
                <a:effectLst/>
                <a:sym typeface="+mn-ea"/>
              </a:rPr>
              <a:t> </a:t>
            </a:r>
            <a:r>
              <a:rPr lang="en-US" altLang="zh-CN" sz="2400" kern="100" dirty="0" err="1">
                <a:effectLst/>
                <a:sym typeface="+mn-ea"/>
              </a:rPr>
              <a:t>XGBoost</a:t>
            </a:r>
            <a:r>
              <a:rPr lang="en-US" altLang="zh-CN" sz="2400" kern="100" dirty="0">
                <a:effectLst/>
                <a:sym typeface="+mn-ea"/>
              </a:rPr>
              <a:t> </a:t>
            </a:r>
            <a:r>
              <a:rPr lang="zh-CN" altLang="zh-CN" sz="2400" kern="100" dirty="0">
                <a:effectLst/>
                <a:sym typeface="+mn-ea"/>
              </a:rPr>
              <a:t>具有训练速度快、内存占用低的特点。</a:t>
            </a:r>
            <a:endParaRPr lang="en-US" altLang="zh-CN" sz="2400" kern="100" dirty="0">
              <a:effectLst/>
              <a:latin typeface="+mj-ea"/>
              <a:ea typeface="+mj-ea"/>
            </a:endParaRPr>
          </a:p>
          <a:p>
            <a:pPr algn="just">
              <a:lnSpc>
                <a:spcPct val="150000"/>
              </a:lnSpc>
              <a:buFont typeface="Wingdings" panose="05000000000000000000" charset="0"/>
              <a:buChar char=""/>
            </a:pPr>
            <a:r>
              <a:rPr lang="en-US" altLang="zh-CN" sz="2400" kern="100" dirty="0" err="1">
                <a:effectLst/>
                <a:sym typeface="+mn-ea"/>
              </a:rPr>
              <a:t>LightGBM</a:t>
            </a:r>
            <a:r>
              <a:rPr lang="zh-CN" altLang="zh-CN" sz="2400" kern="100" dirty="0">
                <a:effectLst/>
                <a:sym typeface="+mn-ea"/>
              </a:rPr>
              <a:t>与</a:t>
            </a:r>
            <a:r>
              <a:rPr lang="en-US" altLang="zh-CN" sz="2400" kern="100" dirty="0" err="1">
                <a:effectLst/>
                <a:sym typeface="+mn-ea"/>
              </a:rPr>
              <a:t>XGBoost</a:t>
            </a:r>
            <a:r>
              <a:rPr lang="zh-CN" altLang="zh-CN" sz="2400" kern="100" dirty="0">
                <a:effectLst/>
                <a:sym typeface="+mn-ea"/>
              </a:rPr>
              <a:t>相比，主要有以下几个优势：</a:t>
            </a:r>
            <a:endParaRPr lang="zh-CN" altLang="zh-CN" sz="2400" kern="100" dirty="0">
              <a:effectLst/>
              <a:latin typeface="+mj-ea"/>
              <a:ea typeface="+mj-ea"/>
            </a:endParaRPr>
          </a:p>
          <a:p>
            <a:pPr indent="0" algn="just">
              <a:lnSpc>
                <a:spcPct val="130000"/>
              </a:lnSpc>
              <a:buNone/>
            </a:pPr>
            <a:r>
              <a:rPr lang="en-US" altLang="zh-CN" sz="2400" kern="100" dirty="0">
                <a:effectLst/>
                <a:sym typeface="+mn-ea"/>
              </a:rPr>
              <a:t>1</a:t>
            </a:r>
            <a:r>
              <a:rPr lang="zh-CN" altLang="zh-CN" sz="2400" kern="100" dirty="0">
                <a:effectLst/>
                <a:sym typeface="+mn-ea"/>
              </a:rPr>
              <a:t>）更少的样本</a:t>
            </a:r>
            <a:endParaRPr lang="zh-CN" altLang="zh-CN" sz="2400" kern="100" dirty="0">
              <a:effectLst/>
              <a:latin typeface="+mj-ea"/>
              <a:ea typeface="+mj-ea"/>
            </a:endParaRPr>
          </a:p>
          <a:p>
            <a:pPr indent="0" algn="just">
              <a:lnSpc>
                <a:spcPct val="130000"/>
              </a:lnSpc>
              <a:buNone/>
            </a:pPr>
            <a:r>
              <a:rPr lang="en-US" altLang="zh-CN" sz="2400" kern="100" dirty="0">
                <a:effectLst/>
                <a:sym typeface="+mn-ea"/>
              </a:rPr>
              <a:t>2</a:t>
            </a:r>
            <a:r>
              <a:rPr lang="zh-CN" altLang="zh-CN" sz="2400" kern="100" dirty="0">
                <a:effectLst/>
                <a:sym typeface="+mn-ea"/>
              </a:rPr>
              <a:t>）更快的训练速度</a:t>
            </a:r>
          </a:p>
          <a:p>
            <a:pPr indent="0" algn="just">
              <a:lnSpc>
                <a:spcPct val="130000"/>
              </a:lnSpc>
              <a:buNone/>
            </a:pPr>
            <a:r>
              <a:rPr lang="en-US" altLang="zh-CN" sz="2400" kern="100" dirty="0">
                <a:effectLst/>
                <a:sym typeface="+mn-ea"/>
              </a:rPr>
              <a:t>3</a:t>
            </a:r>
            <a:r>
              <a:rPr lang="zh-CN" altLang="zh-CN" sz="2400" kern="100" dirty="0">
                <a:effectLst/>
                <a:sym typeface="+mn-ea"/>
              </a:rPr>
              <a:t>）更低的内存消耗</a:t>
            </a:r>
            <a:endParaRPr lang="zh-CN" altLang="zh-CN" sz="2400" kern="100" dirty="0">
              <a:effectLst/>
              <a:latin typeface="+mj-ea"/>
              <a:ea typeface="+mj-ea"/>
            </a:endParaRPr>
          </a:p>
          <a:p>
            <a:pPr indent="0" algn="just">
              <a:lnSpc>
                <a:spcPct val="130000"/>
              </a:lnSpc>
              <a:buNone/>
            </a:pPr>
            <a:r>
              <a:rPr lang="en-US" altLang="zh-CN" sz="2400" kern="100" dirty="0">
                <a:effectLst/>
                <a:sym typeface="+mn-ea"/>
              </a:rPr>
              <a:t>4</a:t>
            </a:r>
            <a:r>
              <a:rPr lang="zh-CN" altLang="zh-CN" sz="2400" kern="100" dirty="0">
                <a:effectLst/>
                <a:sym typeface="+mn-ea"/>
              </a:rPr>
              <a:t>）分布式支持，可快速处理海量数据</a:t>
            </a:r>
            <a:endParaRPr lang="zh-CN" altLang="zh-CN" sz="2400" kern="100" dirty="0">
              <a:effectLst/>
              <a:latin typeface="+mj-ea"/>
              <a:ea typeface="+mj-ea"/>
            </a:endParaRPr>
          </a:p>
          <a:p>
            <a:pPr marL="0" indent="0">
              <a:lnSpc>
                <a:spcPct val="130000"/>
              </a:lnSpc>
              <a:spcBef>
                <a:spcPts val="900"/>
              </a:spcBef>
              <a:spcAft>
                <a:spcPts val="900"/>
              </a:spcAft>
              <a:buNone/>
            </a:pPr>
            <a:endParaRPr lang="zh-CN" altLang="en-US" sz="24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advTm="8005"/>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1759565" cy="4673600"/>
          </a:xfrm>
        </p:spPr>
        <p:txBody>
          <a:bodyPr/>
          <a:lstStyle/>
          <a:p>
            <a:pPr>
              <a:lnSpc>
                <a:spcPct val="150000"/>
              </a:lnSpc>
              <a:spcBef>
                <a:spcPts val="900"/>
              </a:spcBef>
              <a:spcAft>
                <a:spcPts val="900"/>
              </a:spcAft>
            </a:pPr>
            <a:r>
              <a:rPr lang="en-US" altLang="zh-CN" b="1" kern="100" dirty="0" err="1">
                <a:effectLst/>
                <a:sym typeface="+mn-ea"/>
              </a:rPr>
              <a:t>LightGBM</a:t>
            </a:r>
            <a:r>
              <a:rPr lang="zh-CN" altLang="en-US" kern="100" dirty="0">
                <a:effectLst/>
                <a:sym typeface="+mn-ea"/>
              </a:rPr>
              <a:t>的主要改进</a:t>
            </a:r>
            <a:endParaRPr lang="zh-CN" altLang="en-US" sz="2800" kern="100" dirty="0">
              <a:effectLst/>
              <a:sym typeface="+mn-ea"/>
            </a:endParaRPr>
          </a:p>
          <a:p>
            <a:pPr marL="0" indent="0" algn="just">
              <a:lnSpc>
                <a:spcPct val="140000"/>
              </a:lnSpc>
              <a:buNone/>
            </a:pPr>
            <a:r>
              <a:rPr lang="en-US" altLang="zh-CN" sz="2800"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 LightGBM</a:t>
            </a: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与</a:t>
            </a:r>
            <a:r>
              <a:rPr lang="en-US" altLang="zh-CN" sz="2400" kern="100" dirty="0" err="1">
                <a:effectLst/>
                <a:latin typeface="微软雅黑" panose="020B0503020204020204" pitchFamily="34" charset="-122"/>
                <a:ea typeface="微软雅黑" panose="020B0503020204020204" pitchFamily="34" charset="-122"/>
                <a:cs typeface="微软雅黑" panose="020B0503020204020204" pitchFamily="34" charset="-122"/>
                <a:sym typeface="+mn-ea"/>
              </a:rPr>
              <a:t>XGBoost</a:t>
            </a: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相比，主要有以下几个</a:t>
            </a:r>
            <a:r>
              <a:rPr lang="zh-CN" altLang="en-US"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改进</a:t>
            </a: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spcAft>
                <a:spcPts val="1000"/>
              </a:spcAft>
              <a:buFont typeface="Wingdings" panose="05000000000000000000" charset="0"/>
              <a:buChar char=""/>
            </a:pP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直方图算法（</a:t>
            </a: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Histogram</a:t>
            </a:r>
            <a:r>
              <a:rPr lang="zh-CN" altLang="en-US"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90000"/>
              </a:lnSpc>
              <a:spcAft>
                <a:spcPts val="1000"/>
              </a:spcAft>
              <a:buFont typeface="Wingdings" panose="05000000000000000000" charset="0"/>
              <a:buChar char=""/>
            </a:pP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基于梯度的单边采样算法（Gradient-based One-Side Sampling, GOSS）；</a:t>
            </a:r>
            <a:endPar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a:spcAft>
                <a:spcPts val="1000"/>
              </a:spcAft>
              <a:buFont typeface="Wingdings" panose="05000000000000000000" charset="0"/>
              <a:buChar char=""/>
            </a:pP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互斥特征捆绑算法（Exclusive Feature Bundling, EFB）；</a:t>
            </a:r>
            <a:endPar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lvl="0" algn="l">
              <a:spcAft>
                <a:spcPts val="1000"/>
              </a:spcAft>
              <a:buFont typeface="Wingdings" panose="05000000000000000000" charset="0"/>
              <a:buChar char=""/>
            </a:pPr>
            <a:r>
              <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基于最大深度的 Leaf-wise 的垂直生长算法；</a:t>
            </a:r>
          </a:p>
          <a:p>
            <a:pPr lvl="0" algn="l">
              <a:spcAft>
                <a:spcPts val="1000"/>
              </a:spcAft>
              <a:buFont typeface="Wingdings" panose="05000000000000000000" charset="0"/>
              <a:buChar char=""/>
            </a:pPr>
            <a:endPar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gn="l">
              <a:lnSpc>
                <a:spcPct val="0"/>
              </a:lnSpc>
              <a:spcAft>
                <a:spcPts val="1000"/>
              </a:spcAft>
              <a:buFont typeface="Wingdings" panose="05000000000000000000" charset="0"/>
              <a:buNone/>
            </a:pP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LightGBM = XGBoost + </a:t>
            </a:r>
            <a:r>
              <a:rPr lang="en-US" altLang="zh-CN" sz="2400" b="1" kern="10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Histogram + GOSS + EFB</a:t>
            </a:r>
            <a:r>
              <a:rPr lang="en-US"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kern="100" dirty="0">
              <a:effectLst/>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30000"/>
              </a:lnSpc>
              <a:spcBef>
                <a:spcPts val="900"/>
              </a:spcBef>
              <a:spcAft>
                <a:spcPts val="900"/>
              </a:spcAft>
              <a:buNone/>
            </a:pP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Tree>
  </p:cSld>
  <p:clrMapOvr>
    <a:masterClrMapping/>
  </p:clrMapOvr>
  <p:transition advTm="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1385550" cy="4673600"/>
              </a:xfrm>
            </p:spPr>
            <p:txBody>
              <a:bodyPr/>
              <a:lstStyle/>
              <a:p>
                <a:r>
                  <a:rPr lang="zh-CN" altLang="en-US" b="1" dirty="0">
                    <a:sym typeface="+mn-ea"/>
                  </a:rPr>
                  <a:t>个体与集成</a:t>
                </a:r>
                <a:r>
                  <a:rPr lang="en-US" altLang="zh-CN" b="1" dirty="0">
                    <a:sym typeface="+mn-ea"/>
                  </a:rPr>
                  <a:t>-</a:t>
                </a:r>
                <a:r>
                  <a:rPr lang="zh-CN" altLang="en-US" b="1" dirty="0">
                    <a:sym typeface="+mn-ea"/>
                  </a:rPr>
                  <a:t>简单分析</a:t>
                </a:r>
              </a:p>
              <a:p>
                <a:pPr>
                  <a:lnSpc>
                    <a:spcPct val="140000"/>
                  </a:lnSpc>
                  <a:buFont typeface="Wingdings" panose="05000000000000000000" charset="0"/>
                  <a:buChar char="Ø"/>
                </a:pPr>
                <a:r>
                  <a:rPr lang="zh-CN" altLang="en-US" sz="2400" dirty="0">
                    <a:sym typeface="+mn-ea"/>
                  </a:rPr>
                  <a:t>假设基分类器的错误率相互独立，则由</a:t>
                </a:r>
                <a:r>
                  <a:rPr lang="en-US" altLang="zh-CN" sz="2400" dirty="0" err="1">
                    <a:sym typeface="+mn-ea"/>
                  </a:rPr>
                  <a:t>Hoeffding</a:t>
                </a:r>
                <a:r>
                  <a:rPr lang="zh-CN" altLang="en-US" sz="2400" dirty="0">
                    <a:sym typeface="+mn-ea"/>
                  </a:rPr>
                  <a:t>不等式可得集成的错误率为：</a:t>
                </a:r>
              </a:p>
              <a:p>
                <a:pPr>
                  <a:lnSpc>
                    <a:spcPct val="140000"/>
                  </a:lnSpc>
                  <a:buFont typeface="Wingdings" panose="05000000000000000000" charset="0"/>
                  <a:buChar char="Ø"/>
                </a:pPr>
                <a:endParaRPr lang="en-US" altLang="zh-CN" sz="2400" b="1" dirty="0">
                  <a:sym typeface="+mn-ea"/>
                </a:endParaRPr>
              </a:p>
              <a:p>
                <a:pPr>
                  <a:lnSpc>
                    <a:spcPct val="140000"/>
                  </a:lnSpc>
                  <a:buFont typeface="Wingdings" panose="05000000000000000000" charset="0"/>
                  <a:buChar char="Ø"/>
                </a:pPr>
                <a:endParaRPr lang="en-US" altLang="zh-CN" sz="2400" b="1" dirty="0">
                  <a:sym typeface="+mn-ea"/>
                </a:endParaRPr>
              </a:p>
              <a:p>
                <a:pPr>
                  <a:lnSpc>
                    <a:spcPct val="140000"/>
                  </a:lnSpc>
                  <a:buFont typeface="Wingdings" panose="05000000000000000000" charset="0"/>
                  <a:buChar char="Ø"/>
                </a:pPr>
                <a:endParaRPr lang="en-US" altLang="zh-CN" sz="2400" b="1" dirty="0">
                  <a:sym typeface="+mn-ea"/>
                </a:endParaRPr>
              </a:p>
              <a:p>
                <a:pPr>
                  <a:lnSpc>
                    <a:spcPct val="140000"/>
                  </a:lnSpc>
                  <a:buFont typeface="Wingdings" panose="05000000000000000000" charset="0"/>
                  <a:buChar char="Ø"/>
                </a:pPr>
                <a:endParaRPr lang="en-US" altLang="zh-CN" sz="2400" b="1" dirty="0">
                  <a:sym typeface="+mn-ea"/>
                </a:endParaRPr>
              </a:p>
              <a:p>
                <a:pPr>
                  <a:lnSpc>
                    <a:spcPct val="140000"/>
                  </a:lnSpc>
                  <a:buFont typeface="Wingdings" panose="05000000000000000000" charset="0"/>
                  <a:buChar char="Ø"/>
                </a:pPr>
                <a14:m>
                  <m:oMath xmlns:m="http://schemas.openxmlformats.org/officeDocument/2006/math">
                    <m:r>
                      <a:rPr lang="zh-CN" altLang="en-US" sz="2400" i="1" smtClean="0">
                        <a:latin typeface="Cambria Math" panose="02040503050406030204" pitchFamily="18" charset="0"/>
                      </a:rPr>
                      <m:t>上式</m:t>
                    </m:r>
                  </m:oMath>
                </a14:m>
                <a:r>
                  <a:rPr lang="zh-CN" altLang="en-US" sz="2400" dirty="0">
                    <a:sym typeface="+mn-ea"/>
                  </a:rPr>
                  <a:t>显示，理想条件下，随着集成分类器数目的增加，集成的错误率将指数级下降，最终趋向于</a:t>
                </a:r>
                <a:r>
                  <a:rPr lang="en-US" altLang="zh-CN" sz="2400" dirty="0">
                    <a:sym typeface="+mn-ea"/>
                  </a:rPr>
                  <a:t>0</a:t>
                </a:r>
                <a:r>
                  <a:rPr lang="zh-CN" altLang="en-US" sz="2400" dirty="0">
                    <a:sym typeface="+mn-ea"/>
                  </a:rPr>
                  <a:t>。</a:t>
                </a:r>
                <a:endParaRPr lang="zh-CN" altLang="en-US" sz="2400" b="1" dirty="0">
                  <a:sym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4005" y="1452880"/>
                <a:ext cx="11385550" cy="4673600"/>
              </a:xfrm>
              <a:blipFill>
                <a:blip r:embed="rId3"/>
                <a:stretch>
                  <a:fillRect l="-1606" t="-2868" b="-261"/>
                </a:stretch>
              </a:blipFill>
            </p:spPr>
            <p:txBody>
              <a:bodyPr/>
              <a:lstStyle/>
              <a:p>
                <a:r>
                  <a:rPr lang="zh-CN" altLang="en-US">
                    <a:noFill/>
                  </a:rPr>
                  <a:t> </a:t>
                </a:r>
              </a:p>
            </p:txBody>
          </p:sp>
        </mc:Fallback>
      </mc:AlternateContent>
      <p:sp>
        <p:nvSpPr>
          <p:cNvPr id="6"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1.</a:t>
            </a:r>
            <a:r>
              <a:rPr lang="zh-CN" altLang="en-US" dirty="0">
                <a:solidFill>
                  <a:schemeClr val="tx1"/>
                </a:solidFill>
              </a:rPr>
              <a:t>个体与集成</a:t>
            </a:r>
          </a:p>
        </p:txBody>
      </p:sp>
      <mc:AlternateContent xmlns:mc="http://schemas.openxmlformats.org/markup-compatibility/2006" xmlns:a14="http://schemas.microsoft.com/office/drawing/2010/main">
        <mc:Choice Requires="a14">
          <p:sp>
            <p:nvSpPr>
              <p:cNvPr id="5" name="文本框 4"/>
              <p:cNvSpPr txBox="1"/>
              <p:nvPr/>
            </p:nvSpPr>
            <p:spPr>
              <a:xfrm>
                <a:off x="3200400" y="2719070"/>
                <a:ext cx="6261138" cy="2446439"/>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微软雅黑" panose="020B0503020204020204" pitchFamily="34" charset="-122"/>
                          <a:cs typeface="Cambria Math" panose="02040503050406030204" pitchFamily="18" charset="0"/>
                        </a:rPr>
                        <m:t>𝑃</m:t>
                      </m:r>
                      <m:r>
                        <a:rPr lang="en-US" altLang="zh-CN" i="1" dirty="0">
                          <a:latin typeface="Cambria Math" panose="02040503050406030204" pitchFamily="18" charset="0"/>
                          <a:ea typeface="宋体" panose="02010600030101010101" pitchFamily="2" charset="-122"/>
                          <a:cs typeface="Cambria Math" panose="02040503050406030204" pitchFamily="18" charset="0"/>
                        </a:rPr>
                        <m:t>( </m:t>
                      </m:r>
                      <m:r>
                        <a:rPr lang="en-US" altLang="zh-CN" i="1" dirty="0">
                          <a:latin typeface="Cambria Math" panose="02040503050406030204" pitchFamily="18" charset="0"/>
                          <a:ea typeface="微软雅黑" panose="020B0503020204020204" pitchFamily="34" charset="-122"/>
                          <a:cs typeface="Cambria Math" panose="02040503050406030204" pitchFamily="18" charset="0"/>
                        </a:rPr>
                        <m:t>𝐹</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i="1" dirty="0">
                          <a:latin typeface="Cambria Math" panose="02040503050406030204" pitchFamily="18" charset="0"/>
                          <a:ea typeface="宋体" panose="02010600030101010101" pitchFamily="2" charset="-122"/>
                          <a:cs typeface="Cambria Math" panose="02040503050406030204" pitchFamily="18" charset="0"/>
                        </a:rPr>
                        <m:t>) ≠ </m:t>
                      </m:r>
                      <m:r>
                        <a:rPr lang="en-US" altLang="zh-CN" i="1" dirty="0">
                          <a:latin typeface="Cambria Math" panose="02040503050406030204" pitchFamily="18" charset="0"/>
                          <a:ea typeface="宋体" panose="02010600030101010101" pitchFamily="2" charset="-122"/>
                          <a:cs typeface="Cambria Math" panose="02040503050406030204" pitchFamily="18" charset="0"/>
                        </a:rPr>
                        <m:t>𝑓</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𝑥</m:t>
                      </m:r>
                      <m:r>
                        <a:rPr lang="en-US" altLang="zh-CN" i="1" dirty="0">
                          <a:latin typeface="Cambria Math" panose="02040503050406030204" pitchFamily="18" charset="0"/>
                          <a:ea typeface="宋体" panose="02010600030101010101" pitchFamily="2" charset="-122"/>
                          <a:cs typeface="Cambria Math" panose="02040503050406030204" pitchFamily="18" charset="0"/>
                        </a:rPr>
                        <m:t>)) = </m:t>
                      </m:r>
                      <m:nary>
                        <m:naryPr>
                          <m:chr m:val="∑"/>
                          <m:limLoc m:val="undOv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naryPr>
                        <m:sub>
                          <m:r>
                            <a:rPr lang="en-US" altLang="zh-CN" i="1" dirty="0">
                              <a:latin typeface="Cambria Math" panose="02040503050406030204" pitchFamily="18" charset="0"/>
                              <a:ea typeface="宋体" panose="02010600030101010101" pitchFamily="2" charset="-122"/>
                              <a:cs typeface="Cambria Math" panose="02040503050406030204" pitchFamily="18" charset="0"/>
                            </a:rPr>
                            <m:t>𝑘</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0</m:t>
                          </m:r>
                        </m:sub>
                        <m:sup>
                          <m:d>
                            <m:dPr>
                              <m:begChr m:val="⌊"/>
                              <m:endChr m:val="⌋"/>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dPr>
                            <m:e>
                              <m:r>
                                <a:rPr lang="en-US" altLang="zh-CN" i="1" dirty="0">
                                  <a:latin typeface="Cambria Math" panose="02040503050406030204" pitchFamily="18" charset="0"/>
                                  <a:ea typeface="宋体" panose="02010600030101010101" pitchFamily="2" charset="-122"/>
                                  <a:cs typeface="Cambria Math" panose="02040503050406030204" pitchFamily="18" charset="0"/>
                                </a:rPr>
                                <m:t>𝑇</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2</m:t>
                              </m:r>
                            </m:e>
                          </m:d>
                        </m:sup>
                        <m:e>
                          <m:d>
                            <m:d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dPr>
                            <m:e>
                              <m:eqArr>
                                <m:eqArr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eqArrPr>
                                <m:e>
                                  <m:r>
                                    <a:rPr lang="en-US" altLang="zh-CN" i="1" dirty="0">
                                      <a:latin typeface="Cambria Math" panose="02040503050406030204" pitchFamily="18" charset="0"/>
                                      <a:ea typeface="宋体" panose="02010600030101010101" pitchFamily="2" charset="-122"/>
                                      <a:cs typeface="Cambria Math" panose="02040503050406030204" pitchFamily="18" charset="0"/>
                                    </a:rPr>
                                    <m:t>𝑇</m:t>
                                  </m:r>
                                </m:e>
                                <m:e>
                                  <m:r>
                                    <a:rPr lang="en-US" altLang="zh-CN" i="1" dirty="0">
                                      <a:latin typeface="Cambria Math" panose="02040503050406030204" pitchFamily="18" charset="0"/>
                                      <a:ea typeface="宋体" panose="02010600030101010101" pitchFamily="2" charset="-122"/>
                                      <a:cs typeface="Cambria Math" panose="02040503050406030204" pitchFamily="18" charset="0"/>
                                    </a:rPr>
                                    <m:t>𝑘</m:t>
                                  </m:r>
                                </m:e>
                              </m:eqArr>
                            </m:e>
                          </m:d>
                          <m:sSup>
                            <m:sSup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sSupPr>
                            <m:e>
                              <m:sSup>
                                <m:sSup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sSupPr>
                                <m:e>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1</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𝜖</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e>
                                <m:sup>
                                  <m:r>
                                    <a:rPr lang="en-US" altLang="zh-CN" i="1" dirty="0">
                                      <a:latin typeface="Cambria Math" panose="02040503050406030204" pitchFamily="18" charset="0"/>
                                      <a:ea typeface="宋体" panose="02010600030101010101" pitchFamily="2" charset="-122"/>
                                      <a:cs typeface="Cambria Math" panose="02040503050406030204" pitchFamily="18" charset="0"/>
                                    </a:rPr>
                                    <m:t>𝑘</m:t>
                                  </m:r>
                                </m:sup>
                              </m:sSup>
                              <m:r>
                                <a:rPr lang="en-US" altLang="zh-CN" i="1" dirty="0">
                                  <a:latin typeface="Cambria Math" panose="02040503050406030204" pitchFamily="18" charset="0"/>
                                  <a:ea typeface="宋体" panose="02010600030101010101" pitchFamily="2" charset="-122"/>
                                  <a:cs typeface="Cambria Math" panose="02040503050406030204" pitchFamily="18" charset="0"/>
                                </a:rPr>
                                <m:t>𝜖</m:t>
                              </m:r>
                            </m:e>
                            <m:sup>
                              <m:r>
                                <a:rPr lang="en-US" altLang="zh-CN" i="1" dirty="0">
                                  <a:latin typeface="Cambria Math" panose="02040503050406030204" pitchFamily="18" charset="0"/>
                                  <a:ea typeface="宋体" panose="02010600030101010101" pitchFamily="2" charset="-122"/>
                                  <a:cs typeface="Cambria Math" panose="02040503050406030204" pitchFamily="18" charset="0"/>
                                </a:rPr>
                                <m:t>𝑇</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𝑘</m:t>
                              </m:r>
                            </m:sup>
                          </m:sSup>
                        </m:e>
                      </m:nary>
                    </m:oMath>
                  </m:oMathPara>
                </a14:m>
                <a:endParaRPr lang="en-US" altLang="zh-CN" i="1" dirty="0">
                  <a:latin typeface="Cambria Math" panose="02040503050406030204" pitchFamily="18" charset="0"/>
                  <a:ea typeface="宋体" panose="02010600030101010101" pitchFamily="2" charset="-122"/>
                  <a:cs typeface="Cambria Math" panose="02040503050406030204" pitchFamily="18" charset="0"/>
                </a:endParaRPr>
              </a:p>
              <a:p>
                <a:pPr algn="l"/>
                <a:r>
                  <a:rPr lang="en-US" altLang="zh-CN" i="1" dirty="0">
                    <a:latin typeface="Cambria Math" panose="02040503050406030204" pitchFamily="18" charset="0"/>
                    <a:ea typeface="宋体" panose="02010600030101010101" pitchFamily="2" charset="-122"/>
                    <a:cs typeface="Cambria Math" panose="02040503050406030204" pitchFamily="18" charset="0"/>
                  </a:rPr>
                  <a:t>                                   </a:t>
                </a:r>
              </a:p>
              <a:p>
                <a:pPr algn="l"/>
                <a:r>
                  <a:rPr lang="en-US" altLang="zh-CN" i="1" dirty="0">
                    <a:latin typeface="Cambria Math" panose="02040503050406030204" pitchFamily="18" charset="0"/>
                    <a:ea typeface="宋体" panose="02010600030101010101" pitchFamily="2" charset="-122"/>
                    <a:cs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𝑒𝑥𝑝</m:t>
                    </m:r>
                    <m:d>
                      <m:d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dPr>
                      <m:e>
                        <m:sSup>
                          <m:sSup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sSupPr>
                          <m:e>
                            <m:r>
                              <a:rPr lang="en-US" altLang="zh-CN" i="1" dirty="0">
                                <a:latin typeface="Cambria Math" panose="02040503050406030204" pitchFamily="18" charset="0"/>
                                <a:ea typeface="宋体" panose="02010600030101010101" pitchFamily="2" charset="-122"/>
                                <a:cs typeface="Cambria Math" panose="02040503050406030204" pitchFamily="18" charset="0"/>
                              </a:rPr>
                              <m:t>−</m:t>
                            </m:r>
                            <m:f>
                              <m:fPr>
                                <m:ctrlPr>
                                  <a:rPr lang="en-US" altLang="zh-CN" i="1" dirty="0">
                                    <a:latin typeface="Cambria Math" panose="02040503050406030204" pitchFamily="18" charset="0"/>
                                    <a:ea typeface="宋体" panose="02010600030101010101" pitchFamily="2" charset="-122"/>
                                    <a:cs typeface="Cambria Math" panose="02040503050406030204" pitchFamily="18" charset="0"/>
                                  </a:rPr>
                                </m:ctrlPr>
                              </m:fPr>
                              <m:num>
                                <m:r>
                                  <a:rPr lang="en-US" altLang="zh-CN" i="1" dirty="0">
                                    <a:latin typeface="Cambria Math" panose="02040503050406030204" pitchFamily="18" charset="0"/>
                                    <a:ea typeface="宋体" panose="02010600030101010101" pitchFamily="2" charset="-122"/>
                                    <a:cs typeface="Cambria Math" panose="02040503050406030204" pitchFamily="18" charset="0"/>
                                  </a:rPr>
                                  <m:t>1</m:t>
                                </m:r>
                              </m:num>
                              <m:den>
                                <m:r>
                                  <a:rPr lang="en-US" altLang="zh-CN" i="1" dirty="0">
                                    <a:latin typeface="Cambria Math" panose="02040503050406030204" pitchFamily="18" charset="0"/>
                                    <a:ea typeface="宋体" panose="02010600030101010101" pitchFamily="2" charset="-122"/>
                                    <a:cs typeface="Cambria Math" panose="02040503050406030204" pitchFamily="18" charset="0"/>
                                  </a:rPr>
                                  <m:t>2</m:t>
                                </m:r>
                              </m:den>
                            </m:f>
                            <m:r>
                              <a:rPr lang="en-US" altLang="zh-CN" i="1" dirty="0">
                                <a:latin typeface="Cambria Math" panose="02040503050406030204" pitchFamily="18" charset="0"/>
                                <a:ea typeface="宋体" panose="02010600030101010101" pitchFamily="2" charset="-122"/>
                                <a:cs typeface="Cambria Math" panose="02040503050406030204" pitchFamily="18" charset="0"/>
                              </a:rPr>
                              <m:t>𝑇</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1</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r>
                              <a:rPr lang="en-US" altLang="zh-CN" i="1" dirty="0">
                                <a:latin typeface="Cambria Math" panose="02040503050406030204" pitchFamily="18" charset="0"/>
                                <a:ea typeface="宋体" panose="02010600030101010101" pitchFamily="2" charset="-122"/>
                                <a:cs typeface="Cambria Math" panose="02040503050406030204" pitchFamily="18" charset="0"/>
                              </a:rPr>
                              <m:t>2</m:t>
                            </m:r>
                            <m:r>
                              <a:rPr lang="en-US" altLang="zh-CN" i="1" dirty="0">
                                <a:latin typeface="Cambria Math" panose="02040503050406030204" pitchFamily="18" charset="0"/>
                                <a:ea typeface="宋体" panose="02010600030101010101" pitchFamily="2" charset="-122"/>
                                <a:cs typeface="Cambria Math" panose="02040503050406030204" pitchFamily="18" charset="0"/>
                              </a:rPr>
                              <m:t>𝜖</m:t>
                            </m:r>
                            <m:r>
                              <a:rPr lang="en-US" altLang="zh-CN" i="1" dirty="0">
                                <a:latin typeface="Cambria Math" panose="02040503050406030204" pitchFamily="18" charset="0"/>
                                <a:ea typeface="宋体" panose="02010600030101010101" pitchFamily="2" charset="-122"/>
                                <a:cs typeface="Cambria Math" panose="02040503050406030204" pitchFamily="18" charset="0"/>
                              </a:rPr>
                              <m:t>)</m:t>
                            </m:r>
                          </m:e>
                          <m:sup>
                            <m:r>
                              <a:rPr lang="en-US" altLang="zh-CN" i="1" dirty="0">
                                <a:latin typeface="Cambria Math" panose="02040503050406030204" pitchFamily="18" charset="0"/>
                                <a:ea typeface="宋体" panose="02010600030101010101" pitchFamily="2" charset="-122"/>
                                <a:cs typeface="Cambria Math" panose="02040503050406030204" pitchFamily="18" charset="0"/>
                              </a:rPr>
                              <m:t>2</m:t>
                            </m:r>
                          </m:sup>
                        </m:sSup>
                      </m:e>
                    </m:d>
                  </m:oMath>
                </a14:m>
                <a:endParaRPr lang="en-US" altLang="zh-CN" i="1" dirty="0">
                  <a:latin typeface="Cambria Math" panose="02040503050406030204" pitchFamily="18" charset="0"/>
                  <a:ea typeface="宋体" panose="02010600030101010101" pitchFamily="2" charset="-122"/>
                  <a:cs typeface="Cambria Math" panose="02040503050406030204" pitchFamily="18" charset="0"/>
                </a:endParaRPr>
              </a:p>
              <a:p>
                <a:pPr algn="l"/>
                <a:r>
                  <a:rPr lang="en-US" altLang="zh-CN" dirty="0"/>
                  <a:t>                            </a:t>
                </a:r>
              </a:p>
            </p:txBody>
          </p:sp>
        </mc:Choice>
        <mc:Fallback xmlns="">
          <p:sp>
            <p:nvSpPr>
              <p:cNvPr id="5" name="文本框 4"/>
              <p:cNvSpPr txBox="1">
                <a:spLocks noRot="1" noChangeAspect="1" noMove="1" noResize="1" noEditPoints="1" noAdjustHandles="1" noChangeArrowheads="1" noChangeShapeType="1" noTextEdit="1"/>
              </p:cNvSpPr>
              <p:nvPr/>
            </p:nvSpPr>
            <p:spPr>
              <a:xfrm>
                <a:off x="3200400" y="2719070"/>
                <a:ext cx="6261138" cy="2446439"/>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advTm="8005"/>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直方图算法（Histogram）</a:t>
                </a:r>
              </a:p>
              <a:p>
                <a:pPr>
                  <a:lnSpc>
                    <a:spcPct val="150000"/>
                  </a:lnSpc>
                  <a:spcBef>
                    <a:spcPts val="900"/>
                  </a:spcBef>
                  <a:spcAft>
                    <a:spcPts val="900"/>
                  </a:spcAft>
                  <a:buFont typeface="Wingdings" panose="05000000000000000000" charset="0"/>
                  <a:buChar char=""/>
                </a:pPr>
                <a:r>
                  <a:rPr lang="zh-CN" altLang="zh-CN" sz="2400" kern="100" dirty="0">
                    <a:effectLst/>
                    <a:latin typeface="微软雅黑" panose="020B0503020204020204" pitchFamily="34" charset="-122"/>
                    <a:sym typeface="+mn-ea"/>
                  </a:rPr>
                  <a:t>直方图算法的基本思想是将连续的特征离散化为</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rPr>
                      <m:t>𝑘</m:t>
                    </m:r>
                  </m:oMath>
                </a14:m>
                <a:r>
                  <a:rPr lang="zh-CN" altLang="zh-CN" sz="2400" kern="100" dirty="0">
                    <a:effectLst/>
                    <a:latin typeface="微软雅黑" panose="020B0503020204020204" pitchFamily="34" charset="-122"/>
                    <a:sym typeface="+mn-ea"/>
                  </a:rPr>
                  <a:t>个离散特征，同时构造一个宽度为</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rPr>
                      <m:t>𝑘</m:t>
                    </m:r>
                  </m:oMath>
                </a14:m>
                <a:r>
                  <a:rPr lang="zh-CN" altLang="zh-CN" sz="2400" kern="100" dirty="0">
                    <a:effectLst/>
                    <a:latin typeface="微软雅黑" panose="020B0503020204020204" pitchFamily="34" charset="-122"/>
                    <a:sym typeface="+mn-ea"/>
                  </a:rPr>
                  <a:t>的直方图用于统计信息（含有</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rPr>
                      <m:t>𝑘</m:t>
                    </m:r>
                  </m:oMath>
                </a14:m>
                <a:r>
                  <a:rPr lang="zh-CN" altLang="zh-CN" sz="2400" kern="100" dirty="0">
                    <a:effectLst/>
                    <a:latin typeface="微软雅黑" panose="020B0503020204020204" pitchFamily="34" charset="-122"/>
                    <a:sym typeface="+mn-ea"/>
                  </a:rPr>
                  <a:t>个</a:t>
                </a:r>
                <a:r>
                  <a:rPr lang="en-US" altLang="zh-CN" sz="2400" kern="100" dirty="0">
                    <a:effectLst/>
                    <a:latin typeface="微软雅黑" panose="020B0503020204020204" pitchFamily="34" charset="-122"/>
                    <a:sym typeface="+mn-ea"/>
                  </a:rPr>
                  <a:t>bin</a:t>
                </a:r>
                <a:r>
                  <a:rPr lang="zh-CN" altLang="zh-CN" sz="2400" kern="100" dirty="0">
                    <a:effectLst/>
                    <a:latin typeface="微软雅黑" panose="020B0503020204020204" pitchFamily="34" charset="-122"/>
                    <a:sym typeface="+mn-ea"/>
                  </a:rPr>
                  <a:t>）。利用直方图算法我们无需遍历数据，只需要遍历</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rPr>
                      <m:t>𝑘</m:t>
                    </m:r>
                  </m:oMath>
                </a14:m>
                <a:r>
                  <a:rPr lang="zh-CN" altLang="zh-CN" sz="2400" kern="100" dirty="0">
                    <a:effectLst/>
                    <a:latin typeface="微软雅黑" panose="020B0503020204020204" pitchFamily="34" charset="-122"/>
                    <a:sym typeface="+mn-ea"/>
                  </a:rPr>
                  <a:t>个</a:t>
                </a:r>
                <a:r>
                  <a:rPr lang="en-US" altLang="zh-CN" sz="2400" kern="100" dirty="0">
                    <a:effectLst/>
                    <a:latin typeface="微软雅黑" panose="020B0503020204020204" pitchFamily="34" charset="-122"/>
                    <a:sym typeface="+mn-ea"/>
                  </a:rPr>
                  <a:t>bin</a:t>
                </a:r>
                <a:r>
                  <a:rPr lang="zh-CN" altLang="zh-CN" sz="2400" kern="100" dirty="0">
                    <a:effectLst/>
                    <a:latin typeface="微软雅黑" panose="020B0503020204020204" pitchFamily="34" charset="-122"/>
                    <a:sym typeface="+mn-ea"/>
                  </a:rPr>
                  <a:t>即可找到最佳分裂点。</a:t>
                </a:r>
                <a:endParaRPr lang="zh-CN" altLang="zh-CN" kern="100" dirty="0">
                  <a:effectLst/>
                  <a:latin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294005" y="1452880"/>
                <a:ext cx="12039600" cy="4673600"/>
              </a:xfrm>
              <a:blipFill rotWithShape="1">
                <a:blip r:embed="rId3"/>
                <a:stretch>
                  <a:fillRect/>
                </a:stretch>
              </a:blipFill>
            </p:spPr>
            <p:txBody>
              <a:bodyPr/>
              <a:lstStyle/>
              <a:p>
                <a:r>
                  <a:rPr lang="zh-CN" altLang="en-US">
                    <a:noFill/>
                  </a:rPr>
                  <a:t> </a:t>
                </a:r>
              </a:p>
            </p:txBody>
          </p:sp>
        </mc:Fallback>
      </mc:AlternateContent>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355" y="3866515"/>
            <a:ext cx="5880100" cy="2702560"/>
          </a:xfrm>
          <a:prstGeom prst="rect">
            <a:avLst/>
          </a:prstGeom>
        </p:spPr>
      </p:pic>
    </p:spTree>
  </p:cSld>
  <p:clrMapOvr>
    <a:masterClrMapping/>
  </p:clrMapOvr>
  <p:transition advTm="8005"/>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4" name="Rectangle 1"/>
          <p:cNvSpPr>
            <a:spLocks noChangeArrowheads="1"/>
          </p:cNvSpPr>
          <p:nvPr/>
        </p:nvSpPr>
        <p:spPr bwMode="auto">
          <a:xfrm>
            <a:off x="1871662" y="230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2119314" y="1294922"/>
              <a:ext cx="5908989" cy="1468916"/>
            </p:xfrm>
            <a:graphic>
              <a:graphicData uri="http://schemas.openxmlformats.org/drawingml/2006/table">
                <a:tbl>
                  <a:tblPr>
                    <a:tableStyleId>{16D9F66E-5EB9-4882-86FB-DCBF35E3C3E4}</a:tableStyleId>
                  </a:tblPr>
                  <a:tblGrid>
                    <a:gridCol w="530992">
                      <a:extLst>
                        <a:ext uri="{9D8B030D-6E8A-4147-A177-3AD203B41FA5}">
                          <a16:colId xmlns:a16="http://schemas.microsoft.com/office/drawing/2014/main" val="20000"/>
                        </a:ext>
                      </a:extLst>
                    </a:gridCol>
                    <a:gridCol w="672160">
                      <a:extLst>
                        <a:ext uri="{9D8B030D-6E8A-4147-A177-3AD203B41FA5}">
                          <a16:colId xmlns:a16="http://schemas.microsoft.com/office/drawing/2014/main" val="20001"/>
                        </a:ext>
                      </a:extLst>
                    </a:gridCol>
                    <a:gridCol w="672160">
                      <a:extLst>
                        <a:ext uri="{9D8B030D-6E8A-4147-A177-3AD203B41FA5}">
                          <a16:colId xmlns:a16="http://schemas.microsoft.com/office/drawing/2014/main" val="20002"/>
                        </a:ext>
                      </a:extLst>
                    </a:gridCol>
                    <a:gridCol w="672160">
                      <a:extLst>
                        <a:ext uri="{9D8B030D-6E8A-4147-A177-3AD203B41FA5}">
                          <a16:colId xmlns:a16="http://schemas.microsoft.com/office/drawing/2014/main" val="20003"/>
                        </a:ext>
                      </a:extLst>
                    </a:gridCol>
                    <a:gridCol w="672160">
                      <a:extLst>
                        <a:ext uri="{9D8B030D-6E8A-4147-A177-3AD203B41FA5}">
                          <a16:colId xmlns:a16="http://schemas.microsoft.com/office/drawing/2014/main" val="20004"/>
                        </a:ext>
                      </a:extLst>
                    </a:gridCol>
                    <a:gridCol w="672160">
                      <a:extLst>
                        <a:ext uri="{9D8B030D-6E8A-4147-A177-3AD203B41FA5}">
                          <a16:colId xmlns:a16="http://schemas.microsoft.com/office/drawing/2014/main" val="20005"/>
                        </a:ext>
                      </a:extLst>
                    </a:gridCol>
                    <a:gridCol w="672160">
                      <a:extLst>
                        <a:ext uri="{9D8B030D-6E8A-4147-A177-3AD203B41FA5}">
                          <a16:colId xmlns:a16="http://schemas.microsoft.com/office/drawing/2014/main" val="20006"/>
                        </a:ext>
                      </a:extLst>
                    </a:gridCol>
                    <a:gridCol w="672160">
                      <a:extLst>
                        <a:ext uri="{9D8B030D-6E8A-4147-A177-3AD203B41FA5}">
                          <a16:colId xmlns:a16="http://schemas.microsoft.com/office/drawing/2014/main" val="20007"/>
                        </a:ext>
                      </a:extLst>
                    </a:gridCol>
                    <a:gridCol w="672877">
                      <a:extLst>
                        <a:ext uri="{9D8B030D-6E8A-4147-A177-3AD203B41FA5}">
                          <a16:colId xmlns:a16="http://schemas.microsoft.com/office/drawing/2014/main" val="20008"/>
                        </a:ext>
                      </a:extLst>
                    </a:gridCol>
                  </a:tblGrid>
                  <a:tr h="367229">
                    <a:tc>
                      <a:txBody>
                        <a:bodyPr/>
                        <a:lstStyle/>
                        <a:p>
                          <a:pPr algn="just"/>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pitchFamily="18" charset="0"/>
                                  </a:rPr>
                                  <m:t>𝑖</m:t>
                                </m:r>
                              </m:oMath>
                            </m:oMathPara>
                          </a14:m>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4</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lstStyle/>
                        <a:p>
                          <a:pPr algn="ctr"/>
                          <a:r>
                            <a:rPr lang="en-US" sz="1600" kern="100" dirty="0">
                              <a:effectLst/>
                            </a:rPr>
                            <a:t>6</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lstStyle/>
                        <a:p>
                          <a:pPr algn="ctr"/>
                          <a:r>
                            <a:rPr lang="en-US" sz="1600" kern="100" dirty="0">
                              <a:effectLst/>
                            </a:rPr>
                            <a:t>7</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8</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extLst>
                      <a:ext uri="{0D108BD9-81ED-4DB2-BD59-A6C34878D82A}">
                        <a16:rowId xmlns:a16="http://schemas.microsoft.com/office/drawing/2014/main" val="10000"/>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𝑥</m:t>
                                    </m:r>
                                  </m:e>
                                  <m:sub>
                                    <m:r>
                                      <a:rPr lang="en-US" sz="1600" kern="100">
                                        <a:effectLst/>
                                        <a:latin typeface="Cambria Math" panose="02040503050406030204" pitchFamily="18" charset="0"/>
                                      </a:rPr>
                                      <m:t>𝑖</m:t>
                                    </m:r>
                                  </m:sub>
                                </m:sSub>
                              </m:oMath>
                            </m:oMathPara>
                          </a14:m>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0.1</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2.1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2.5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3.0</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3.0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4.0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4.5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5.0</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1"/>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𝑔</m:t>
                                    </m:r>
                                  </m:e>
                                  <m:sub>
                                    <m:r>
                                      <a:rPr lang="en-US" sz="1600" kern="100">
                                        <a:effectLst/>
                                        <a:latin typeface="Cambria Math" panose="02040503050406030204" pitchFamily="18" charset="0"/>
                                      </a:rPr>
                                      <m:t>𝑖</m:t>
                                    </m:r>
                                  </m:sub>
                                </m:sSub>
                              </m:oMath>
                            </m:oMathPara>
                          </a14:m>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0.03</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0.04</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0.7</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0.07</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2"/>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en-US" altLang="zh-CN" sz="1600" i="1" kern="1200" dirty="0" smtClean="0">
                                        <a:effectLst/>
                                        <a:latin typeface="Cambria Math" panose="02040503050406030204" pitchFamily="18" charset="0"/>
                                      </a:rPr>
                                    </m:ctrlPr>
                                  </m:sSubPr>
                                  <m:e>
                                    <m:r>
                                      <a:rPr lang="en-US" altLang="zh-CN" sz="1600" kern="1200" dirty="0" smtClean="0">
                                        <a:effectLst/>
                                        <a:latin typeface="Cambria Math" panose="02040503050406030204" pitchFamily="18" charset="0"/>
                                      </a:rPr>
                                      <m:t>h</m:t>
                                    </m:r>
                                  </m:e>
                                  <m:sub>
                                    <m:r>
                                      <a:rPr lang="en-US" altLang="zh-CN" sz="1600" kern="1200" dirty="0" smtClean="0">
                                        <a:effectLst/>
                                        <a:latin typeface="Cambria Math" panose="02040503050406030204" pitchFamily="18" charset="0"/>
                                      </a:rPr>
                                      <m:t>𝑖</m:t>
                                    </m:r>
                                  </m:sub>
                                </m:sSub>
                              </m:oMath>
                            </m:oMathPara>
                          </a14:m>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0.04</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0.08</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0.02</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0.03</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mc:Choice>
        <mc:Fallback xmlns="">
          <p:graphicFrame>
            <p:nvGraphicFramePr>
              <p:cNvPr id="10" name="表格 9"/>
              <p:cNvGraphicFramePr>
                <a:graphicFrameLocks noGrp="1"/>
              </p:cNvGraphicFramePr>
              <p:nvPr/>
            </p:nvGraphicFramePr>
            <p:xfrm>
              <a:off x="2119314" y="1294922"/>
              <a:ext cx="5908989" cy="1468916"/>
            </p:xfrm>
            <a:graphic>
              <a:graphicData uri="http://schemas.openxmlformats.org/drawingml/2006/table">
                <a:tbl>
                  <a:tblPr>
                    <a:tableStyleId>{16D9F66E-5EB9-4882-86FB-DCBF35E3C3E4}</a:tableStyleId>
                  </a:tblPr>
                  <a:tblGrid>
                    <a:gridCol w="530992"/>
                    <a:gridCol w="672160"/>
                    <a:gridCol w="672160"/>
                    <a:gridCol w="672160"/>
                    <a:gridCol w="672160"/>
                    <a:gridCol w="672160"/>
                    <a:gridCol w="672160"/>
                    <a:gridCol w="672160"/>
                    <a:gridCol w="672877"/>
                  </a:tblGrid>
                  <a:tr h="367030">
                    <a:tc>
                      <a:txBody>
                        <a:bodyPr/>
                        <a:lstStyle/>
                        <a:p>
                          <a:endParaRPr lang="zh-CN"/>
                        </a:p>
                      </a:txBody>
                      <a:tcPr anchor="ctr">
                        <a:blipFill>
                          <a:blip r:embed="rId3"/>
                        </a:blipFill>
                      </a:tcPr>
                    </a:tc>
                    <a:tc>
                      <a:txBody>
                        <a:bodyPr/>
                        <a:p>
                          <a:pPr algn="ctr"/>
                          <a:r>
                            <a:rPr lang="en-US" sz="1600" kern="100" dirty="0">
                              <a:effectLst/>
                            </a:rPr>
                            <a:t>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4</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p>
                          <a:pPr algn="ctr"/>
                          <a:r>
                            <a:rPr lang="en-US" sz="1600" kern="100" dirty="0">
                              <a:effectLst/>
                            </a:rPr>
                            <a:t>6</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p>
                          <a:pPr algn="ctr"/>
                          <a:r>
                            <a:rPr lang="en-US" sz="1600" kern="100" dirty="0">
                              <a:effectLst/>
                            </a:rPr>
                            <a:t>7</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8</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r>
                  <a:tr h="367665">
                    <a:tc>
                      <a:txBody>
                        <a:bodyPr/>
                        <a:lstStyle/>
                        <a:p>
                          <a:endParaRPr lang="zh-CN"/>
                        </a:p>
                      </a:txBody>
                      <a:tcPr anchor="ctr">
                        <a:blipFill>
                          <a:blip r:embed="rId3"/>
                        </a:blipFill>
                      </a:tcPr>
                    </a:tc>
                    <a:tc>
                      <a:txBody>
                        <a:bodyPr/>
                        <a:p>
                          <a:pPr algn="ctr"/>
                          <a:r>
                            <a:rPr lang="en-US" sz="1600" kern="100">
                              <a:effectLst/>
                            </a:rPr>
                            <a:t>0.1</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2.1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2.5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3.0</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3.0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4.0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4.5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5.0</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r>
                  <a:tr h="367030">
                    <a:tc>
                      <a:txBody>
                        <a:bodyPr/>
                        <a:lstStyle/>
                        <a:p>
                          <a:endParaRPr lang="zh-CN"/>
                        </a:p>
                      </a:txBody>
                      <a:tcPr anchor="ctr">
                        <a:blipFill>
                          <a:blip r:embed="rId3"/>
                        </a:blipFill>
                      </a:tcPr>
                    </a:tc>
                    <a:tc>
                      <a:txBody>
                        <a:bodyPr/>
                        <a:p>
                          <a:pPr algn="ctr"/>
                          <a:r>
                            <a:rPr lang="en-US" sz="1600" kern="100" dirty="0">
                              <a:effectLst/>
                            </a:rPr>
                            <a:t>0.01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0.03</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0.04</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0.7</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0.07</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r>
                  <a:tr h="367030">
                    <a:tc>
                      <a:txBody>
                        <a:bodyPr/>
                        <a:lstStyle/>
                        <a:p>
                          <a:endParaRPr lang="zh-CN"/>
                        </a:p>
                      </a:txBody>
                      <a:tcPr anchor="ctr">
                        <a:blipFill>
                          <a:blip r:embed="rId3"/>
                        </a:blipFill>
                      </a:tcPr>
                    </a:tc>
                    <a:tc>
                      <a:txBody>
                        <a:bodyPr/>
                        <a:p>
                          <a:pPr algn="ctr"/>
                          <a:r>
                            <a:rPr lang="en-US" sz="1600" kern="100">
                              <a:effectLst/>
                            </a:rPr>
                            <a:t>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0.04</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0.08</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0.02</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0.03</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r>
                </a:tbl>
              </a:graphicData>
            </a:graphic>
          </p:graphicFrame>
        </mc:Fallback>
      </mc:AlternateContent>
      <p:sp>
        <p:nvSpPr>
          <p:cNvPr id="13" name="文本框 12"/>
          <p:cNvSpPr txBox="1"/>
          <p:nvPr/>
        </p:nvSpPr>
        <p:spPr>
          <a:xfrm>
            <a:off x="1222124" y="1360190"/>
            <a:ext cx="897190" cy="276999"/>
          </a:xfrm>
          <a:prstGeom prst="rect">
            <a:avLst/>
          </a:prstGeom>
          <a:noFill/>
        </p:spPr>
        <p:txBody>
          <a:bodyPr wrap="square">
            <a:spAutoFit/>
          </a:bodyPr>
          <a:lstStyle/>
          <a:p>
            <a:r>
              <a:rPr lang="zh-CN" altLang="en-US" sz="1200" dirty="0"/>
              <a:t>样本序号</a:t>
            </a:r>
          </a:p>
        </p:txBody>
      </p:sp>
      <p:sp>
        <p:nvSpPr>
          <p:cNvPr id="15" name="文本框 14"/>
          <p:cNvSpPr txBox="1"/>
          <p:nvPr/>
        </p:nvSpPr>
        <p:spPr>
          <a:xfrm>
            <a:off x="765574" y="1698254"/>
            <a:ext cx="2425302" cy="276999"/>
          </a:xfrm>
          <a:prstGeom prst="rect">
            <a:avLst/>
          </a:prstGeom>
          <a:noFill/>
        </p:spPr>
        <p:txBody>
          <a:bodyPr wrap="square">
            <a:spAutoFit/>
          </a:bodyPr>
          <a:lstStyle/>
          <a:p>
            <a:r>
              <a:rPr lang="zh-CN" altLang="en-US" sz="1200" dirty="0"/>
              <a:t>样本的特征取值</a:t>
            </a:r>
          </a:p>
        </p:txBody>
      </p:sp>
      <p:sp>
        <p:nvSpPr>
          <p:cNvPr id="17" name="文本框 16"/>
          <p:cNvSpPr txBox="1"/>
          <p:nvPr/>
        </p:nvSpPr>
        <p:spPr>
          <a:xfrm>
            <a:off x="932261" y="2074467"/>
            <a:ext cx="2258615" cy="276999"/>
          </a:xfrm>
          <a:prstGeom prst="rect">
            <a:avLst/>
          </a:prstGeom>
          <a:noFill/>
        </p:spPr>
        <p:txBody>
          <a:bodyPr wrap="square">
            <a:spAutoFit/>
          </a:bodyPr>
          <a:lstStyle/>
          <a:p>
            <a:r>
              <a:rPr lang="zh-CN" altLang="en-US" sz="1200" dirty="0"/>
              <a:t>样本的一阶导</a:t>
            </a:r>
          </a:p>
        </p:txBody>
      </p:sp>
      <p:sp>
        <p:nvSpPr>
          <p:cNvPr id="19" name="文本框 18"/>
          <p:cNvSpPr txBox="1"/>
          <p:nvPr/>
        </p:nvSpPr>
        <p:spPr>
          <a:xfrm>
            <a:off x="932261" y="2412531"/>
            <a:ext cx="2063352" cy="276999"/>
          </a:xfrm>
          <a:prstGeom prst="rect">
            <a:avLst/>
          </a:prstGeom>
          <a:noFill/>
        </p:spPr>
        <p:txBody>
          <a:bodyPr wrap="square">
            <a:spAutoFit/>
          </a:bodyPr>
          <a:lstStyle/>
          <a:p>
            <a:r>
              <a:rPr lang="zh-CN" altLang="en-US" sz="1200" dirty="0"/>
              <a:t>样本的二阶导</a:t>
            </a:r>
          </a:p>
        </p:txBody>
      </p:sp>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nvGraphicFramePr>
            <p:xfrm>
              <a:off x="2119313" y="3236355"/>
              <a:ext cx="5908989" cy="1468916"/>
            </p:xfrm>
            <a:graphic>
              <a:graphicData uri="http://schemas.openxmlformats.org/drawingml/2006/table">
                <a:tbl>
                  <a:tblPr>
                    <a:tableStyleId>{16D9F66E-5EB9-4882-86FB-DCBF35E3C3E4}</a:tableStyleId>
                  </a:tblPr>
                  <a:tblGrid>
                    <a:gridCol w="530992">
                      <a:extLst>
                        <a:ext uri="{9D8B030D-6E8A-4147-A177-3AD203B41FA5}">
                          <a16:colId xmlns:a16="http://schemas.microsoft.com/office/drawing/2014/main" val="20000"/>
                        </a:ext>
                      </a:extLst>
                    </a:gridCol>
                    <a:gridCol w="672160">
                      <a:extLst>
                        <a:ext uri="{9D8B030D-6E8A-4147-A177-3AD203B41FA5}">
                          <a16:colId xmlns:a16="http://schemas.microsoft.com/office/drawing/2014/main" val="20001"/>
                        </a:ext>
                      </a:extLst>
                    </a:gridCol>
                    <a:gridCol w="672160">
                      <a:extLst>
                        <a:ext uri="{9D8B030D-6E8A-4147-A177-3AD203B41FA5}">
                          <a16:colId xmlns:a16="http://schemas.microsoft.com/office/drawing/2014/main" val="20002"/>
                        </a:ext>
                      </a:extLst>
                    </a:gridCol>
                    <a:gridCol w="672160">
                      <a:extLst>
                        <a:ext uri="{9D8B030D-6E8A-4147-A177-3AD203B41FA5}">
                          <a16:colId xmlns:a16="http://schemas.microsoft.com/office/drawing/2014/main" val="20003"/>
                        </a:ext>
                      </a:extLst>
                    </a:gridCol>
                    <a:gridCol w="672160">
                      <a:extLst>
                        <a:ext uri="{9D8B030D-6E8A-4147-A177-3AD203B41FA5}">
                          <a16:colId xmlns:a16="http://schemas.microsoft.com/office/drawing/2014/main" val="20004"/>
                        </a:ext>
                      </a:extLst>
                    </a:gridCol>
                    <a:gridCol w="672160">
                      <a:extLst>
                        <a:ext uri="{9D8B030D-6E8A-4147-A177-3AD203B41FA5}">
                          <a16:colId xmlns:a16="http://schemas.microsoft.com/office/drawing/2014/main" val="20005"/>
                        </a:ext>
                      </a:extLst>
                    </a:gridCol>
                    <a:gridCol w="672160">
                      <a:extLst>
                        <a:ext uri="{9D8B030D-6E8A-4147-A177-3AD203B41FA5}">
                          <a16:colId xmlns:a16="http://schemas.microsoft.com/office/drawing/2014/main" val="20006"/>
                        </a:ext>
                      </a:extLst>
                    </a:gridCol>
                    <a:gridCol w="672160">
                      <a:extLst>
                        <a:ext uri="{9D8B030D-6E8A-4147-A177-3AD203B41FA5}">
                          <a16:colId xmlns:a16="http://schemas.microsoft.com/office/drawing/2014/main" val="20007"/>
                        </a:ext>
                      </a:extLst>
                    </a:gridCol>
                    <a:gridCol w="672877">
                      <a:extLst>
                        <a:ext uri="{9D8B030D-6E8A-4147-A177-3AD203B41FA5}">
                          <a16:colId xmlns:a16="http://schemas.microsoft.com/office/drawing/2014/main" val="20008"/>
                        </a:ext>
                      </a:extLst>
                    </a:gridCol>
                  </a:tblGrid>
                  <a:tr h="367229">
                    <a:tc>
                      <a:txBody>
                        <a:bodyPr/>
                        <a:lstStyle/>
                        <a:p>
                          <a:pPr algn="just"/>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pitchFamily="18" charset="0"/>
                                  </a:rPr>
                                  <m:t>𝑖</m:t>
                                </m:r>
                              </m:oMath>
                            </m:oMathPara>
                          </a14:m>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4</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lstStyle/>
                        <a:p>
                          <a:pPr algn="ctr"/>
                          <a:r>
                            <a:rPr lang="en-US" sz="1600" kern="100" dirty="0">
                              <a:effectLst/>
                            </a:rPr>
                            <a:t>6</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lstStyle/>
                        <a:p>
                          <a:pPr algn="ctr"/>
                          <a:r>
                            <a:rPr lang="en-US" sz="1600" kern="100" dirty="0">
                              <a:effectLst/>
                            </a:rPr>
                            <a:t>7</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8</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extLst>
                      <a:ext uri="{0D108BD9-81ED-4DB2-BD59-A6C34878D82A}">
                        <a16:rowId xmlns:a16="http://schemas.microsoft.com/office/drawing/2014/main" val="10000"/>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𝑥</m:t>
                                    </m:r>
                                  </m:e>
                                  <m:sub>
                                    <m:r>
                                      <a:rPr lang="en-US" sz="1600" kern="100">
                                        <a:effectLst/>
                                        <a:latin typeface="Cambria Math" panose="02040503050406030204" pitchFamily="18" charset="0"/>
                                      </a:rPr>
                                      <m:t>𝑖</m:t>
                                    </m:r>
                                  </m:sub>
                                </m:sSub>
                              </m:oMath>
                            </m:oMathPara>
                          </a14:m>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2.1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2.5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3.0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3.0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4.0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4.5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5.0</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1"/>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𝑔</m:t>
                                    </m:r>
                                  </m:e>
                                  <m:sub>
                                    <m:r>
                                      <a:rPr lang="en-US" sz="1600" kern="100">
                                        <a:effectLst/>
                                        <a:latin typeface="Cambria Math" panose="02040503050406030204" pitchFamily="18" charset="0"/>
                                      </a:rPr>
                                      <m:t>𝑖</m:t>
                                    </m:r>
                                  </m:sub>
                                </m:sSub>
                              </m:oMath>
                            </m:oMathPara>
                          </a14:m>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0.04</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0.7</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0.07</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2"/>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en-US" altLang="zh-CN" sz="1600" i="1" kern="1200" dirty="0" smtClean="0">
                                        <a:effectLst/>
                                        <a:latin typeface="Cambria Math" panose="02040503050406030204" pitchFamily="18" charset="0"/>
                                      </a:rPr>
                                    </m:ctrlPr>
                                  </m:sSubPr>
                                  <m:e>
                                    <m:r>
                                      <a:rPr lang="en-US" altLang="zh-CN" sz="1600" kern="1200" dirty="0" smtClean="0">
                                        <a:effectLst/>
                                        <a:latin typeface="Cambria Math" panose="02040503050406030204" pitchFamily="18" charset="0"/>
                                      </a:rPr>
                                      <m:t>h</m:t>
                                    </m:r>
                                  </m:e>
                                  <m:sub>
                                    <m:r>
                                      <a:rPr lang="en-US" altLang="zh-CN" sz="1600" kern="1200" dirty="0" smtClean="0">
                                        <a:effectLst/>
                                        <a:latin typeface="Cambria Math" panose="02040503050406030204" pitchFamily="18" charset="0"/>
                                      </a:rPr>
                                      <m:t>𝑖</m:t>
                                    </m:r>
                                  </m:sub>
                                </m:sSub>
                              </m:oMath>
                            </m:oMathPara>
                          </a14:m>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0.04</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a:effectLst/>
                            </a:rPr>
                            <a:t>0.02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0.08</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dirty="0">
                              <a:effectLst/>
                            </a:rPr>
                            <a:t>0.02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lstStyle/>
                        <a:p>
                          <a:pPr algn="ctr"/>
                          <a:r>
                            <a:rPr lang="en-US" sz="1600" kern="100">
                              <a:effectLst/>
                            </a:rPr>
                            <a:t>0.03</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mc:Choice>
        <mc:Fallback xmlns="">
          <p:graphicFrame>
            <p:nvGraphicFramePr>
              <p:cNvPr id="20" name="表格 19"/>
              <p:cNvGraphicFramePr>
                <a:graphicFrameLocks noGrp="1"/>
              </p:cNvGraphicFramePr>
              <p:nvPr/>
            </p:nvGraphicFramePr>
            <p:xfrm>
              <a:off x="2119313" y="3236355"/>
              <a:ext cx="5908989" cy="1468916"/>
            </p:xfrm>
            <a:graphic>
              <a:graphicData uri="http://schemas.openxmlformats.org/drawingml/2006/table">
                <a:tbl>
                  <a:tblPr>
                    <a:tableStyleId>{16D9F66E-5EB9-4882-86FB-DCBF35E3C3E4}</a:tableStyleId>
                  </a:tblPr>
                  <a:tblGrid>
                    <a:gridCol w="530992"/>
                    <a:gridCol w="672160"/>
                    <a:gridCol w="672160"/>
                    <a:gridCol w="672160"/>
                    <a:gridCol w="672160"/>
                    <a:gridCol w="672160"/>
                    <a:gridCol w="672160"/>
                    <a:gridCol w="672160"/>
                    <a:gridCol w="672877"/>
                  </a:tblGrid>
                  <a:tr h="367030">
                    <a:tc>
                      <a:txBody>
                        <a:bodyPr/>
                        <a:lstStyle/>
                        <a:p>
                          <a:endParaRPr lang="zh-CN"/>
                        </a:p>
                      </a:txBody>
                      <a:tcPr anchor="ctr">
                        <a:blipFill>
                          <a:blip r:embed="rId3"/>
                        </a:blipFill>
                      </a:tcPr>
                    </a:tc>
                    <a:tc>
                      <a:txBody>
                        <a:bodyPr/>
                        <a:p>
                          <a:pPr algn="ctr"/>
                          <a:r>
                            <a:rPr lang="en-US" sz="1600" kern="100" dirty="0">
                              <a:effectLst/>
                            </a:rPr>
                            <a:t>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4</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p>
                          <a:pPr algn="ctr"/>
                          <a:r>
                            <a:rPr lang="en-US" sz="1600" kern="100" dirty="0">
                              <a:effectLst/>
                            </a:rPr>
                            <a:t>6</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solidFill>
                          <a:srgbClr val="A3D6D9"/>
                        </a:solidFill>
                      </a:tcPr>
                    </a:tc>
                    <a:tc>
                      <a:txBody>
                        <a:bodyPr/>
                        <a:p>
                          <a:pPr algn="ctr"/>
                          <a:r>
                            <a:rPr lang="en-US" sz="1600" kern="100" dirty="0">
                              <a:effectLst/>
                            </a:rPr>
                            <a:t>7</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8</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r>
                  <a:tr h="367665">
                    <a:tc>
                      <a:txBody>
                        <a:bodyPr/>
                        <a:lstStyle/>
                        <a:p>
                          <a:endParaRPr lang="zh-CN"/>
                        </a:p>
                      </a:txBody>
                      <a:tcPr anchor="ctr">
                        <a:blipFill>
                          <a:blip r:embed="rId3"/>
                        </a:blipFill>
                      </a:tcPr>
                    </a:tc>
                    <a:tc>
                      <a:txBody>
                        <a:bodyPr/>
                        <a:p>
                          <a:pPr algn="ctr"/>
                          <a:r>
                            <a:rPr lang="en-US" sz="1600" kern="100" dirty="0">
                              <a:effectLst/>
                            </a:rPr>
                            <a:t>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2.1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2.5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3.0</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3.0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4.0</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4.5</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5.0</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r>
                  <a:tr h="367030">
                    <a:tc>
                      <a:txBody>
                        <a:bodyPr/>
                        <a:lstStyle/>
                        <a:p>
                          <a:endParaRPr lang="zh-CN"/>
                        </a:p>
                      </a:txBody>
                      <a:tcPr anchor="ctr">
                        <a:blipFill>
                          <a:blip r:embed="rId3"/>
                        </a:blipFill>
                      </a:tcPr>
                    </a:tc>
                    <a:tc>
                      <a:txBody>
                        <a:bodyPr/>
                        <a:p>
                          <a:pPr algn="ctr"/>
                          <a:r>
                            <a:rPr lang="en-US" sz="1600" kern="100" dirty="0">
                              <a:effectLst/>
                            </a:rPr>
                            <a:t>0.01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0.04</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0.7</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0.6</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0.07</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r>
                  <a:tr h="367030">
                    <a:tc>
                      <a:txBody>
                        <a:bodyPr/>
                        <a:lstStyle/>
                        <a:p>
                          <a:endParaRPr lang="zh-CN"/>
                        </a:p>
                      </a:txBody>
                      <a:tcPr anchor="ctr">
                        <a:blipFill>
                          <a:blip r:embed="rId3"/>
                        </a:blipFill>
                      </a:tcPr>
                    </a:tc>
                    <a:tc>
                      <a:txBody>
                        <a:bodyPr/>
                        <a:p>
                          <a:pPr algn="ctr"/>
                          <a:r>
                            <a:rPr lang="en-US" sz="1600" kern="100">
                              <a:effectLst/>
                            </a:rPr>
                            <a:t>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0.04</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0.05</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a:effectLst/>
                            </a:rPr>
                            <a:t>0.02</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0.08</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dirty="0">
                              <a:effectLst/>
                            </a:rPr>
                            <a:t>0.02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L="9525" marR="9525" marT="9525" marB="0" anchor="ctr"/>
                    </a:tc>
                    <a:tc>
                      <a:txBody>
                        <a:bodyPr/>
                        <a:p>
                          <a:pPr algn="ctr"/>
                          <a:r>
                            <a:rPr lang="en-US" sz="1600" kern="100">
                              <a:effectLst/>
                            </a:rPr>
                            <a:t>0.03</a:t>
                          </a:r>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r>
                </a:tbl>
              </a:graphicData>
            </a:graphic>
          </p:graphicFrame>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nvGraphicFramePr>
            <p:xfrm>
              <a:off x="3833812" y="5097462"/>
              <a:ext cx="2547472" cy="1468916"/>
            </p:xfrm>
            <a:graphic>
              <a:graphicData uri="http://schemas.openxmlformats.org/drawingml/2006/table">
                <a:tbl>
                  <a:tblPr>
                    <a:tableStyleId>{16D9F66E-5EB9-4882-86FB-DCBF35E3C3E4}</a:tableStyleId>
                  </a:tblPr>
                  <a:tblGrid>
                    <a:gridCol w="561976">
                      <a:extLst>
                        <a:ext uri="{9D8B030D-6E8A-4147-A177-3AD203B41FA5}">
                          <a16:colId xmlns:a16="http://schemas.microsoft.com/office/drawing/2014/main" val="20000"/>
                        </a:ext>
                      </a:extLst>
                    </a:gridCol>
                    <a:gridCol w="641176">
                      <a:extLst>
                        <a:ext uri="{9D8B030D-6E8A-4147-A177-3AD203B41FA5}">
                          <a16:colId xmlns:a16="http://schemas.microsoft.com/office/drawing/2014/main" val="20001"/>
                        </a:ext>
                      </a:extLst>
                    </a:gridCol>
                    <a:gridCol w="672160">
                      <a:extLst>
                        <a:ext uri="{9D8B030D-6E8A-4147-A177-3AD203B41FA5}">
                          <a16:colId xmlns:a16="http://schemas.microsoft.com/office/drawing/2014/main" val="20002"/>
                        </a:ext>
                      </a:extLst>
                    </a:gridCol>
                    <a:gridCol w="672160">
                      <a:extLst>
                        <a:ext uri="{9D8B030D-6E8A-4147-A177-3AD203B41FA5}">
                          <a16:colId xmlns:a16="http://schemas.microsoft.com/office/drawing/2014/main" val="20003"/>
                        </a:ext>
                      </a:extLst>
                    </a:gridCol>
                  </a:tblGrid>
                  <a:tr h="367229">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600" kern="100" dirty="0" err="1">
                              <a:effectLst/>
                            </a:rPr>
                            <a:t>bini</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solidFill>
                          <a:srgbClr val="A3D6D9"/>
                        </a:solidFill>
                      </a:tcPr>
                    </a:tc>
                    <a:tc>
                      <a:txBody>
                        <a:bodyPr/>
                        <a:lstStyle/>
                        <a:p>
                          <a:pPr algn="ctr"/>
                          <a:r>
                            <a:rPr lang="en-US" sz="1600" kern="100" dirty="0">
                              <a:effectLst/>
                            </a:rPr>
                            <a:t>bin1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bin2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lstStyle/>
                        <a:p>
                          <a:pPr algn="ctr"/>
                          <a:r>
                            <a:rPr lang="en-US" sz="1600" kern="100" dirty="0">
                              <a:effectLst/>
                            </a:rPr>
                            <a:t>bin3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extLst>
                      <a:ext uri="{0D108BD9-81ED-4DB2-BD59-A6C34878D82A}">
                        <a16:rowId xmlns:a16="http://schemas.microsoft.com/office/drawing/2014/main" val="10000"/>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en-US" altLang="zh-CN" sz="1600" b="0" i="1" kern="100" dirty="0" smtClean="0">
                                        <a:effectLst/>
                                        <a:latin typeface="Cambria Math" panose="02040503050406030204" pitchFamily="18" charset="0"/>
                                      </a:rPr>
                                    </m:ctrlPr>
                                  </m:sSubPr>
                                  <m:e>
                                    <m:r>
                                      <a:rPr lang="en-US" altLang="zh-CN" sz="1600" b="0" i="1" kern="100" dirty="0" smtClean="0">
                                        <a:effectLst/>
                                        <a:latin typeface="Cambria Math" panose="02040503050406030204" pitchFamily="18" charset="0"/>
                                      </a:rPr>
                                      <m:t>𝑁</m:t>
                                    </m:r>
                                  </m:e>
                                  <m:sub>
                                    <m:r>
                                      <a:rPr lang="en-US" altLang="zh-CN" sz="1600" i="1" kern="100" dirty="0" smtClean="0">
                                        <a:effectLst/>
                                        <a:latin typeface="Cambria Math" panose="02040503050406030204" pitchFamily="18" charset="0"/>
                                      </a:rPr>
                                      <m:t>𝑖</m:t>
                                    </m:r>
                                  </m:sub>
                                </m:sSub>
                              </m:oMath>
                            </m:oMathPara>
                          </a14:m>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1"/>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𝑔</m:t>
                                    </m:r>
                                  </m:e>
                                  <m:sub>
                                    <m:r>
                                      <a:rPr lang="en-US" sz="1600" kern="100">
                                        <a:effectLst/>
                                        <a:latin typeface="Cambria Math" panose="02040503050406030204" pitchFamily="18" charset="0"/>
                                      </a:rPr>
                                      <m:t>𝑖</m:t>
                                    </m:r>
                                  </m:sub>
                                </m:sSub>
                              </m:oMath>
                            </m:oMathPara>
                          </a14:m>
                          <a:endParaRPr lang="zh-CN" sz="1600" kern="10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0.79</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0.67</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2"/>
                      </a:ext>
                    </a:extLst>
                  </a:tr>
                  <a:tr h="367229">
                    <a:tc>
                      <a:txBody>
                        <a:bodyPr/>
                        <a:lstStyle/>
                        <a:p>
                          <a:pPr algn="just"/>
                          <a14:m>
                            <m:oMathPara xmlns:m="http://schemas.openxmlformats.org/officeDocument/2006/math">
                              <m:oMathParaPr>
                                <m:jc m:val="centerGroup"/>
                              </m:oMathParaPr>
                              <m:oMath xmlns:m="http://schemas.openxmlformats.org/officeDocument/2006/math">
                                <m:sSub>
                                  <m:sSubPr>
                                    <m:ctrlPr>
                                      <a:rPr lang="en-US" altLang="zh-CN" sz="1600" i="1" kern="1200" dirty="0" smtClean="0">
                                        <a:effectLst/>
                                        <a:latin typeface="Cambria Math" panose="02040503050406030204" pitchFamily="18" charset="0"/>
                                      </a:rPr>
                                    </m:ctrlPr>
                                  </m:sSubPr>
                                  <m:e>
                                    <m:r>
                                      <a:rPr lang="en-US" altLang="zh-CN" sz="1600" kern="1200" dirty="0" smtClean="0">
                                        <a:effectLst/>
                                        <a:latin typeface="Cambria Math" panose="02040503050406030204" pitchFamily="18" charset="0"/>
                                      </a:rPr>
                                      <m:t>h</m:t>
                                    </m:r>
                                  </m:e>
                                  <m:sub>
                                    <m:r>
                                      <a:rPr lang="en-US" altLang="zh-CN" sz="1600" kern="1200" dirty="0" smtClean="0">
                                        <a:effectLst/>
                                        <a:latin typeface="Cambria Math" panose="02040503050406030204" pitchFamily="18" charset="0"/>
                                      </a:rPr>
                                      <m:t>𝑖</m:t>
                                    </m:r>
                                  </m:sub>
                                </m:sSub>
                              </m:oMath>
                            </m:oMathPara>
                          </a14:m>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0.29</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0.12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lstStyle/>
                        <a:p>
                          <a:pPr algn="ctr"/>
                          <a:r>
                            <a:rPr lang="en-US" sz="1600" kern="100" dirty="0">
                              <a:effectLst/>
                            </a:rPr>
                            <a:t>0.06</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mc:Choice>
        <mc:Fallback xmlns="">
          <p:graphicFrame>
            <p:nvGraphicFramePr>
              <p:cNvPr id="18" name="表格 17"/>
              <p:cNvGraphicFramePr>
                <a:graphicFrameLocks noGrp="1"/>
              </p:cNvGraphicFramePr>
              <p:nvPr/>
            </p:nvGraphicFramePr>
            <p:xfrm>
              <a:off x="3833812" y="5097462"/>
              <a:ext cx="2547472" cy="1468916"/>
            </p:xfrm>
            <a:graphic>
              <a:graphicData uri="http://schemas.openxmlformats.org/drawingml/2006/table">
                <a:tbl>
                  <a:tblPr>
                    <a:tableStyleId>{16D9F66E-5EB9-4882-86FB-DCBF35E3C3E4}</a:tableStyleId>
                  </a:tblPr>
                  <a:tblGrid>
                    <a:gridCol w="561976"/>
                    <a:gridCol w="641176"/>
                    <a:gridCol w="672160"/>
                    <a:gridCol w="672160"/>
                  </a:tblGrid>
                  <a:tr h="367229">
                    <a:tc>
                      <a:txBody>
                        <a:bodyPr/>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600" kern="100" dirty="0" err="1">
                              <a:effectLst/>
                            </a:rPr>
                            <a:t>bini</a:t>
                          </a:r>
                          <a:endParaRPr lang="zh-CN" sz="1600" kern="100" dirty="0">
                            <a:solidFill>
                              <a:schemeClr val="dk1"/>
                            </a:solidFill>
                            <a:effectLst/>
                            <a:latin typeface="微软雅黑" panose="020B0503020204020204" pitchFamily="34" charset="-122"/>
                            <a:ea typeface="微软雅黑" panose="020B0503020204020204" pitchFamily="34" charset="-122"/>
                            <a:cs typeface="+mn-cs"/>
                          </a:endParaRPr>
                        </a:p>
                      </a:txBody>
                      <a:tcPr anchor="ctr">
                        <a:solidFill>
                          <a:srgbClr val="A3D6D9"/>
                        </a:solidFill>
                      </a:tcPr>
                    </a:tc>
                    <a:tc>
                      <a:txBody>
                        <a:bodyPr/>
                        <a:p>
                          <a:pPr algn="ctr"/>
                          <a:r>
                            <a:rPr lang="en-US" sz="1600" kern="100" dirty="0">
                              <a:effectLst/>
                            </a:rPr>
                            <a:t>bin1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bin2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c>
                      <a:txBody>
                        <a:bodyPr/>
                        <a:p>
                          <a:pPr algn="ctr"/>
                          <a:r>
                            <a:rPr lang="en-US" sz="1600" kern="100" dirty="0">
                              <a:effectLst/>
                            </a:rPr>
                            <a:t>bin3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solidFill>
                          <a:srgbClr val="A3D6D9"/>
                        </a:solidFill>
                      </a:tcPr>
                    </a:tc>
                  </a:tr>
                  <a:tr h="367665">
                    <a:tc>
                      <a:txBody>
                        <a:bodyPr/>
                        <a:lstStyle/>
                        <a:p>
                          <a:endParaRPr lang="zh-CN"/>
                        </a:p>
                      </a:txBody>
                      <a:tcPr anchor="ctr">
                        <a:blipFill>
                          <a:blip r:embed="rId4"/>
                        </a:blipFill>
                      </a:tcPr>
                    </a:tc>
                    <a:tc>
                      <a:txBody>
                        <a:bodyPr/>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3</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r>
                  <a:tr h="367030">
                    <a:tc>
                      <a:txBody>
                        <a:bodyPr/>
                        <a:lstStyle/>
                        <a:p>
                          <a:endParaRPr lang="zh-CN"/>
                        </a:p>
                      </a:txBody>
                      <a:tcPr anchor="ctr">
                        <a:blipFill>
                          <a:blip r:embed="rId4"/>
                        </a:blipFill>
                      </a:tcPr>
                    </a:tc>
                    <a:tc>
                      <a:txBody>
                        <a:bodyPr/>
                        <a:p>
                          <a:pPr algn="ctr"/>
                          <a:r>
                            <a:rPr lang="en-US" sz="1600" kern="100" dirty="0">
                              <a:effectLst/>
                            </a:rPr>
                            <a:t>0.1</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0.79</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0.67</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r>
                  <a:tr h="367030">
                    <a:tc>
                      <a:txBody>
                        <a:bodyPr/>
                        <a:lstStyle/>
                        <a:p>
                          <a:endParaRPr lang="zh-CN"/>
                        </a:p>
                      </a:txBody>
                      <a:tcPr anchor="ctr">
                        <a:blipFill>
                          <a:blip r:embed="rId4"/>
                        </a:blipFill>
                      </a:tcPr>
                    </a:tc>
                    <a:tc>
                      <a:txBody>
                        <a:bodyPr/>
                        <a:p>
                          <a:pPr algn="ctr"/>
                          <a:r>
                            <a:rPr lang="en-US" sz="1600" kern="100" dirty="0">
                              <a:effectLst/>
                            </a:rPr>
                            <a:t>0.29</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0.12</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c>
                      <a:txBody>
                        <a:bodyPr/>
                        <a:p>
                          <a:pPr algn="ctr"/>
                          <a:r>
                            <a:rPr lang="en-US" sz="1600" kern="100" dirty="0">
                              <a:effectLst/>
                            </a:rPr>
                            <a:t>0.06</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anchor="ctr"/>
                    </a:tc>
                  </a:tr>
                </a:tbl>
              </a:graphicData>
            </a:graphic>
          </p:graphicFrame>
        </mc:Fallback>
      </mc:AlternateContent>
      <p:grpSp>
        <p:nvGrpSpPr>
          <p:cNvPr id="47" name="组合 46"/>
          <p:cNvGrpSpPr/>
          <p:nvPr/>
        </p:nvGrpSpPr>
        <p:grpSpPr>
          <a:xfrm>
            <a:off x="6661149" y="3095222"/>
            <a:ext cx="1355788" cy="1762525"/>
            <a:chOff x="1225300" y="3451362"/>
            <a:chExt cx="2033838" cy="1468916"/>
          </a:xfrm>
        </p:grpSpPr>
        <p:cxnSp>
          <p:nvCxnSpPr>
            <p:cNvPr id="25" name="直接连接符 24"/>
            <p:cNvCxnSpPr/>
            <p:nvPr/>
          </p:nvCxnSpPr>
          <p:spPr>
            <a:xfrm>
              <a:off x="1238000" y="3451362"/>
              <a:ext cx="0" cy="1468916"/>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cxnSp>
          <p:nvCxnSpPr>
            <p:cNvPr id="28" name="直接连接符 27"/>
            <p:cNvCxnSpPr/>
            <p:nvPr/>
          </p:nvCxnSpPr>
          <p:spPr>
            <a:xfrm>
              <a:off x="3247774" y="3451362"/>
              <a:ext cx="0" cy="1468916"/>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cxnSp>
          <p:nvCxnSpPr>
            <p:cNvPr id="34" name="直接连接符 33"/>
            <p:cNvCxnSpPr/>
            <p:nvPr/>
          </p:nvCxnSpPr>
          <p:spPr>
            <a:xfrm>
              <a:off x="1225300" y="4920278"/>
              <a:ext cx="2033838" cy="0"/>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cxnSp>
          <p:nvCxnSpPr>
            <p:cNvPr id="37" name="直接连接符 36"/>
            <p:cNvCxnSpPr/>
            <p:nvPr/>
          </p:nvCxnSpPr>
          <p:spPr>
            <a:xfrm>
              <a:off x="1225300" y="3456261"/>
              <a:ext cx="2033838" cy="0"/>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grpSp>
      <p:grpSp>
        <p:nvGrpSpPr>
          <p:cNvPr id="49" name="组合 48"/>
          <p:cNvGrpSpPr/>
          <p:nvPr/>
        </p:nvGrpSpPr>
        <p:grpSpPr>
          <a:xfrm>
            <a:off x="4662739" y="3095222"/>
            <a:ext cx="1989135" cy="1762525"/>
            <a:chOff x="1225300" y="3451362"/>
            <a:chExt cx="2033838" cy="1468916"/>
          </a:xfrm>
        </p:grpSpPr>
        <p:cxnSp>
          <p:nvCxnSpPr>
            <p:cNvPr id="50" name="直接连接符 49"/>
            <p:cNvCxnSpPr/>
            <p:nvPr/>
          </p:nvCxnSpPr>
          <p:spPr>
            <a:xfrm>
              <a:off x="1238000" y="3451362"/>
              <a:ext cx="0" cy="1468916"/>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cxnSp>
          <p:nvCxnSpPr>
            <p:cNvPr id="51" name="直接连接符 50"/>
            <p:cNvCxnSpPr/>
            <p:nvPr/>
          </p:nvCxnSpPr>
          <p:spPr>
            <a:xfrm>
              <a:off x="3247774" y="3451362"/>
              <a:ext cx="0" cy="1468916"/>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cxnSp>
          <p:nvCxnSpPr>
            <p:cNvPr id="52" name="直接连接符 51"/>
            <p:cNvCxnSpPr/>
            <p:nvPr/>
          </p:nvCxnSpPr>
          <p:spPr>
            <a:xfrm>
              <a:off x="1225300" y="4920278"/>
              <a:ext cx="2033838" cy="0"/>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cxnSp>
          <p:nvCxnSpPr>
            <p:cNvPr id="53" name="直接连接符 52"/>
            <p:cNvCxnSpPr/>
            <p:nvPr/>
          </p:nvCxnSpPr>
          <p:spPr>
            <a:xfrm>
              <a:off x="1225300" y="3456261"/>
              <a:ext cx="2033838" cy="0"/>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grpSp>
      <p:grpSp>
        <p:nvGrpSpPr>
          <p:cNvPr id="54" name="组合 53"/>
          <p:cNvGrpSpPr/>
          <p:nvPr/>
        </p:nvGrpSpPr>
        <p:grpSpPr>
          <a:xfrm>
            <a:off x="2628901" y="3095221"/>
            <a:ext cx="2033838" cy="1762525"/>
            <a:chOff x="1225300" y="3451362"/>
            <a:chExt cx="2033838" cy="1468916"/>
          </a:xfrm>
        </p:grpSpPr>
        <p:cxnSp>
          <p:nvCxnSpPr>
            <p:cNvPr id="55" name="直接连接符 54"/>
            <p:cNvCxnSpPr/>
            <p:nvPr/>
          </p:nvCxnSpPr>
          <p:spPr>
            <a:xfrm>
              <a:off x="1238000" y="3451362"/>
              <a:ext cx="0" cy="1468916"/>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6" name="直接连接符 55"/>
            <p:cNvCxnSpPr/>
            <p:nvPr/>
          </p:nvCxnSpPr>
          <p:spPr>
            <a:xfrm>
              <a:off x="3247774" y="3451362"/>
              <a:ext cx="0" cy="1468916"/>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7" name="直接连接符 56"/>
            <p:cNvCxnSpPr/>
            <p:nvPr/>
          </p:nvCxnSpPr>
          <p:spPr>
            <a:xfrm>
              <a:off x="1225300" y="4920278"/>
              <a:ext cx="2033838" cy="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8" name="直接连接符 57"/>
            <p:cNvCxnSpPr/>
            <p:nvPr/>
          </p:nvCxnSpPr>
          <p:spPr>
            <a:xfrm>
              <a:off x="1225300" y="3456261"/>
              <a:ext cx="2033838" cy="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grpSp>
      <p:sp>
        <p:nvSpPr>
          <p:cNvPr id="59" name="文本框 58"/>
          <p:cNvSpPr txBox="1"/>
          <p:nvPr/>
        </p:nvSpPr>
        <p:spPr>
          <a:xfrm>
            <a:off x="3278825" y="2798053"/>
            <a:ext cx="733989" cy="338554"/>
          </a:xfrm>
          <a:prstGeom prst="rect">
            <a:avLst/>
          </a:prstGeom>
          <a:noFill/>
        </p:spPr>
        <p:txBody>
          <a:bodyPr wrap="square">
            <a:spAutoFit/>
          </a:bodyPr>
          <a:lstStyle/>
          <a:p>
            <a:r>
              <a:rPr lang="en-US" altLang="zh-CN" sz="1600" dirty="0">
                <a:latin typeface="微软雅黑" panose="020B0503020204020204" pitchFamily="34" charset="-122"/>
              </a:rPr>
              <a:t>bin1</a:t>
            </a:r>
            <a:endParaRPr lang="zh-CN" altLang="en-US" sz="1600" dirty="0">
              <a:latin typeface="微软雅黑" panose="020B0503020204020204" pitchFamily="34" charset="-122"/>
            </a:endParaRPr>
          </a:p>
        </p:txBody>
      </p:sp>
      <p:sp>
        <p:nvSpPr>
          <p:cNvPr id="60" name="文本框 59"/>
          <p:cNvSpPr txBox="1"/>
          <p:nvPr/>
        </p:nvSpPr>
        <p:spPr>
          <a:xfrm>
            <a:off x="5324888" y="2777944"/>
            <a:ext cx="733989" cy="338554"/>
          </a:xfrm>
          <a:prstGeom prst="rect">
            <a:avLst/>
          </a:prstGeom>
          <a:noFill/>
        </p:spPr>
        <p:txBody>
          <a:bodyPr wrap="square">
            <a:spAutoFit/>
          </a:bodyPr>
          <a:lstStyle/>
          <a:p>
            <a:r>
              <a:rPr lang="en-US" altLang="zh-CN" sz="1600" dirty="0">
                <a:latin typeface="微软雅黑" panose="020B0503020204020204" pitchFamily="34" charset="-122"/>
              </a:rPr>
              <a:t>bin2</a:t>
            </a:r>
            <a:endParaRPr lang="zh-CN" altLang="en-US" sz="1600" dirty="0">
              <a:latin typeface="微软雅黑" panose="020B0503020204020204" pitchFamily="34" charset="-122"/>
            </a:endParaRPr>
          </a:p>
        </p:txBody>
      </p:sp>
      <p:sp>
        <p:nvSpPr>
          <p:cNvPr id="61" name="文本框 60"/>
          <p:cNvSpPr txBox="1"/>
          <p:nvPr/>
        </p:nvSpPr>
        <p:spPr>
          <a:xfrm>
            <a:off x="7020571" y="2769716"/>
            <a:ext cx="733989" cy="338554"/>
          </a:xfrm>
          <a:prstGeom prst="rect">
            <a:avLst/>
          </a:prstGeom>
          <a:noFill/>
        </p:spPr>
        <p:txBody>
          <a:bodyPr wrap="square">
            <a:spAutoFit/>
          </a:bodyPr>
          <a:lstStyle/>
          <a:p>
            <a:r>
              <a:rPr lang="en-US" altLang="zh-CN" sz="1600" dirty="0">
                <a:latin typeface="微软雅黑" panose="020B0503020204020204" pitchFamily="34" charset="-122"/>
              </a:rPr>
              <a:t>bin3</a:t>
            </a:r>
            <a:endParaRPr lang="zh-CN" altLang="en-US" sz="1600" dirty="0">
              <a:latin typeface="微软雅黑" panose="020B0503020204020204" pitchFamily="34" charset="-122"/>
            </a:endParaRPr>
          </a:p>
        </p:txBody>
      </p:sp>
      <p:sp>
        <p:nvSpPr>
          <p:cNvPr id="62" name="文本框 61"/>
          <p:cNvSpPr txBox="1"/>
          <p:nvPr/>
        </p:nvSpPr>
        <p:spPr>
          <a:xfrm>
            <a:off x="3032144" y="5160792"/>
            <a:ext cx="897190" cy="276999"/>
          </a:xfrm>
          <a:prstGeom prst="rect">
            <a:avLst/>
          </a:prstGeom>
          <a:noFill/>
        </p:spPr>
        <p:txBody>
          <a:bodyPr wrap="square">
            <a:spAutoFit/>
          </a:bodyPr>
          <a:lstStyle/>
          <a:p>
            <a:r>
              <a:rPr lang="en-US" altLang="zh-CN" sz="1200" dirty="0"/>
              <a:t>bin</a:t>
            </a:r>
            <a:r>
              <a:rPr lang="zh-CN" altLang="en-US" sz="1200" dirty="0"/>
              <a:t>序号</a:t>
            </a:r>
          </a:p>
        </p:txBody>
      </p:sp>
      <p:sp>
        <p:nvSpPr>
          <p:cNvPr id="63" name="文本框 62"/>
          <p:cNvSpPr txBox="1"/>
          <p:nvPr/>
        </p:nvSpPr>
        <p:spPr>
          <a:xfrm>
            <a:off x="2554488" y="5539006"/>
            <a:ext cx="2425302" cy="276999"/>
          </a:xfrm>
          <a:prstGeom prst="rect">
            <a:avLst/>
          </a:prstGeom>
          <a:noFill/>
        </p:spPr>
        <p:txBody>
          <a:bodyPr wrap="square">
            <a:spAutoFit/>
          </a:bodyPr>
          <a:lstStyle/>
          <a:p>
            <a:r>
              <a:rPr lang="en-US" altLang="zh-CN" sz="1200" dirty="0"/>
              <a:t>bin</a:t>
            </a:r>
            <a:r>
              <a:rPr lang="zh-CN" altLang="en-US" sz="1200" dirty="0"/>
              <a:t>样本的之和</a:t>
            </a:r>
          </a:p>
        </p:txBody>
      </p:sp>
      <p:sp>
        <p:nvSpPr>
          <p:cNvPr id="64" name="文本框 63"/>
          <p:cNvSpPr txBox="1"/>
          <p:nvPr/>
        </p:nvSpPr>
        <p:spPr>
          <a:xfrm>
            <a:off x="1670719" y="5900250"/>
            <a:ext cx="2258615" cy="276999"/>
          </a:xfrm>
          <a:prstGeom prst="rect">
            <a:avLst/>
          </a:prstGeom>
          <a:noFill/>
        </p:spPr>
        <p:txBody>
          <a:bodyPr wrap="square">
            <a:spAutoFit/>
          </a:bodyPr>
          <a:lstStyle/>
          <a:p>
            <a:r>
              <a:rPr lang="en-US" altLang="zh-CN" sz="1200" dirty="0"/>
              <a:t>bin</a:t>
            </a:r>
            <a:r>
              <a:rPr lang="zh-CN" altLang="en-US" sz="1200" dirty="0"/>
              <a:t>内所有样本的一阶导之和</a:t>
            </a:r>
          </a:p>
        </p:txBody>
      </p:sp>
      <p:sp>
        <p:nvSpPr>
          <p:cNvPr id="66" name="文本框 65"/>
          <p:cNvSpPr txBox="1"/>
          <p:nvPr/>
        </p:nvSpPr>
        <p:spPr>
          <a:xfrm>
            <a:off x="1670719" y="6278464"/>
            <a:ext cx="2258615" cy="276999"/>
          </a:xfrm>
          <a:prstGeom prst="rect">
            <a:avLst/>
          </a:prstGeom>
          <a:noFill/>
        </p:spPr>
        <p:txBody>
          <a:bodyPr wrap="square">
            <a:spAutoFit/>
          </a:bodyPr>
          <a:lstStyle/>
          <a:p>
            <a:r>
              <a:rPr lang="en-US" altLang="zh-CN" sz="1200" dirty="0"/>
              <a:t>bin</a:t>
            </a:r>
            <a:r>
              <a:rPr lang="zh-CN" altLang="en-US" sz="1200" dirty="0"/>
              <a:t>内所有样本的二阶导之和</a:t>
            </a:r>
          </a:p>
        </p:txBody>
      </p:sp>
      <p:sp>
        <p:nvSpPr>
          <p:cNvPr id="68" name="文本框 67"/>
          <p:cNvSpPr txBox="1"/>
          <p:nvPr/>
        </p:nvSpPr>
        <p:spPr>
          <a:xfrm>
            <a:off x="6612263" y="6258601"/>
            <a:ext cx="3864227" cy="307777"/>
          </a:xfrm>
          <a:prstGeom prst="rect">
            <a:avLst/>
          </a:prstGeom>
          <a:noFill/>
        </p:spPr>
        <p:txBody>
          <a:bodyPr wrap="square">
            <a:spAutoFit/>
          </a:bodyPr>
          <a:lstStyle/>
          <a:p>
            <a:r>
              <a:rPr lang="zh-CN" altLang="en-US" sz="1400" dirty="0"/>
              <a:t>可能的候选点分裂点个数等于bins个数减一</a:t>
            </a:r>
          </a:p>
        </p:txBody>
      </p:sp>
      <p:sp>
        <p:nvSpPr>
          <p:cNvPr id="69" name="文本框 68"/>
          <p:cNvSpPr txBox="1"/>
          <p:nvPr/>
        </p:nvSpPr>
        <p:spPr>
          <a:xfrm>
            <a:off x="8250494" y="2274833"/>
            <a:ext cx="2179766" cy="523220"/>
          </a:xfrm>
          <a:prstGeom prst="rect">
            <a:avLst/>
          </a:prstGeom>
          <a:noFill/>
        </p:spPr>
        <p:txBody>
          <a:bodyPr wrap="square">
            <a:spAutoFit/>
          </a:bodyPr>
          <a:lstStyle/>
          <a:p>
            <a:r>
              <a:rPr lang="zh-CN" altLang="en-US" sz="1400" dirty="0"/>
              <a:t>可能的候选点分裂点个数等于样本取值个数减一</a:t>
            </a:r>
          </a:p>
        </p:txBody>
      </p:sp>
      <p:grpSp>
        <p:nvGrpSpPr>
          <p:cNvPr id="70" name="组合 69"/>
          <p:cNvGrpSpPr/>
          <p:nvPr/>
        </p:nvGrpSpPr>
        <p:grpSpPr>
          <a:xfrm>
            <a:off x="4386263" y="5097460"/>
            <a:ext cx="647700" cy="1458003"/>
            <a:chOff x="1225300" y="3451362"/>
            <a:chExt cx="2033838" cy="1468916"/>
          </a:xfrm>
        </p:grpSpPr>
        <p:cxnSp>
          <p:nvCxnSpPr>
            <p:cNvPr id="71" name="直接连接符 70"/>
            <p:cNvCxnSpPr/>
            <p:nvPr/>
          </p:nvCxnSpPr>
          <p:spPr>
            <a:xfrm>
              <a:off x="1238000" y="3451362"/>
              <a:ext cx="0" cy="1468916"/>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72" name="直接连接符 71"/>
            <p:cNvCxnSpPr/>
            <p:nvPr/>
          </p:nvCxnSpPr>
          <p:spPr>
            <a:xfrm>
              <a:off x="3247774" y="3451362"/>
              <a:ext cx="0" cy="1468916"/>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73" name="直接连接符 72"/>
            <p:cNvCxnSpPr/>
            <p:nvPr/>
          </p:nvCxnSpPr>
          <p:spPr>
            <a:xfrm>
              <a:off x="1225300" y="4920278"/>
              <a:ext cx="2033838" cy="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74" name="直接连接符 73"/>
            <p:cNvCxnSpPr/>
            <p:nvPr/>
          </p:nvCxnSpPr>
          <p:spPr>
            <a:xfrm>
              <a:off x="1225300" y="3456261"/>
              <a:ext cx="2033838" cy="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grpSp>
      <p:grpSp>
        <p:nvGrpSpPr>
          <p:cNvPr id="75" name="组合 74"/>
          <p:cNvGrpSpPr/>
          <p:nvPr/>
        </p:nvGrpSpPr>
        <p:grpSpPr>
          <a:xfrm>
            <a:off x="5048663" y="5097462"/>
            <a:ext cx="647697" cy="1468915"/>
            <a:chOff x="1225300" y="3451362"/>
            <a:chExt cx="2033838" cy="1468916"/>
          </a:xfrm>
        </p:grpSpPr>
        <p:cxnSp>
          <p:nvCxnSpPr>
            <p:cNvPr id="76" name="直接连接符 75"/>
            <p:cNvCxnSpPr/>
            <p:nvPr/>
          </p:nvCxnSpPr>
          <p:spPr>
            <a:xfrm>
              <a:off x="1238000" y="3451362"/>
              <a:ext cx="0" cy="1468916"/>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cxnSp>
          <p:nvCxnSpPr>
            <p:cNvPr id="77" name="直接连接符 76"/>
            <p:cNvCxnSpPr/>
            <p:nvPr/>
          </p:nvCxnSpPr>
          <p:spPr>
            <a:xfrm>
              <a:off x="3247774" y="3451362"/>
              <a:ext cx="0" cy="1468916"/>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cxnSp>
          <p:nvCxnSpPr>
            <p:cNvPr id="78" name="直接连接符 77"/>
            <p:cNvCxnSpPr/>
            <p:nvPr/>
          </p:nvCxnSpPr>
          <p:spPr>
            <a:xfrm>
              <a:off x="1225300" y="4920278"/>
              <a:ext cx="2033838" cy="0"/>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cxnSp>
          <p:nvCxnSpPr>
            <p:cNvPr id="79" name="直接连接符 78"/>
            <p:cNvCxnSpPr/>
            <p:nvPr/>
          </p:nvCxnSpPr>
          <p:spPr>
            <a:xfrm>
              <a:off x="1225300" y="3456261"/>
              <a:ext cx="2033838" cy="0"/>
            </a:xfrm>
            <a:prstGeom prst="line">
              <a:avLst/>
            </a:prstGeom>
            <a:ln>
              <a:solidFill>
                <a:schemeClr val="accent6">
                  <a:lumMod val="60000"/>
                  <a:lumOff val="40000"/>
                </a:schemeClr>
              </a:solidFill>
            </a:ln>
          </p:spPr>
          <p:style>
            <a:lnRef idx="2">
              <a:schemeClr val="accent6"/>
            </a:lnRef>
            <a:fillRef idx="0">
              <a:schemeClr val="accent6"/>
            </a:fillRef>
            <a:effectRef idx="1">
              <a:schemeClr val="accent6"/>
            </a:effectRef>
            <a:fontRef idx="minor">
              <a:schemeClr val="tx1"/>
            </a:fontRef>
          </p:style>
        </p:cxnSp>
      </p:grpSp>
      <p:grpSp>
        <p:nvGrpSpPr>
          <p:cNvPr id="80" name="组合 79"/>
          <p:cNvGrpSpPr/>
          <p:nvPr/>
        </p:nvGrpSpPr>
        <p:grpSpPr>
          <a:xfrm>
            <a:off x="5718722" y="5097460"/>
            <a:ext cx="696974" cy="1468913"/>
            <a:chOff x="1225300" y="3451362"/>
            <a:chExt cx="2033838" cy="1468916"/>
          </a:xfrm>
        </p:grpSpPr>
        <p:cxnSp>
          <p:nvCxnSpPr>
            <p:cNvPr id="81" name="直接连接符 80"/>
            <p:cNvCxnSpPr/>
            <p:nvPr/>
          </p:nvCxnSpPr>
          <p:spPr>
            <a:xfrm>
              <a:off x="1238000" y="3451362"/>
              <a:ext cx="0" cy="1468916"/>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cxnSp>
          <p:nvCxnSpPr>
            <p:cNvPr id="82" name="直接连接符 81"/>
            <p:cNvCxnSpPr/>
            <p:nvPr/>
          </p:nvCxnSpPr>
          <p:spPr>
            <a:xfrm>
              <a:off x="3247774" y="3451362"/>
              <a:ext cx="0" cy="1468916"/>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cxnSp>
          <p:nvCxnSpPr>
            <p:cNvPr id="83" name="直接连接符 82"/>
            <p:cNvCxnSpPr/>
            <p:nvPr/>
          </p:nvCxnSpPr>
          <p:spPr>
            <a:xfrm>
              <a:off x="1225300" y="4920278"/>
              <a:ext cx="2033838" cy="0"/>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cxnSp>
          <p:nvCxnSpPr>
            <p:cNvPr id="84" name="直接连接符 83"/>
            <p:cNvCxnSpPr/>
            <p:nvPr/>
          </p:nvCxnSpPr>
          <p:spPr>
            <a:xfrm>
              <a:off x="1225300" y="3456261"/>
              <a:ext cx="2033838" cy="0"/>
            </a:xfrm>
            <a:prstGeom prst="line">
              <a:avLst/>
            </a:prstGeom>
            <a:ln>
              <a:solidFill>
                <a:srgbClr val="FF9900"/>
              </a:solidFill>
            </a:ln>
          </p:spPr>
          <p:style>
            <a:lnRef idx="2">
              <a:schemeClr val="accent6"/>
            </a:lnRef>
            <a:fillRef idx="0">
              <a:schemeClr val="accent6"/>
            </a:fillRef>
            <a:effectRef idx="1">
              <a:schemeClr val="accent6"/>
            </a:effectRef>
            <a:fontRef idx="minor">
              <a:schemeClr val="tx1"/>
            </a:fontRef>
          </p:style>
        </p:cxnSp>
      </p:grpSp>
    </p:spTree>
  </p:cSld>
  <p:clrMapOvr>
    <a:masterClrMapping/>
  </p:clrMapOvr>
  <p:transition advTm="8005"/>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直方图加速</a:t>
            </a:r>
          </a:p>
          <a:p>
            <a:pPr>
              <a:lnSpc>
                <a:spcPct val="150000"/>
              </a:lnSpc>
              <a:spcBef>
                <a:spcPts val="900"/>
              </a:spcBef>
              <a:spcAft>
                <a:spcPts val="900"/>
              </a:spcAft>
              <a:buFont typeface="Wingdings" panose="05000000000000000000" charset="0"/>
              <a:buChar char=""/>
            </a:pPr>
            <a:r>
              <a:rPr lang="zh-CN" altLang="zh-CN" sz="2400" kern="100" dirty="0">
                <a:effectLst/>
                <a:latin typeface="微软雅黑" panose="020B0503020204020204" pitchFamily="34" charset="-122"/>
                <a:sym typeface="+mn-ea"/>
              </a:rPr>
              <a:t>在构建叶节点的直方图时，我们还可以通过父节点的直方图与相邻叶节点的直方图相减的方式构建，从而减少了一半的计算量。</a:t>
            </a:r>
            <a:r>
              <a:rPr lang="zh-CN" altLang="en-US" sz="2400" kern="100" dirty="0">
                <a:effectLst/>
                <a:latin typeface="微软雅黑" panose="020B0503020204020204" pitchFamily="34" charset="-122"/>
                <a:sym typeface="+mn-ea"/>
              </a:rPr>
              <a:t>即：</a:t>
            </a:r>
            <a:r>
              <a:rPr lang="zh-CN" altLang="en-US" sz="2400" b="1" dirty="0">
                <a:effectLst/>
                <a:latin typeface="微软雅黑" panose="020B0503020204020204" pitchFamily="34" charset="-122"/>
                <a:sym typeface="+mn-ea"/>
              </a:rPr>
              <a:t>一个叶子节点的直方图可以由它的父亲节点的直方图与其兄弟的直方图做差得到</a:t>
            </a:r>
            <a:r>
              <a:rPr lang="zh-CN" altLang="en-US" sz="2400" dirty="0">
                <a:effectLst/>
                <a:latin typeface="微软雅黑" panose="020B0503020204020204" pitchFamily="34" charset="-122"/>
                <a:sym typeface="+mn-ea"/>
              </a:rPr>
              <a:t>。</a:t>
            </a:r>
            <a:r>
              <a:rPr lang="zh-CN" altLang="zh-CN" sz="2400" kern="100" dirty="0">
                <a:effectLst/>
                <a:latin typeface="微软雅黑" panose="020B0503020204020204" pitchFamily="34" charset="-122"/>
                <a:sym typeface="+mn-ea"/>
              </a:rPr>
              <a:t>如节点分裂成两个时，右边叶子节点的直方图等于其父节点的直方图减去左边叶子节点的直方图。从而大大减少构建直方图的计算量。</a:t>
            </a:r>
            <a:endParaRPr lang="zh-CN" altLang="zh-CN" sz="2400" kern="100" dirty="0">
              <a:effectLst/>
              <a:latin typeface="微软雅黑" panose="020B0503020204020204" pitchFamily="34" charset="-122"/>
            </a:endParaRPr>
          </a:p>
          <a:p>
            <a:pPr marL="0" indent="0">
              <a:lnSpc>
                <a:spcPct val="150000"/>
              </a:lnSpc>
              <a:spcBef>
                <a:spcPts val="900"/>
              </a:spcBef>
              <a:spcAft>
                <a:spcPts val="900"/>
              </a:spcAft>
              <a:buNone/>
            </a:pPr>
            <a:endParaRPr lang="zh-CN" altLang="zh-CN" kern="100" dirty="0">
              <a:effectLst/>
              <a:latin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pic>
        <p:nvPicPr>
          <p:cNvPr id="62" name="Picture"/>
          <p:cNvPicPr/>
          <p:nvPr/>
        </p:nvPicPr>
        <p:blipFill>
          <a:blip r:embed="rId3"/>
          <a:stretch>
            <a:fillRect/>
          </a:stretch>
        </p:blipFill>
        <p:spPr bwMode="auto">
          <a:xfrm>
            <a:off x="3646854" y="5271109"/>
            <a:ext cx="5334000" cy="1033145"/>
          </a:xfrm>
          <a:prstGeom prst="rect">
            <a:avLst/>
          </a:prstGeom>
          <a:noFill/>
          <a:ln w="9525">
            <a:noFill/>
          </a:ln>
        </p:spPr>
      </p:pic>
    </p:spTree>
  </p:cSld>
  <p:clrMapOvr>
    <a:masterClrMapping/>
  </p:clrMapOvr>
  <p:transition advTm="8005"/>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4438015"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直方图算法加速</a:t>
            </a:r>
          </a:p>
          <a:p>
            <a:pPr>
              <a:lnSpc>
                <a:spcPct val="150000"/>
              </a:lnSpc>
              <a:spcBef>
                <a:spcPts val="900"/>
              </a:spcBef>
              <a:spcAft>
                <a:spcPts val="900"/>
              </a:spcAft>
              <a:buFont typeface="Wingdings" panose="05000000000000000000" charset="0"/>
              <a:buChar char=""/>
            </a:pPr>
            <a:r>
              <a:rPr lang="zh-CN" altLang="en-US" sz="2400" dirty="0">
                <a:effectLst/>
                <a:latin typeface="Lato"/>
                <a:sym typeface="+mn-ea"/>
              </a:rPr>
              <a:t>直方图算法还可以进一步加速：一个叶子节点的直方图可以由它的父亲节点的直方图与其兄弟的直方图做差得到。</a:t>
            </a:r>
            <a:endParaRPr lang="zh-CN" altLang="en-US" sz="2400" dirty="0"/>
          </a:p>
          <a:p>
            <a:pPr marL="0" indent="0">
              <a:lnSpc>
                <a:spcPct val="150000"/>
              </a:lnSpc>
              <a:spcBef>
                <a:spcPts val="900"/>
              </a:spcBef>
              <a:spcAft>
                <a:spcPts val="900"/>
              </a:spcAft>
              <a:buNone/>
            </a:pPr>
            <a:endParaRPr lang="zh-CN" altLang="zh-CN" sz="2400" kern="100" dirty="0">
              <a:effectLst/>
              <a:latin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7" name="文本框 6"/>
          <p:cNvSpPr txBox="1"/>
          <p:nvPr/>
        </p:nvSpPr>
        <p:spPr>
          <a:xfrm>
            <a:off x="4731434" y="1275043"/>
            <a:ext cx="7071360" cy="499111"/>
          </a:xfrm>
          <a:prstGeom prst="rect">
            <a:avLst/>
          </a:prstGeom>
          <a:noFill/>
        </p:spPr>
        <p:txBody>
          <a:bodyPr wrap="square">
            <a:spAutoFit/>
          </a:bodyPr>
          <a:lstStyle/>
          <a:p>
            <a:pPr>
              <a:lnSpc>
                <a:spcPct val="150000"/>
              </a:lnSpc>
            </a:pPr>
            <a:r>
              <a:rPr lang="zh-CN" altLang="en-US" sz="2000" dirty="0"/>
              <a:t>父节点10个样本，2个特征。</a:t>
            </a:r>
          </a:p>
        </p:txBody>
      </p:sp>
      <p:grpSp>
        <p:nvGrpSpPr>
          <p:cNvPr id="4097" name="组合 4096"/>
          <p:cNvGrpSpPr/>
          <p:nvPr/>
        </p:nvGrpSpPr>
        <p:grpSpPr>
          <a:xfrm>
            <a:off x="4913435" y="1918361"/>
            <a:ext cx="6414069" cy="4450275"/>
            <a:chOff x="3222664" y="1691924"/>
            <a:chExt cx="6927843" cy="5019027"/>
          </a:xfrm>
        </p:grpSpPr>
        <p:cxnSp>
          <p:nvCxnSpPr>
            <p:cNvPr id="9" name="Google Shape;517;p30"/>
            <p:cNvCxnSpPr/>
            <p:nvPr/>
          </p:nvCxnSpPr>
          <p:spPr>
            <a:xfrm flipV="1">
              <a:off x="5980284" y="1741119"/>
              <a:ext cx="0" cy="1320731"/>
            </a:xfrm>
            <a:prstGeom prst="straightConnector1">
              <a:avLst/>
            </a:prstGeom>
            <a:noFill/>
            <a:ln w="19050" cap="flat" cmpd="sng">
              <a:solidFill>
                <a:srgbClr val="000000"/>
              </a:solidFill>
              <a:prstDash val="solid"/>
              <a:round/>
              <a:headEnd type="none" w="med" len="med"/>
              <a:tailEnd type="triangle" w="med" len="med"/>
            </a:ln>
          </p:spPr>
        </p:cxnSp>
        <p:cxnSp>
          <p:nvCxnSpPr>
            <p:cNvPr id="10" name="Google Shape;517;p30"/>
            <p:cNvCxnSpPr/>
            <p:nvPr/>
          </p:nvCxnSpPr>
          <p:spPr>
            <a:xfrm flipV="1">
              <a:off x="5832573" y="2886004"/>
              <a:ext cx="1605059" cy="1"/>
            </a:xfrm>
            <a:prstGeom prst="straightConnector1">
              <a:avLst/>
            </a:prstGeom>
            <a:noFill/>
            <a:ln w="19050" cap="flat" cmpd="sng">
              <a:solidFill>
                <a:srgbClr val="000000"/>
              </a:solidFill>
              <a:prstDash val="solid"/>
              <a:round/>
              <a:headEnd type="none" w="med" len="med"/>
              <a:tailEnd type="triangle" w="med" len="med"/>
            </a:ln>
          </p:spPr>
        </p:cxnSp>
        <p:sp>
          <p:nvSpPr>
            <p:cNvPr id="11" name="矩形 10"/>
            <p:cNvSpPr/>
            <p:nvPr/>
          </p:nvSpPr>
          <p:spPr>
            <a:xfrm>
              <a:off x="6227809" y="2359536"/>
              <a:ext cx="117167" cy="526467"/>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p:cNvSpPr/>
            <p:nvPr/>
          </p:nvSpPr>
          <p:spPr>
            <a:xfrm>
              <a:off x="6532610" y="1755733"/>
              <a:ext cx="122100" cy="1130271"/>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4" name="Google Shape;517;p30"/>
            <p:cNvCxnSpPr/>
            <p:nvPr/>
          </p:nvCxnSpPr>
          <p:spPr>
            <a:xfrm flipV="1">
              <a:off x="5976947" y="3444539"/>
              <a:ext cx="0" cy="1320731"/>
            </a:xfrm>
            <a:prstGeom prst="straightConnector1">
              <a:avLst/>
            </a:prstGeom>
            <a:noFill/>
            <a:ln w="19050" cap="flat" cmpd="sng">
              <a:solidFill>
                <a:srgbClr val="000000"/>
              </a:solidFill>
              <a:prstDash val="solid"/>
              <a:round/>
              <a:headEnd type="none" w="med" len="med"/>
              <a:tailEnd type="triangle" w="med" len="med"/>
            </a:ln>
          </p:spPr>
        </p:cxnSp>
        <p:cxnSp>
          <p:nvCxnSpPr>
            <p:cNvPr id="15" name="Google Shape;517;p30"/>
            <p:cNvCxnSpPr/>
            <p:nvPr/>
          </p:nvCxnSpPr>
          <p:spPr>
            <a:xfrm flipV="1">
              <a:off x="5829236" y="4589424"/>
              <a:ext cx="1605059" cy="1"/>
            </a:xfrm>
            <a:prstGeom prst="straightConnector1">
              <a:avLst/>
            </a:prstGeom>
            <a:noFill/>
            <a:ln w="19050" cap="flat" cmpd="sng">
              <a:solidFill>
                <a:srgbClr val="000000"/>
              </a:solidFill>
              <a:prstDash val="solid"/>
              <a:round/>
              <a:headEnd type="none" w="med" len="med"/>
              <a:tailEnd type="triangle" w="med" len="med"/>
            </a:ln>
          </p:spPr>
        </p:cxnSp>
        <p:sp>
          <p:nvSpPr>
            <p:cNvPr id="16" name="矩形 15"/>
            <p:cNvSpPr/>
            <p:nvPr/>
          </p:nvSpPr>
          <p:spPr>
            <a:xfrm>
              <a:off x="6239335" y="4028320"/>
              <a:ext cx="130729" cy="56475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8" name="Google Shape;517;p30"/>
            <p:cNvCxnSpPr/>
            <p:nvPr/>
          </p:nvCxnSpPr>
          <p:spPr>
            <a:xfrm flipV="1">
              <a:off x="5984811" y="5244859"/>
              <a:ext cx="0" cy="1320731"/>
            </a:xfrm>
            <a:prstGeom prst="straightConnector1">
              <a:avLst/>
            </a:prstGeom>
            <a:noFill/>
            <a:ln w="19050" cap="flat" cmpd="sng">
              <a:solidFill>
                <a:srgbClr val="000000"/>
              </a:solidFill>
              <a:prstDash val="solid"/>
              <a:round/>
              <a:headEnd type="none" w="med" len="med"/>
              <a:tailEnd type="triangle" w="med" len="med"/>
            </a:ln>
          </p:spPr>
        </p:cxnSp>
        <p:cxnSp>
          <p:nvCxnSpPr>
            <p:cNvPr id="19" name="Google Shape;517;p30"/>
            <p:cNvCxnSpPr/>
            <p:nvPr/>
          </p:nvCxnSpPr>
          <p:spPr>
            <a:xfrm flipV="1">
              <a:off x="5837100" y="6389744"/>
              <a:ext cx="1605059" cy="1"/>
            </a:xfrm>
            <a:prstGeom prst="straightConnector1">
              <a:avLst/>
            </a:prstGeom>
            <a:noFill/>
            <a:ln w="19050" cap="flat" cmpd="sng">
              <a:solidFill>
                <a:srgbClr val="000000"/>
              </a:solidFill>
              <a:prstDash val="solid"/>
              <a:round/>
              <a:headEnd type="none" w="med" len="med"/>
              <a:tailEnd type="triangle" w="med" len="med"/>
            </a:ln>
          </p:spPr>
        </p:cxnSp>
        <p:sp>
          <p:nvSpPr>
            <p:cNvPr id="21" name="矩形 20"/>
            <p:cNvSpPr/>
            <p:nvPr/>
          </p:nvSpPr>
          <p:spPr>
            <a:xfrm>
              <a:off x="6537136" y="5284766"/>
              <a:ext cx="149423" cy="1104978"/>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2" name="Google Shape;517;p30"/>
            <p:cNvCxnSpPr/>
            <p:nvPr/>
          </p:nvCxnSpPr>
          <p:spPr>
            <a:xfrm flipV="1">
              <a:off x="8170453" y="1743474"/>
              <a:ext cx="0" cy="1320731"/>
            </a:xfrm>
            <a:prstGeom prst="straightConnector1">
              <a:avLst/>
            </a:prstGeom>
            <a:noFill/>
            <a:ln w="19050" cap="flat" cmpd="sng">
              <a:solidFill>
                <a:srgbClr val="000000"/>
              </a:solidFill>
              <a:prstDash val="solid"/>
              <a:round/>
              <a:headEnd type="none" w="med" len="med"/>
              <a:tailEnd type="triangle" w="med" len="med"/>
            </a:ln>
          </p:spPr>
        </p:cxnSp>
        <p:cxnSp>
          <p:nvCxnSpPr>
            <p:cNvPr id="23" name="Google Shape;517;p30"/>
            <p:cNvCxnSpPr/>
            <p:nvPr/>
          </p:nvCxnSpPr>
          <p:spPr>
            <a:xfrm flipV="1">
              <a:off x="8022742" y="2888359"/>
              <a:ext cx="1605059" cy="1"/>
            </a:xfrm>
            <a:prstGeom prst="straightConnector1">
              <a:avLst/>
            </a:prstGeom>
            <a:noFill/>
            <a:ln w="19050" cap="flat" cmpd="sng">
              <a:solidFill>
                <a:srgbClr val="000000"/>
              </a:solidFill>
              <a:prstDash val="solid"/>
              <a:round/>
              <a:headEnd type="none" w="med" len="med"/>
              <a:tailEnd type="triangle" w="med" len="med"/>
            </a:ln>
          </p:spPr>
        </p:cxnSp>
        <p:sp>
          <p:nvSpPr>
            <p:cNvPr id="24" name="矩形 23"/>
            <p:cNvSpPr/>
            <p:nvPr/>
          </p:nvSpPr>
          <p:spPr>
            <a:xfrm>
              <a:off x="8417979" y="2575763"/>
              <a:ext cx="131298" cy="312595"/>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矩形 25"/>
            <p:cNvSpPr/>
            <p:nvPr/>
          </p:nvSpPr>
          <p:spPr>
            <a:xfrm>
              <a:off x="9057359" y="2361892"/>
              <a:ext cx="123792" cy="526465"/>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矩形 26"/>
            <p:cNvSpPr/>
            <p:nvPr/>
          </p:nvSpPr>
          <p:spPr>
            <a:xfrm>
              <a:off x="8730817" y="2056241"/>
              <a:ext cx="131298" cy="832116"/>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8" name="Google Shape;517;p30"/>
            <p:cNvCxnSpPr/>
            <p:nvPr/>
          </p:nvCxnSpPr>
          <p:spPr>
            <a:xfrm flipV="1">
              <a:off x="8198098" y="3446893"/>
              <a:ext cx="0" cy="1320731"/>
            </a:xfrm>
            <a:prstGeom prst="straightConnector1">
              <a:avLst/>
            </a:prstGeom>
            <a:noFill/>
            <a:ln w="19050" cap="flat" cmpd="sng">
              <a:solidFill>
                <a:srgbClr val="000000"/>
              </a:solidFill>
              <a:prstDash val="solid"/>
              <a:round/>
              <a:headEnd type="none" w="med" len="med"/>
              <a:tailEnd type="triangle" w="med" len="med"/>
            </a:ln>
          </p:spPr>
        </p:cxnSp>
        <p:cxnSp>
          <p:nvCxnSpPr>
            <p:cNvPr id="29" name="Google Shape;517;p30"/>
            <p:cNvCxnSpPr/>
            <p:nvPr/>
          </p:nvCxnSpPr>
          <p:spPr>
            <a:xfrm flipV="1">
              <a:off x="8050387" y="4591778"/>
              <a:ext cx="1605059" cy="1"/>
            </a:xfrm>
            <a:prstGeom prst="straightConnector1">
              <a:avLst/>
            </a:prstGeom>
            <a:noFill/>
            <a:ln w="19050" cap="flat" cmpd="sng">
              <a:solidFill>
                <a:srgbClr val="000000"/>
              </a:solidFill>
              <a:prstDash val="solid"/>
              <a:round/>
              <a:headEnd type="none" w="med" len="med"/>
              <a:tailEnd type="triangle" w="med" len="med"/>
            </a:ln>
          </p:spPr>
        </p:cxnSp>
        <p:sp>
          <p:nvSpPr>
            <p:cNvPr id="31" name="矩形 30"/>
            <p:cNvSpPr/>
            <p:nvPr/>
          </p:nvSpPr>
          <p:spPr>
            <a:xfrm>
              <a:off x="9068787" y="4415930"/>
              <a:ext cx="140009" cy="175846"/>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矩形 31"/>
            <p:cNvSpPr/>
            <p:nvPr/>
          </p:nvSpPr>
          <p:spPr>
            <a:xfrm>
              <a:off x="8755949" y="4279180"/>
              <a:ext cx="133811" cy="312595"/>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Google Shape;517;p30"/>
            <p:cNvCxnSpPr/>
            <p:nvPr/>
          </p:nvCxnSpPr>
          <p:spPr>
            <a:xfrm flipV="1">
              <a:off x="8209310" y="5248056"/>
              <a:ext cx="0" cy="1320731"/>
            </a:xfrm>
            <a:prstGeom prst="straightConnector1">
              <a:avLst/>
            </a:prstGeom>
            <a:noFill/>
            <a:ln w="19050" cap="flat" cmpd="sng">
              <a:solidFill>
                <a:srgbClr val="000000"/>
              </a:solidFill>
              <a:prstDash val="solid"/>
              <a:round/>
              <a:headEnd type="none" w="med" len="med"/>
              <a:tailEnd type="triangle" w="med" len="med"/>
            </a:ln>
          </p:spPr>
        </p:cxnSp>
        <p:cxnSp>
          <p:nvCxnSpPr>
            <p:cNvPr id="34" name="Google Shape;517;p30"/>
            <p:cNvCxnSpPr/>
            <p:nvPr/>
          </p:nvCxnSpPr>
          <p:spPr>
            <a:xfrm flipV="1">
              <a:off x="8061599" y="6392941"/>
              <a:ext cx="1605059" cy="1"/>
            </a:xfrm>
            <a:prstGeom prst="straightConnector1">
              <a:avLst/>
            </a:prstGeom>
            <a:noFill/>
            <a:ln w="19050" cap="flat" cmpd="sng">
              <a:solidFill>
                <a:srgbClr val="000000"/>
              </a:solidFill>
              <a:prstDash val="solid"/>
              <a:round/>
              <a:headEnd type="none" w="med" len="med"/>
              <a:tailEnd type="triangle" w="med" len="med"/>
            </a:ln>
          </p:spPr>
        </p:cxnSp>
        <p:sp>
          <p:nvSpPr>
            <p:cNvPr id="35" name="矩形 34"/>
            <p:cNvSpPr/>
            <p:nvPr/>
          </p:nvSpPr>
          <p:spPr>
            <a:xfrm>
              <a:off x="8450638" y="6257714"/>
              <a:ext cx="137496" cy="135226"/>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矩形 35"/>
            <p:cNvSpPr/>
            <p:nvPr/>
          </p:nvSpPr>
          <p:spPr>
            <a:xfrm>
              <a:off x="9076302" y="6023607"/>
              <a:ext cx="143706" cy="369332"/>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矩形 36"/>
            <p:cNvSpPr/>
            <p:nvPr/>
          </p:nvSpPr>
          <p:spPr>
            <a:xfrm>
              <a:off x="8763470" y="5903433"/>
              <a:ext cx="137496" cy="489506"/>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矩形 37"/>
            <p:cNvSpPr/>
            <p:nvPr/>
          </p:nvSpPr>
          <p:spPr>
            <a:xfrm>
              <a:off x="8438755" y="4415930"/>
              <a:ext cx="140009" cy="175846"/>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9" name="直接连接符 38"/>
            <p:cNvCxnSpPr/>
            <p:nvPr/>
          </p:nvCxnSpPr>
          <p:spPr>
            <a:xfrm>
              <a:off x="6509254" y="4569913"/>
              <a:ext cx="168812"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2" name="直接连接符 41"/>
            <p:cNvCxnSpPr/>
            <p:nvPr/>
          </p:nvCxnSpPr>
          <p:spPr>
            <a:xfrm>
              <a:off x="6194823" y="6367519"/>
              <a:ext cx="168812" cy="0"/>
            </a:xfrm>
            <a:prstGeom prst="line">
              <a:avLst/>
            </a:prstGeom>
          </p:spPr>
          <p:style>
            <a:lnRef idx="3">
              <a:schemeClr val="accent4"/>
            </a:lnRef>
            <a:fillRef idx="0">
              <a:schemeClr val="accent4"/>
            </a:fillRef>
            <a:effectRef idx="2">
              <a:schemeClr val="accent4"/>
            </a:effectRef>
            <a:fontRef idx="minor">
              <a:schemeClr val="tx1"/>
            </a:fontRef>
          </p:style>
        </p:cxnSp>
        <p:sp>
          <p:nvSpPr>
            <p:cNvPr id="44" name="文本框 43"/>
            <p:cNvSpPr txBox="1"/>
            <p:nvPr/>
          </p:nvSpPr>
          <p:spPr>
            <a:xfrm>
              <a:off x="3238129" y="2689597"/>
              <a:ext cx="2963594" cy="338554"/>
            </a:xfrm>
            <a:prstGeom prst="rect">
              <a:avLst/>
            </a:prstGeom>
            <a:noFill/>
          </p:spPr>
          <p:txBody>
            <a:bodyPr wrap="square">
              <a:spAutoFit/>
            </a:bodyPr>
            <a:lstStyle/>
            <a:p>
              <a:pPr marL="0" marR="0"/>
              <a:r>
                <a:rPr lang="zh-CN" altLang="en-US" sz="1600" dirty="0">
                  <a:effectLst/>
                </a:rPr>
                <a:t>①父节点特征的直方图</a:t>
              </a:r>
            </a:p>
          </p:txBody>
        </p:sp>
        <p:sp>
          <p:nvSpPr>
            <p:cNvPr id="45" name="文本框 44"/>
            <p:cNvSpPr txBox="1"/>
            <p:nvPr/>
          </p:nvSpPr>
          <p:spPr>
            <a:xfrm>
              <a:off x="3222664" y="4395203"/>
              <a:ext cx="2963594" cy="338554"/>
            </a:xfrm>
            <a:prstGeom prst="rect">
              <a:avLst/>
            </a:prstGeom>
            <a:noFill/>
          </p:spPr>
          <p:txBody>
            <a:bodyPr wrap="square">
              <a:spAutoFit/>
            </a:bodyPr>
            <a:lstStyle/>
            <a:p>
              <a:pPr marL="0" marR="0"/>
              <a:r>
                <a:rPr lang="zh-CN" altLang="en-US" sz="1600" dirty="0">
                  <a:effectLst/>
                </a:rPr>
                <a:t>②左子节点特征的直方图</a:t>
              </a:r>
            </a:p>
          </p:txBody>
        </p:sp>
        <p:sp>
          <p:nvSpPr>
            <p:cNvPr id="46" name="文本框 45"/>
            <p:cNvSpPr txBox="1"/>
            <p:nvPr/>
          </p:nvSpPr>
          <p:spPr>
            <a:xfrm>
              <a:off x="3266195" y="6180760"/>
              <a:ext cx="2963594" cy="338554"/>
            </a:xfrm>
            <a:prstGeom prst="rect">
              <a:avLst/>
            </a:prstGeom>
            <a:noFill/>
          </p:spPr>
          <p:txBody>
            <a:bodyPr wrap="square">
              <a:spAutoFit/>
            </a:bodyPr>
            <a:lstStyle/>
            <a:p>
              <a:pPr marL="0" marR="0"/>
              <a:r>
                <a:rPr lang="zh-CN" altLang="en-US" sz="1600" dirty="0">
                  <a:effectLst/>
                </a:rPr>
                <a:t>③右子节点特征的直方图</a:t>
              </a:r>
            </a:p>
          </p:txBody>
        </p:sp>
        <p:sp>
          <p:nvSpPr>
            <p:cNvPr id="43" name="文本框 42"/>
            <p:cNvSpPr txBox="1"/>
            <p:nvPr/>
          </p:nvSpPr>
          <p:spPr>
            <a:xfrm>
              <a:off x="6140832" y="2024590"/>
              <a:ext cx="179964" cy="276999"/>
            </a:xfrm>
            <a:prstGeom prst="rect">
              <a:avLst/>
            </a:prstGeom>
            <a:noFill/>
          </p:spPr>
          <p:txBody>
            <a:bodyPr wrap="square" rtlCol="0">
              <a:spAutoFit/>
            </a:bodyPr>
            <a:lstStyle/>
            <a:p>
              <a:r>
                <a:rPr lang="en-US" altLang="zh-CN" sz="1200" dirty="0">
                  <a:latin typeface="微软雅黑" panose="020B0503020204020204" pitchFamily="34" charset="-122"/>
                </a:rPr>
                <a:t>3</a:t>
              </a:r>
              <a:endParaRPr lang="zh-CN" altLang="en-US" sz="1200" dirty="0">
                <a:latin typeface="微软雅黑" panose="020B0503020204020204" pitchFamily="34" charset="-122"/>
              </a:endParaRPr>
            </a:p>
          </p:txBody>
        </p:sp>
        <p:sp>
          <p:nvSpPr>
            <p:cNvPr id="48" name="文本框 47"/>
            <p:cNvSpPr txBox="1"/>
            <p:nvPr/>
          </p:nvSpPr>
          <p:spPr>
            <a:xfrm>
              <a:off x="6423565" y="4168414"/>
              <a:ext cx="1065643" cy="276999"/>
            </a:xfrm>
            <a:prstGeom prst="rect">
              <a:avLst/>
            </a:prstGeom>
            <a:noFill/>
          </p:spPr>
          <p:txBody>
            <a:bodyPr wrap="square" rtlCol="0">
              <a:spAutoFit/>
            </a:bodyPr>
            <a:lstStyle/>
            <a:p>
              <a:r>
                <a:rPr lang="en-US" altLang="zh-CN" sz="1200" dirty="0">
                  <a:latin typeface="微软雅黑" panose="020B0503020204020204" pitchFamily="34" charset="-122"/>
                </a:rPr>
                <a:t>0</a:t>
              </a:r>
              <a:endParaRPr lang="zh-CN" altLang="en-US" sz="1200" dirty="0">
                <a:latin typeface="微软雅黑" panose="020B0503020204020204" pitchFamily="34" charset="-122"/>
              </a:endParaRPr>
            </a:p>
          </p:txBody>
        </p:sp>
        <p:sp>
          <p:nvSpPr>
            <p:cNvPr id="49" name="文本框 48"/>
            <p:cNvSpPr txBox="1"/>
            <p:nvPr/>
          </p:nvSpPr>
          <p:spPr>
            <a:xfrm>
              <a:off x="6165891" y="3719011"/>
              <a:ext cx="179964" cy="276999"/>
            </a:xfrm>
            <a:prstGeom prst="rect">
              <a:avLst/>
            </a:prstGeom>
            <a:noFill/>
          </p:spPr>
          <p:txBody>
            <a:bodyPr wrap="square" rtlCol="0">
              <a:spAutoFit/>
            </a:bodyPr>
            <a:lstStyle/>
            <a:p>
              <a:r>
                <a:rPr lang="en-US" altLang="zh-CN" sz="1200" dirty="0">
                  <a:latin typeface="微软雅黑" panose="020B0503020204020204" pitchFamily="34" charset="-122"/>
                </a:rPr>
                <a:t>3</a:t>
              </a:r>
              <a:endParaRPr lang="zh-CN" altLang="en-US" sz="1200" dirty="0">
                <a:latin typeface="微软雅黑" panose="020B0503020204020204" pitchFamily="34" charset="-122"/>
              </a:endParaRPr>
            </a:p>
          </p:txBody>
        </p:sp>
        <p:sp>
          <p:nvSpPr>
            <p:cNvPr id="50" name="文本框 49"/>
            <p:cNvSpPr txBox="1"/>
            <p:nvPr/>
          </p:nvSpPr>
          <p:spPr>
            <a:xfrm>
              <a:off x="6670767" y="1691924"/>
              <a:ext cx="179964" cy="276999"/>
            </a:xfrm>
            <a:prstGeom prst="rect">
              <a:avLst/>
            </a:prstGeom>
            <a:noFill/>
          </p:spPr>
          <p:txBody>
            <a:bodyPr wrap="square" rtlCol="0">
              <a:spAutoFit/>
            </a:bodyPr>
            <a:lstStyle/>
            <a:p>
              <a:r>
                <a:rPr lang="en-US" altLang="zh-CN" sz="1200" dirty="0">
                  <a:latin typeface="微软雅黑" panose="020B0503020204020204" pitchFamily="34" charset="-122"/>
                </a:rPr>
                <a:t>7</a:t>
              </a:r>
              <a:endParaRPr lang="zh-CN" altLang="en-US" sz="1200" dirty="0">
                <a:latin typeface="微软雅黑" panose="020B0503020204020204" pitchFamily="34" charset="-122"/>
              </a:endParaRPr>
            </a:p>
          </p:txBody>
        </p:sp>
        <p:sp>
          <p:nvSpPr>
            <p:cNvPr id="51" name="文本框 50"/>
            <p:cNvSpPr txBox="1"/>
            <p:nvPr/>
          </p:nvSpPr>
          <p:spPr>
            <a:xfrm>
              <a:off x="8991985" y="2024090"/>
              <a:ext cx="179964" cy="276999"/>
            </a:xfrm>
            <a:prstGeom prst="rect">
              <a:avLst/>
            </a:prstGeom>
            <a:noFill/>
          </p:spPr>
          <p:txBody>
            <a:bodyPr wrap="square" rtlCol="0">
              <a:spAutoFit/>
            </a:bodyPr>
            <a:lstStyle/>
            <a:p>
              <a:r>
                <a:rPr lang="en-US" altLang="zh-CN" sz="1200" dirty="0">
                  <a:latin typeface="微软雅黑" panose="020B0503020204020204" pitchFamily="34" charset="-122"/>
                </a:rPr>
                <a:t>3</a:t>
              </a:r>
              <a:endParaRPr lang="zh-CN" altLang="en-US" sz="1200" dirty="0">
                <a:latin typeface="微软雅黑" panose="020B0503020204020204" pitchFamily="34" charset="-122"/>
              </a:endParaRPr>
            </a:p>
          </p:txBody>
        </p:sp>
        <p:sp>
          <p:nvSpPr>
            <p:cNvPr id="52" name="文本框 51"/>
            <p:cNvSpPr txBox="1"/>
            <p:nvPr/>
          </p:nvSpPr>
          <p:spPr>
            <a:xfrm>
              <a:off x="8658893" y="1781446"/>
              <a:ext cx="179964" cy="276999"/>
            </a:xfrm>
            <a:prstGeom prst="rect">
              <a:avLst/>
            </a:prstGeom>
            <a:noFill/>
          </p:spPr>
          <p:txBody>
            <a:bodyPr wrap="square" rtlCol="0">
              <a:spAutoFit/>
            </a:bodyPr>
            <a:lstStyle/>
            <a:p>
              <a:r>
                <a:rPr lang="en-US" altLang="zh-CN" sz="1200" dirty="0">
                  <a:latin typeface="微软雅黑" panose="020B0503020204020204" pitchFamily="34" charset="-122"/>
                </a:rPr>
                <a:t>5</a:t>
              </a:r>
              <a:endParaRPr lang="zh-CN" altLang="en-US" sz="1200" dirty="0">
                <a:latin typeface="微软雅黑" panose="020B0503020204020204" pitchFamily="34" charset="-122"/>
              </a:endParaRPr>
            </a:p>
          </p:txBody>
        </p:sp>
        <p:sp>
          <p:nvSpPr>
            <p:cNvPr id="53" name="文本框 52"/>
            <p:cNvSpPr txBox="1"/>
            <p:nvPr/>
          </p:nvSpPr>
          <p:spPr>
            <a:xfrm>
              <a:off x="5909397" y="5951600"/>
              <a:ext cx="1404899" cy="276999"/>
            </a:xfrm>
            <a:prstGeom prst="rect">
              <a:avLst/>
            </a:prstGeom>
            <a:noFill/>
          </p:spPr>
          <p:txBody>
            <a:bodyPr wrap="square" rtlCol="0">
              <a:spAutoFit/>
            </a:bodyPr>
            <a:lstStyle/>
            <a:p>
              <a:r>
                <a:rPr lang="en-US" altLang="zh-CN" sz="1200" dirty="0">
                  <a:latin typeface="微软雅黑" panose="020B0503020204020204" pitchFamily="34" charset="-122"/>
                </a:rPr>
                <a:t>3-3=0</a:t>
              </a:r>
              <a:endParaRPr lang="zh-CN" altLang="en-US" sz="1200" dirty="0">
                <a:latin typeface="微软雅黑" panose="020B0503020204020204" pitchFamily="34" charset="-122"/>
              </a:endParaRPr>
            </a:p>
          </p:txBody>
        </p:sp>
        <p:sp>
          <p:nvSpPr>
            <p:cNvPr id="54" name="文本框 53"/>
            <p:cNvSpPr txBox="1"/>
            <p:nvPr/>
          </p:nvSpPr>
          <p:spPr>
            <a:xfrm>
              <a:off x="8382328" y="4105588"/>
              <a:ext cx="179964" cy="276999"/>
            </a:xfrm>
            <a:prstGeom prst="rect">
              <a:avLst/>
            </a:prstGeom>
            <a:noFill/>
          </p:spPr>
          <p:txBody>
            <a:bodyPr wrap="square" rtlCol="0">
              <a:spAutoFit/>
            </a:bodyPr>
            <a:lstStyle/>
            <a:p>
              <a:r>
                <a:rPr lang="en-US" altLang="zh-CN" sz="1200" dirty="0">
                  <a:latin typeface="微软雅黑" panose="020B0503020204020204" pitchFamily="34" charset="-122"/>
                </a:rPr>
                <a:t>1</a:t>
              </a:r>
              <a:endParaRPr lang="zh-CN" altLang="en-US" sz="1200" dirty="0">
                <a:latin typeface="微软雅黑" panose="020B0503020204020204" pitchFamily="34" charset="-122"/>
              </a:endParaRPr>
            </a:p>
          </p:txBody>
        </p:sp>
        <p:sp>
          <p:nvSpPr>
            <p:cNvPr id="55" name="文本框 54"/>
            <p:cNvSpPr txBox="1"/>
            <p:nvPr/>
          </p:nvSpPr>
          <p:spPr>
            <a:xfrm>
              <a:off x="8672952" y="3946242"/>
              <a:ext cx="179964" cy="276999"/>
            </a:xfrm>
            <a:prstGeom prst="rect">
              <a:avLst/>
            </a:prstGeom>
            <a:noFill/>
          </p:spPr>
          <p:txBody>
            <a:bodyPr wrap="square" rtlCol="0">
              <a:spAutoFit/>
            </a:bodyPr>
            <a:lstStyle/>
            <a:p>
              <a:r>
                <a:rPr lang="en-US" altLang="zh-CN" sz="1200" dirty="0">
                  <a:latin typeface="微软雅黑" panose="020B0503020204020204" pitchFamily="34" charset="-122"/>
                </a:rPr>
                <a:t>2</a:t>
              </a:r>
              <a:endParaRPr lang="zh-CN" altLang="en-US" sz="1200" dirty="0">
                <a:latin typeface="微软雅黑" panose="020B0503020204020204" pitchFamily="34" charset="-122"/>
              </a:endParaRPr>
            </a:p>
          </p:txBody>
        </p:sp>
        <p:sp>
          <p:nvSpPr>
            <p:cNvPr id="56" name="文本框 55"/>
            <p:cNvSpPr txBox="1"/>
            <p:nvPr/>
          </p:nvSpPr>
          <p:spPr>
            <a:xfrm>
              <a:off x="9008909" y="4081038"/>
              <a:ext cx="179964" cy="276999"/>
            </a:xfrm>
            <a:prstGeom prst="rect">
              <a:avLst/>
            </a:prstGeom>
            <a:noFill/>
          </p:spPr>
          <p:txBody>
            <a:bodyPr wrap="square" rtlCol="0">
              <a:spAutoFit/>
            </a:bodyPr>
            <a:lstStyle/>
            <a:p>
              <a:r>
                <a:rPr lang="en-US" altLang="zh-CN" sz="1200" dirty="0">
                  <a:latin typeface="微软雅黑" panose="020B0503020204020204" pitchFamily="34" charset="-122"/>
                </a:rPr>
                <a:t>1</a:t>
              </a:r>
              <a:endParaRPr lang="zh-CN" altLang="en-US" sz="1200" dirty="0">
                <a:latin typeface="微软雅黑" panose="020B0503020204020204" pitchFamily="34" charset="-122"/>
              </a:endParaRPr>
            </a:p>
          </p:txBody>
        </p:sp>
        <p:sp>
          <p:nvSpPr>
            <p:cNvPr id="57" name="文本框 56"/>
            <p:cNvSpPr txBox="1"/>
            <p:nvPr/>
          </p:nvSpPr>
          <p:spPr>
            <a:xfrm>
              <a:off x="6696094" y="5429385"/>
              <a:ext cx="959056" cy="312400"/>
            </a:xfrm>
            <a:prstGeom prst="rect">
              <a:avLst/>
            </a:prstGeom>
            <a:noFill/>
          </p:spPr>
          <p:txBody>
            <a:bodyPr wrap="square" rtlCol="0">
              <a:spAutoFit/>
            </a:bodyPr>
            <a:lstStyle/>
            <a:p>
              <a:r>
                <a:rPr lang="en-US" altLang="zh-CN" sz="1200" dirty="0">
                  <a:latin typeface="微软雅黑" panose="020B0503020204020204" pitchFamily="34" charset="-122"/>
                </a:rPr>
                <a:t>7-0=7</a:t>
              </a:r>
              <a:endParaRPr lang="zh-CN" altLang="en-US" sz="1200" dirty="0">
                <a:latin typeface="微软雅黑" panose="020B0503020204020204" pitchFamily="34" charset="-122"/>
              </a:endParaRPr>
            </a:p>
          </p:txBody>
        </p:sp>
        <p:sp>
          <p:nvSpPr>
            <p:cNvPr id="58" name="文本框 57"/>
            <p:cNvSpPr txBox="1"/>
            <p:nvPr/>
          </p:nvSpPr>
          <p:spPr>
            <a:xfrm>
              <a:off x="8336261" y="2279284"/>
              <a:ext cx="179964" cy="276999"/>
            </a:xfrm>
            <a:prstGeom prst="rect">
              <a:avLst/>
            </a:prstGeom>
            <a:noFill/>
          </p:spPr>
          <p:txBody>
            <a:bodyPr wrap="square" rtlCol="0">
              <a:spAutoFit/>
            </a:bodyPr>
            <a:lstStyle/>
            <a:p>
              <a:r>
                <a:rPr lang="en-US" altLang="zh-CN" sz="1200" dirty="0">
                  <a:latin typeface="微软雅黑" panose="020B0503020204020204" pitchFamily="34" charset="-122"/>
                </a:rPr>
                <a:t>2</a:t>
              </a:r>
              <a:endParaRPr lang="zh-CN" altLang="en-US" sz="1200" dirty="0">
                <a:latin typeface="微软雅黑" panose="020B0503020204020204" pitchFamily="34" charset="-122"/>
              </a:endParaRPr>
            </a:p>
          </p:txBody>
        </p:sp>
        <p:sp>
          <p:nvSpPr>
            <p:cNvPr id="59" name="文本框 58"/>
            <p:cNvSpPr txBox="1"/>
            <p:nvPr/>
          </p:nvSpPr>
          <p:spPr>
            <a:xfrm>
              <a:off x="9138791" y="5794693"/>
              <a:ext cx="1011716" cy="276999"/>
            </a:xfrm>
            <a:prstGeom prst="rect">
              <a:avLst/>
            </a:prstGeom>
            <a:noFill/>
          </p:spPr>
          <p:txBody>
            <a:bodyPr wrap="square" rtlCol="0">
              <a:spAutoFit/>
            </a:bodyPr>
            <a:lstStyle/>
            <a:p>
              <a:r>
                <a:rPr lang="en-US" altLang="zh-CN" sz="1200" dirty="0">
                  <a:latin typeface="微软雅黑" panose="020B0503020204020204" pitchFamily="34" charset="-122"/>
                </a:rPr>
                <a:t>3-1=2</a:t>
              </a:r>
              <a:endParaRPr lang="zh-CN" altLang="en-US" sz="1200" dirty="0">
                <a:latin typeface="微软雅黑" panose="020B0503020204020204" pitchFamily="34" charset="-122"/>
              </a:endParaRPr>
            </a:p>
          </p:txBody>
        </p:sp>
        <p:sp>
          <p:nvSpPr>
            <p:cNvPr id="60" name="文本框 59"/>
            <p:cNvSpPr txBox="1"/>
            <p:nvPr/>
          </p:nvSpPr>
          <p:spPr>
            <a:xfrm>
              <a:off x="8549277" y="5562612"/>
              <a:ext cx="788099" cy="276999"/>
            </a:xfrm>
            <a:prstGeom prst="rect">
              <a:avLst/>
            </a:prstGeom>
            <a:noFill/>
          </p:spPr>
          <p:txBody>
            <a:bodyPr wrap="square" rtlCol="0">
              <a:spAutoFit/>
            </a:bodyPr>
            <a:lstStyle/>
            <a:p>
              <a:r>
                <a:rPr lang="en-US" altLang="zh-CN" sz="1200" dirty="0">
                  <a:latin typeface="微软雅黑" panose="020B0503020204020204" pitchFamily="34" charset="-122"/>
                </a:rPr>
                <a:t>5-2=3</a:t>
              </a:r>
              <a:endParaRPr lang="zh-CN" altLang="en-US" sz="1200" dirty="0">
                <a:latin typeface="微软雅黑" panose="020B0503020204020204" pitchFamily="34" charset="-122"/>
              </a:endParaRPr>
            </a:p>
          </p:txBody>
        </p:sp>
        <p:sp>
          <p:nvSpPr>
            <p:cNvPr id="61" name="文本框 60"/>
            <p:cNvSpPr txBox="1"/>
            <p:nvPr/>
          </p:nvSpPr>
          <p:spPr>
            <a:xfrm>
              <a:off x="8126140" y="5958225"/>
              <a:ext cx="1209353" cy="276999"/>
            </a:xfrm>
            <a:prstGeom prst="rect">
              <a:avLst/>
            </a:prstGeom>
            <a:noFill/>
          </p:spPr>
          <p:txBody>
            <a:bodyPr wrap="square" rtlCol="0">
              <a:spAutoFit/>
            </a:bodyPr>
            <a:lstStyle/>
            <a:p>
              <a:r>
                <a:rPr lang="en-US" altLang="zh-CN" sz="1200" dirty="0">
                  <a:latin typeface="微软雅黑" panose="020B0503020204020204" pitchFamily="34" charset="-122"/>
                </a:rPr>
                <a:t>2-1=1</a:t>
              </a:r>
              <a:endParaRPr lang="zh-CN" altLang="en-US" sz="1200" dirty="0">
                <a:latin typeface="微软雅黑" panose="020B0503020204020204" pitchFamily="34" charset="-122"/>
              </a:endParaRPr>
            </a:p>
          </p:txBody>
        </p:sp>
        <mc:AlternateContent xmlns:mc="http://schemas.openxmlformats.org/markup-compatibility/2006" xmlns:a14="http://schemas.microsoft.com/office/drawing/2010/main">
          <mc:Choice Requires="a14">
            <p:sp>
              <p:nvSpPr>
                <p:cNvPr id="63" name="文本框 62"/>
                <p:cNvSpPr txBox="1"/>
                <p:nvPr/>
              </p:nvSpPr>
              <p:spPr>
                <a:xfrm>
                  <a:off x="7029777" y="2890543"/>
                  <a:ext cx="779204" cy="3124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836967"/>
                                </a:solidFill>
                                <a:latin typeface="Cambria Math" panose="02040503050406030204" pitchFamily="18" charset="0"/>
                              </a:rPr>
                            </m:ctrlPr>
                          </m:sSubPr>
                          <m:e>
                            <m:r>
                              <a:rPr lang="zh-CN" altLang="en-US" sz="1200" i="1">
                                <a:latin typeface="Cambria Math" panose="02040503050406030204" pitchFamily="18" charset="0"/>
                              </a:rPr>
                              <m:t>𝑓</m:t>
                            </m:r>
                            <m:r>
                              <m:rPr>
                                <m:sty m:val="p"/>
                              </m:rPr>
                              <a:rPr lang="en-US" altLang="zh-CN" sz="1200" i="1">
                                <a:latin typeface="Cambria Math" panose="02040503050406030204" pitchFamily="18" charset="0"/>
                              </a:rPr>
                              <m:t>eature</m:t>
                            </m:r>
                          </m:e>
                          <m:sub>
                            <m:r>
                              <a:rPr lang="zh-CN" altLang="en-US" sz="1200" i="0">
                                <a:latin typeface="Cambria Math" panose="02040503050406030204" pitchFamily="18" charset="0"/>
                              </a:rPr>
                              <m:t>1</m:t>
                            </m:r>
                          </m:sub>
                        </m:sSub>
                      </m:oMath>
                    </m:oMathPara>
                  </a14:m>
                  <a:endParaRPr lang="zh-CN" altLang="en-US" sz="12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7029777" y="2890543"/>
                  <a:ext cx="779204" cy="31240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8212988" y="2862400"/>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71" name="文本框 70"/>
                <p:cNvSpPr txBox="1">
                  <a:spLocks noRot="1" noChangeAspect="1" noMove="1" noResize="1" noEditPoints="1" noAdjustHandles="1" noChangeArrowheads="1" noChangeShapeType="1" noTextEdit="1"/>
                </p:cNvSpPr>
                <p:nvPr/>
              </p:nvSpPr>
              <p:spPr>
                <a:xfrm>
                  <a:off x="8212988" y="2862400"/>
                  <a:ext cx="609600" cy="338554"/>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8555858" y="2868910"/>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m:t>
                            </m:r>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72" name="文本框 71"/>
                <p:cNvSpPr txBox="1">
                  <a:spLocks noRot="1" noChangeAspect="1" noMove="1" noResize="1" noEditPoints="1" noAdjustHandles="1" noChangeArrowheads="1" noChangeShapeType="1" noTextEdit="1"/>
                </p:cNvSpPr>
                <p:nvPr/>
              </p:nvSpPr>
              <p:spPr>
                <a:xfrm>
                  <a:off x="8555858" y="2868910"/>
                  <a:ext cx="609600" cy="33855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8863204" y="2864863"/>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23</m:t>
                            </m:r>
                          </m:sub>
                        </m:sSub>
                      </m:oMath>
                    </m:oMathPara>
                  </a14:m>
                  <a:endParaRPr lang="zh-CN" altLang="en-US" sz="16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8863204" y="2864863"/>
                  <a:ext cx="609600" cy="33855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6042725" y="2875887"/>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1</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6042725" y="2875887"/>
                  <a:ext cx="609600" cy="33855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6385595" y="2882397"/>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1</m:t>
                            </m:r>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75" name="文本框 74"/>
                <p:cNvSpPr txBox="1">
                  <a:spLocks noRot="1" noChangeAspect="1" noMove="1" noResize="1" noEditPoints="1" noAdjustHandles="1" noChangeArrowheads="1" noChangeShapeType="1" noTextEdit="1"/>
                </p:cNvSpPr>
                <p:nvPr/>
              </p:nvSpPr>
              <p:spPr>
                <a:xfrm>
                  <a:off x="6385595" y="2882397"/>
                  <a:ext cx="609600" cy="338554"/>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6020765" y="6364684"/>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1</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76" name="文本框 75"/>
                <p:cNvSpPr txBox="1">
                  <a:spLocks noRot="1" noChangeAspect="1" noMove="1" noResize="1" noEditPoints="1" noAdjustHandles="1" noChangeArrowheads="1" noChangeShapeType="1" noTextEdit="1"/>
                </p:cNvSpPr>
                <p:nvPr/>
              </p:nvSpPr>
              <p:spPr>
                <a:xfrm>
                  <a:off x="6020765" y="6364684"/>
                  <a:ext cx="609600" cy="33855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6363635" y="6371194"/>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1</m:t>
                            </m:r>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77" name="文本框 76"/>
                <p:cNvSpPr txBox="1">
                  <a:spLocks noRot="1" noChangeAspect="1" noMove="1" noResize="1" noEditPoints="1" noAdjustHandles="1" noChangeArrowheads="1" noChangeShapeType="1" noTextEdit="1"/>
                </p:cNvSpPr>
                <p:nvPr/>
              </p:nvSpPr>
              <p:spPr>
                <a:xfrm>
                  <a:off x="6363635" y="6371194"/>
                  <a:ext cx="609600" cy="338554"/>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6005389" y="4606439"/>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1</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78" name="文本框 77"/>
                <p:cNvSpPr txBox="1">
                  <a:spLocks noRot="1" noChangeAspect="1" noMove="1" noResize="1" noEditPoints="1" noAdjustHandles="1" noChangeArrowheads="1" noChangeShapeType="1" noTextEdit="1"/>
                </p:cNvSpPr>
                <p:nvPr/>
              </p:nvSpPr>
              <p:spPr>
                <a:xfrm>
                  <a:off x="6005389" y="4606439"/>
                  <a:ext cx="609600" cy="33855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6348259" y="4612949"/>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1</m:t>
                            </m:r>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79" name="文本框 78"/>
                <p:cNvSpPr txBox="1">
                  <a:spLocks noRot="1" noChangeAspect="1" noMove="1" noResize="1" noEditPoints="1" noAdjustHandles="1" noChangeArrowheads="1" noChangeShapeType="1" noTextEdit="1"/>
                </p:cNvSpPr>
                <p:nvPr/>
              </p:nvSpPr>
              <p:spPr>
                <a:xfrm>
                  <a:off x="6348259" y="4612949"/>
                  <a:ext cx="609600" cy="338554"/>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8213912" y="4607678"/>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80" name="文本框 79"/>
                <p:cNvSpPr txBox="1">
                  <a:spLocks noRot="1" noChangeAspect="1" noMove="1" noResize="1" noEditPoints="1" noAdjustHandles="1" noChangeArrowheads="1" noChangeShapeType="1" noTextEdit="1"/>
                </p:cNvSpPr>
                <p:nvPr/>
              </p:nvSpPr>
              <p:spPr>
                <a:xfrm>
                  <a:off x="8213912" y="4607678"/>
                  <a:ext cx="609600" cy="338554"/>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8556782" y="4614188"/>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m:t>
                            </m:r>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81" name="文本框 80"/>
                <p:cNvSpPr txBox="1">
                  <a:spLocks noRot="1" noChangeAspect="1" noMove="1" noResize="1" noEditPoints="1" noAdjustHandles="1" noChangeArrowheads="1" noChangeShapeType="1" noTextEdit="1"/>
                </p:cNvSpPr>
                <p:nvPr/>
              </p:nvSpPr>
              <p:spPr>
                <a:xfrm>
                  <a:off x="8556782" y="4614188"/>
                  <a:ext cx="609600" cy="33855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8864128" y="4610141"/>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23</m:t>
                            </m:r>
                          </m:sub>
                        </m:sSub>
                      </m:oMath>
                    </m:oMathPara>
                  </a14:m>
                  <a:endParaRPr lang="zh-CN" altLang="en-US" sz="1600" dirty="0"/>
                </a:p>
              </p:txBody>
            </p:sp>
          </mc:Choice>
          <mc:Fallback xmlns="">
            <p:sp>
              <p:nvSpPr>
                <p:cNvPr id="82" name="文本框 81"/>
                <p:cNvSpPr txBox="1">
                  <a:spLocks noRot="1" noChangeAspect="1" noMove="1" noResize="1" noEditPoints="1" noAdjustHandles="1" noChangeArrowheads="1" noChangeShapeType="1" noTextEdit="1"/>
                </p:cNvSpPr>
                <p:nvPr/>
              </p:nvSpPr>
              <p:spPr>
                <a:xfrm>
                  <a:off x="8864128" y="4610141"/>
                  <a:ext cx="609600" cy="338554"/>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p:cNvSpPr txBox="1"/>
                <p:nvPr/>
              </p:nvSpPr>
              <p:spPr>
                <a:xfrm>
                  <a:off x="8290082" y="6365887"/>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m:t>
                            </m:r>
                            <m:r>
                              <a:rPr lang="zh-CN" altLang="en-US" sz="1600" i="0">
                                <a:latin typeface="Cambria Math" panose="02040503050406030204" pitchFamily="18" charset="0"/>
                              </a:rPr>
                              <m:t>1</m:t>
                            </m:r>
                          </m:sub>
                        </m:sSub>
                      </m:oMath>
                    </m:oMathPara>
                  </a14:m>
                  <a:endParaRPr lang="zh-CN" altLang="en-US" sz="1600" dirty="0"/>
                </a:p>
              </p:txBody>
            </p:sp>
          </mc:Choice>
          <mc:Fallback xmlns="">
            <p:sp>
              <p:nvSpPr>
                <p:cNvPr id="83" name="文本框 82"/>
                <p:cNvSpPr txBox="1">
                  <a:spLocks noRot="1" noChangeAspect="1" noMove="1" noResize="1" noEditPoints="1" noAdjustHandles="1" noChangeArrowheads="1" noChangeShapeType="1" noTextEdit="1"/>
                </p:cNvSpPr>
                <p:nvPr/>
              </p:nvSpPr>
              <p:spPr>
                <a:xfrm>
                  <a:off x="8290082" y="6365887"/>
                  <a:ext cx="609600" cy="338554"/>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8632952" y="6372397"/>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m:t>
                            </m:r>
                            <m:r>
                              <a:rPr lang="en-US" altLang="zh-CN" sz="1600" b="0" i="1" smtClean="0">
                                <a:latin typeface="Cambria Math" panose="02040503050406030204" pitchFamily="18" charset="0"/>
                              </a:rPr>
                              <m:t>2</m:t>
                            </m:r>
                          </m:sub>
                        </m:sSub>
                      </m:oMath>
                    </m:oMathPara>
                  </a14:m>
                  <a:endParaRPr lang="zh-CN" altLang="en-US" sz="1600" dirty="0"/>
                </a:p>
              </p:txBody>
            </p:sp>
          </mc:Choice>
          <mc:Fallback xmlns="">
            <p:sp>
              <p:nvSpPr>
                <p:cNvPr id="84" name="文本框 83"/>
                <p:cNvSpPr txBox="1">
                  <a:spLocks noRot="1" noChangeAspect="1" noMove="1" noResize="1" noEditPoints="1" noAdjustHandles="1" noChangeArrowheads="1" noChangeShapeType="1" noTextEdit="1"/>
                </p:cNvSpPr>
                <p:nvPr/>
              </p:nvSpPr>
              <p:spPr>
                <a:xfrm>
                  <a:off x="8632952" y="6372397"/>
                  <a:ext cx="609600" cy="33855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8940298" y="6368350"/>
                  <a:ext cx="6096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𝑏</m:t>
                            </m:r>
                          </m:e>
                          <m:sub>
                            <m:r>
                              <a:rPr lang="en-US" altLang="zh-CN" sz="1600" b="0" i="0" smtClean="0">
                                <a:latin typeface="Cambria Math" panose="02040503050406030204" pitchFamily="18" charset="0"/>
                              </a:rPr>
                              <m:t>23</m:t>
                            </m:r>
                          </m:sub>
                        </m:sSub>
                      </m:oMath>
                    </m:oMathPara>
                  </a14:m>
                  <a:endParaRPr lang="zh-CN" altLang="en-US" sz="1600" dirty="0"/>
                </a:p>
              </p:txBody>
            </p:sp>
          </mc:Choice>
          <mc:Fallback xmlns="">
            <p:sp>
              <p:nvSpPr>
                <p:cNvPr id="85" name="文本框 84"/>
                <p:cNvSpPr txBox="1">
                  <a:spLocks noRot="1" noChangeAspect="1" noMove="1" noResize="1" noEditPoints="1" noAdjustHandles="1" noChangeArrowheads="1" noChangeShapeType="1" noTextEdit="1"/>
                </p:cNvSpPr>
                <p:nvPr/>
              </p:nvSpPr>
              <p:spPr>
                <a:xfrm>
                  <a:off x="8940298" y="6368350"/>
                  <a:ext cx="609600" cy="338554"/>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0" name="文本框 89"/>
              <p:cNvSpPr txBox="1"/>
              <p:nvPr/>
            </p:nvSpPr>
            <p:spPr>
              <a:xfrm>
                <a:off x="8431248" y="4493623"/>
                <a:ext cx="72141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836967"/>
                              </a:solidFill>
                              <a:latin typeface="Cambria Math" panose="02040503050406030204" pitchFamily="18" charset="0"/>
                            </a:rPr>
                          </m:ctrlPr>
                        </m:sSubPr>
                        <m:e>
                          <m:r>
                            <a:rPr lang="zh-CN" altLang="en-US" sz="1200" i="1">
                              <a:latin typeface="Cambria Math" panose="02040503050406030204" pitchFamily="18" charset="0"/>
                            </a:rPr>
                            <m:t>𝑓</m:t>
                          </m:r>
                          <m:r>
                            <m:rPr>
                              <m:sty m:val="p"/>
                            </m:rPr>
                            <a:rPr lang="en-US" altLang="zh-CN" sz="1200" i="1">
                              <a:latin typeface="Cambria Math" panose="02040503050406030204" pitchFamily="18" charset="0"/>
                            </a:rPr>
                            <m:t>eature</m:t>
                          </m:r>
                        </m:e>
                        <m:sub>
                          <m:r>
                            <a:rPr lang="zh-CN" altLang="en-US" sz="1200" i="0">
                              <a:latin typeface="Cambria Math" panose="02040503050406030204" pitchFamily="18" charset="0"/>
                            </a:rPr>
                            <m:t>1</m:t>
                          </m:r>
                        </m:sub>
                      </m:sSub>
                    </m:oMath>
                  </m:oMathPara>
                </a14:m>
                <a:endParaRPr lang="zh-CN" altLang="en-US" sz="12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8431248" y="4493623"/>
                <a:ext cx="721418" cy="276999"/>
              </a:xfrm>
              <a:prstGeom prst="rect">
                <a:avLst/>
              </a:prstGeom>
              <a:blipFill rotWithShape="1">
                <a:blip r:embed="rId3"/>
                <a:stretch>
                  <a:fillRect l="-49" t="-131" r="57" b="1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8452020" y="6100277"/>
                <a:ext cx="72141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836967"/>
                              </a:solidFill>
                              <a:latin typeface="Cambria Math" panose="02040503050406030204" pitchFamily="18" charset="0"/>
                            </a:rPr>
                          </m:ctrlPr>
                        </m:sSubPr>
                        <m:e>
                          <m:r>
                            <a:rPr lang="zh-CN" altLang="en-US" sz="1200" i="1">
                              <a:latin typeface="Cambria Math" panose="02040503050406030204" pitchFamily="18" charset="0"/>
                            </a:rPr>
                            <m:t>𝑓</m:t>
                          </m:r>
                          <m:r>
                            <m:rPr>
                              <m:sty m:val="p"/>
                            </m:rPr>
                            <a:rPr lang="en-US" altLang="zh-CN" sz="1200" i="1">
                              <a:latin typeface="Cambria Math" panose="02040503050406030204" pitchFamily="18" charset="0"/>
                            </a:rPr>
                            <m:t>eature</m:t>
                          </m:r>
                        </m:e>
                        <m:sub>
                          <m:r>
                            <a:rPr lang="zh-CN" altLang="en-US" sz="1200" i="0">
                              <a:latin typeface="Cambria Math" panose="02040503050406030204" pitchFamily="18" charset="0"/>
                            </a:rPr>
                            <m:t>1</m:t>
                          </m:r>
                        </m:sub>
                      </m:sSub>
                    </m:oMath>
                  </m:oMathPara>
                </a14:m>
                <a:endParaRPr lang="zh-CN" altLang="en-US" sz="12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8452020" y="6100277"/>
                <a:ext cx="721418" cy="276999"/>
              </a:xfrm>
              <a:prstGeom prst="rect">
                <a:avLst/>
              </a:prstGeom>
              <a:blipFill rotWithShape="1">
                <a:blip r:embed="rId3"/>
                <a:stretch>
                  <a:fillRect l="-24" t="-169" r="32" b="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0606086" y="2984032"/>
                <a:ext cx="72141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836967"/>
                              </a:solidFill>
                              <a:latin typeface="Cambria Math" panose="02040503050406030204" pitchFamily="18" charset="0"/>
                            </a:rPr>
                          </m:ctrlPr>
                        </m:sSubPr>
                        <m:e>
                          <m:r>
                            <a:rPr lang="zh-CN" altLang="en-US" sz="1200" i="1">
                              <a:latin typeface="Cambria Math" panose="02040503050406030204" pitchFamily="18" charset="0"/>
                            </a:rPr>
                            <m:t>𝑓</m:t>
                          </m:r>
                          <m:r>
                            <m:rPr>
                              <m:sty m:val="p"/>
                            </m:rPr>
                            <a:rPr lang="en-US" altLang="zh-CN" sz="1200" i="1">
                              <a:latin typeface="Cambria Math" panose="02040503050406030204" pitchFamily="18" charset="0"/>
                            </a:rPr>
                            <m:t>eature</m:t>
                          </m:r>
                        </m:e>
                        <m:sub>
                          <m:r>
                            <a:rPr lang="en-US" altLang="zh-CN" sz="1200" b="0" i="0" smtClean="0">
                              <a:latin typeface="Cambria Math" panose="02040503050406030204" pitchFamily="18" charset="0"/>
                            </a:rPr>
                            <m:t>2</m:t>
                          </m:r>
                        </m:sub>
                      </m:sSub>
                    </m:oMath>
                  </m:oMathPara>
                </a14:m>
                <a:endParaRPr lang="zh-CN" altLang="en-US" sz="12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0606086" y="2984032"/>
                <a:ext cx="721418" cy="276999"/>
              </a:xfrm>
              <a:prstGeom prst="rect">
                <a:avLst/>
              </a:prstGeom>
              <a:blipFill rotWithShape="1">
                <a:blip r:embed="rId9"/>
                <a:stretch>
                  <a:fillRect l="-44" t="-60" r="52" b="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p:cNvSpPr txBox="1"/>
              <p:nvPr/>
            </p:nvSpPr>
            <p:spPr>
              <a:xfrm>
                <a:off x="10649552" y="6112583"/>
                <a:ext cx="72141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836967"/>
                              </a:solidFill>
                              <a:latin typeface="Cambria Math" panose="02040503050406030204" pitchFamily="18" charset="0"/>
                            </a:rPr>
                          </m:ctrlPr>
                        </m:sSubPr>
                        <m:e>
                          <m:r>
                            <a:rPr lang="zh-CN" altLang="en-US" sz="1200" i="1">
                              <a:latin typeface="Cambria Math" panose="02040503050406030204" pitchFamily="18" charset="0"/>
                            </a:rPr>
                            <m:t>𝑓</m:t>
                          </m:r>
                          <m:r>
                            <m:rPr>
                              <m:sty m:val="p"/>
                            </m:rPr>
                            <a:rPr lang="en-US" altLang="zh-CN" sz="1200" i="1">
                              <a:latin typeface="Cambria Math" panose="02040503050406030204" pitchFamily="18" charset="0"/>
                            </a:rPr>
                            <m:t>eature</m:t>
                          </m:r>
                        </m:e>
                        <m:sub>
                          <m:r>
                            <a:rPr lang="en-US" altLang="zh-CN" sz="1200" b="0" i="0" smtClean="0">
                              <a:latin typeface="Cambria Math" panose="02040503050406030204" pitchFamily="18" charset="0"/>
                            </a:rPr>
                            <m:t>2</m:t>
                          </m:r>
                        </m:sub>
                      </m:sSub>
                    </m:oMath>
                  </m:oMathPara>
                </a14:m>
                <a:endParaRPr lang="zh-CN" altLang="en-US" sz="1200" dirty="0"/>
              </a:p>
            </p:txBody>
          </p:sp>
        </mc:Choice>
        <mc:Fallback xmlns="">
          <p:sp>
            <p:nvSpPr>
              <p:cNvPr id="93" name="文本框 92"/>
              <p:cNvSpPr txBox="1">
                <a:spLocks noRot="1" noChangeAspect="1" noMove="1" noResize="1" noEditPoints="1" noAdjustHandles="1" noChangeArrowheads="1" noChangeShapeType="1" noTextEdit="1"/>
              </p:cNvSpPr>
              <p:nvPr/>
            </p:nvSpPr>
            <p:spPr>
              <a:xfrm>
                <a:off x="10649552" y="6112583"/>
                <a:ext cx="721418" cy="276999"/>
              </a:xfrm>
              <a:prstGeom prst="rect">
                <a:avLst/>
              </a:prstGeom>
              <a:blipFill rotWithShape="1">
                <a:blip r:embed="rId9"/>
                <a:stretch>
                  <a:fillRect l="-83" t="-26" r="3" b="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p:cNvSpPr txBox="1"/>
              <p:nvPr/>
            </p:nvSpPr>
            <p:spPr>
              <a:xfrm>
                <a:off x="10633011" y="4497535"/>
                <a:ext cx="72141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solidFill>
                                <a:srgbClr val="836967"/>
                              </a:solidFill>
                              <a:latin typeface="Cambria Math" panose="02040503050406030204" pitchFamily="18" charset="0"/>
                            </a:rPr>
                          </m:ctrlPr>
                        </m:sSubPr>
                        <m:e>
                          <m:r>
                            <a:rPr lang="zh-CN" altLang="en-US" sz="1200" i="1">
                              <a:latin typeface="Cambria Math" panose="02040503050406030204" pitchFamily="18" charset="0"/>
                            </a:rPr>
                            <m:t>𝑓</m:t>
                          </m:r>
                          <m:r>
                            <m:rPr>
                              <m:sty m:val="p"/>
                            </m:rPr>
                            <a:rPr lang="en-US" altLang="zh-CN" sz="1200" i="1">
                              <a:latin typeface="Cambria Math" panose="02040503050406030204" pitchFamily="18" charset="0"/>
                            </a:rPr>
                            <m:t>eature</m:t>
                          </m:r>
                        </m:e>
                        <m:sub>
                          <m:r>
                            <a:rPr lang="en-US" altLang="zh-CN" sz="1200" b="0" i="0" smtClean="0">
                              <a:latin typeface="Cambria Math" panose="02040503050406030204" pitchFamily="18" charset="0"/>
                            </a:rPr>
                            <m:t>2</m:t>
                          </m:r>
                        </m:sub>
                      </m:sSub>
                    </m:oMath>
                  </m:oMathPara>
                </a14:m>
                <a:endParaRPr lang="zh-CN" altLang="en-US" sz="1200" dirty="0"/>
              </a:p>
            </p:txBody>
          </p:sp>
        </mc:Choice>
        <mc:Fallback xmlns="">
          <p:sp>
            <p:nvSpPr>
              <p:cNvPr id="94" name="文本框 93"/>
              <p:cNvSpPr txBox="1">
                <a:spLocks noRot="1" noChangeAspect="1" noMove="1" noResize="1" noEditPoints="1" noAdjustHandles="1" noChangeArrowheads="1" noChangeShapeType="1" noTextEdit="1"/>
              </p:cNvSpPr>
              <p:nvPr/>
            </p:nvSpPr>
            <p:spPr>
              <a:xfrm>
                <a:off x="10633011" y="4497535"/>
                <a:ext cx="721418" cy="276999"/>
              </a:xfrm>
              <a:prstGeom prst="rect">
                <a:avLst/>
              </a:prstGeom>
              <a:blipFill rotWithShape="1">
                <a:blip r:embed="rId9"/>
                <a:stretch>
                  <a:fillRect l="-79" t="-168" r="87" b="218"/>
                </a:stretch>
              </a:blipFill>
            </p:spPr>
            <p:txBody>
              <a:bodyPr/>
              <a:lstStyle/>
              <a:p>
                <a:r>
                  <a:rPr lang="zh-CN" altLang="en-US">
                    <a:noFill/>
                  </a:rPr>
                  <a:t> </a:t>
                </a:r>
              </a:p>
            </p:txBody>
          </p:sp>
        </mc:Fallback>
      </mc:AlternateContent>
    </p:spTree>
  </p:cSld>
  <p:clrMapOvr>
    <a:masterClrMapping/>
  </p:clrMapOvr>
  <p:transition advTm="8005"/>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7" name="内容占位符 2"/>
          <p:cNvSpPr>
            <a:spLocks noGrp="1"/>
          </p:cNvSpPr>
          <p:nvPr/>
        </p:nvSpPr>
        <p:spPr>
          <a:xfrm>
            <a:off x="294005" y="1452880"/>
            <a:ext cx="12039600" cy="4673600"/>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直方图算法（Histogram）</a:t>
            </a:r>
          </a:p>
          <a:p>
            <a:pPr marL="0" indent="0">
              <a:spcBef>
                <a:spcPts val="900"/>
              </a:spcBef>
              <a:spcAft>
                <a:spcPts val="900"/>
              </a:spcAft>
              <a:buNone/>
            </a:pP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优点</a:t>
            </a:r>
            <a:endParaRPr lang="zh-CN"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1000"/>
              </a:spcAft>
              <a:buFont typeface="+mj-lt"/>
              <a:buAutoNum type="arabicPeriod"/>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内存消耗降低。直方图算法仅需要存储特征的 bin 值(离散化后的数值)，不需要原始的特征值，也不用排序，而bin值用8位整型存储就足够了。</a:t>
            </a:r>
          </a:p>
          <a:p>
            <a:pPr marL="342900" lvl="0" indent="-342900">
              <a:spcAft>
                <a:spcPts val="1000"/>
              </a:spcAft>
              <a:buFont typeface="+mj-lt"/>
              <a:buAutoNum type="arabicPeriod"/>
            </a:pPr>
            <a:r>
              <a:rPr lang="en-US" altLang="zh-CN" sz="2400">
                <a:latin typeface="微软雅黑" panose="020B0503020204020204" pitchFamily="34" charset="-122"/>
                <a:ea typeface="微软雅黑" panose="020B0503020204020204" pitchFamily="34" charset="-122"/>
                <a:cs typeface="Times New Roman" panose="02020603050405020304" pitchFamily="18" charset="0"/>
                <a:sym typeface="+mn-ea"/>
              </a:rPr>
              <a:t>算法时间复杂度大大降低。</a:t>
            </a:r>
          </a:p>
          <a:p>
            <a:pPr marL="0" lvl="0" algn="l">
              <a:spcBef>
                <a:spcPts val="900"/>
              </a:spcBef>
              <a:spcAft>
                <a:spcPts val="900"/>
              </a:spcAft>
              <a:buClrTx/>
              <a:buSzTx/>
              <a:buFontTx/>
              <a:buNone/>
            </a:pP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缺点</a:t>
            </a:r>
            <a:endPar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l">
              <a:spcAft>
                <a:spcPts val="1000"/>
              </a:spcAft>
              <a:buClrTx/>
              <a:buSzTx/>
              <a:buFont typeface="+mj-lt"/>
              <a:buAutoNum type="arabicPeriod"/>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特征被离散化后，找到的并不是很精确的分割点，</a:t>
            </a:r>
            <a:r>
              <a:rPr lang="zh-CN" altLang="en-US"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可能</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sym typeface="+mn-ea"/>
              </a:rPr>
              <a:t>会对结果产生影响。</a:t>
            </a:r>
            <a:endPar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endParaRPr>
          </a:p>
          <a:p>
            <a:pPr marL="0" lvl="0" indent="0">
              <a:spcAft>
                <a:spcPts val="1000"/>
              </a:spcAft>
              <a:buFont typeface="+mj-lt"/>
              <a:buNone/>
            </a:pPr>
            <a:endParaRPr lang="zh-CN" altLang="en-US" b="1" dirty="0">
              <a:latin typeface="微软雅黑" panose="020B0503020204020204" pitchFamily="34" charset="-122"/>
              <a:ea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advTm="8005"/>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en-US" b="1" kern="100" dirty="0">
                <a:effectLst/>
                <a:cs typeface="Times New Roman" panose="02020603050405020304" pitchFamily="18" charset="0"/>
                <a:sym typeface="+mn-ea"/>
              </a:rPr>
              <a:t>基于梯度的单边采样算法（</a:t>
            </a:r>
            <a:r>
              <a:rPr lang="en-US" altLang="zh-CN" b="1" kern="100" dirty="0">
                <a:effectLst/>
                <a:cs typeface="Times New Roman" panose="02020603050405020304" pitchFamily="18" charset="0"/>
                <a:sym typeface="+mn-ea"/>
              </a:rPr>
              <a:t>Gradient-based One-Side Sampling, GOSS</a:t>
            </a:r>
            <a:r>
              <a:rPr lang="zh-CN" altLang="en-US" b="1" kern="100" dirty="0">
                <a:effectLst/>
                <a:cs typeface="Times New Roman" panose="02020603050405020304" pitchFamily="18" charset="0"/>
                <a:sym typeface="+mn-ea"/>
              </a:rPr>
              <a:t>）</a:t>
            </a:r>
          </a:p>
          <a:p>
            <a:pPr>
              <a:lnSpc>
                <a:spcPct val="150000"/>
              </a:lnSpc>
              <a:spcBef>
                <a:spcPts val="900"/>
              </a:spcBef>
              <a:spcAft>
                <a:spcPts val="900"/>
              </a:spcAft>
              <a:buFont typeface="Wingdings" panose="05000000000000000000" charset="0"/>
              <a:buChar char=""/>
            </a:pPr>
            <a:r>
              <a:rPr lang="zh-CN" altLang="zh-CN" sz="2400" dirty="0">
                <a:effectLst/>
                <a:ea typeface="微软雅黑" panose="020B0503020204020204" pitchFamily="34" charset="-122"/>
                <a:cs typeface="宋体" panose="02010600030101010101" pitchFamily="2" charset="-122"/>
                <a:sym typeface="+mn-ea"/>
              </a:rPr>
              <a:t>单边梯度采样是一种在减少数据量和保证精度上平衡的算法。在GBDT中， 对损失函数的负梯度进行拟合，样本误差越大，梯度的绝对值越大，这说明模型对该样本的学习还不足够，相反如果越小则表示模型对该样本的学习已经很充分。</a:t>
            </a:r>
          </a:p>
          <a:p>
            <a:pPr>
              <a:lnSpc>
                <a:spcPct val="150000"/>
              </a:lnSpc>
              <a:spcBef>
                <a:spcPts val="900"/>
              </a:spcBef>
              <a:spcAft>
                <a:spcPts val="900"/>
              </a:spcAft>
              <a:buFont typeface="Wingdings" panose="05000000000000000000" charset="0"/>
              <a:buChar char=""/>
            </a:pPr>
            <a:r>
              <a:rPr lang="zh-CN" altLang="zh-CN" sz="2400" dirty="0">
                <a:effectLst/>
                <a:ea typeface="微软雅黑" panose="020B0503020204020204" pitchFamily="34" charset="-122"/>
                <a:cs typeface="宋体" panose="02010600030101010101" pitchFamily="2" charset="-122"/>
                <a:sym typeface="+mn-ea"/>
              </a:rPr>
              <a:t>因此，可以这样推论：</a:t>
            </a:r>
            <a:r>
              <a:rPr lang="zh-CN" altLang="zh-CN" sz="2400" dirty="0">
                <a:solidFill>
                  <a:srgbClr val="FF0000"/>
                </a:solidFill>
                <a:effectLst/>
                <a:ea typeface="微软雅黑" panose="020B0503020204020204" pitchFamily="34" charset="-122"/>
                <a:cs typeface="宋体" panose="02010600030101010101" pitchFamily="2" charset="-122"/>
                <a:sym typeface="+mn-ea"/>
              </a:rPr>
              <a:t>梯度的绝对值越大，样本重要性越高。</a:t>
            </a:r>
            <a:r>
              <a:rPr lang="zh-CN" altLang="zh-CN" sz="2400" dirty="0">
                <a:effectLst/>
                <a:ea typeface="微软雅黑" panose="020B0503020204020204" pitchFamily="34" charset="-122"/>
                <a:cs typeface="宋体" panose="02010600030101010101" pitchFamily="2" charset="-122"/>
                <a:sym typeface="+mn-ea"/>
              </a:rPr>
              <a:t>单边梯度采样正是以样本的梯度作为样本的权重进行采样。</a:t>
            </a: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Tree>
  </p:cSld>
  <p:clrMapOvr>
    <a:overrideClrMapping bg1="lt1" tx1="dk1" bg2="lt2" tx2="dk2" accent1="accent1" accent2="accent2" accent3="accent3" accent4="accent4" accent5="accent5" accent6="accent6" hlink="hlink" folHlink="folHlink"/>
  </p:clrMapOvr>
  <p:transition advTm="8005"/>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en-US" b="1" kern="100" dirty="0">
                <a:effectLst/>
                <a:cs typeface="Times New Roman" panose="02020603050405020304" pitchFamily="18" charset="0"/>
                <a:sym typeface="+mn-ea"/>
              </a:rPr>
              <a:t>基于梯度的单边采样算法（</a:t>
            </a:r>
            <a:r>
              <a:rPr lang="en-US" altLang="zh-CN" b="1" kern="100" dirty="0">
                <a:effectLst/>
                <a:cs typeface="Times New Roman" panose="02020603050405020304" pitchFamily="18" charset="0"/>
                <a:sym typeface="+mn-ea"/>
              </a:rPr>
              <a:t>Gradient-based One-Side Sampling, GOSS</a:t>
            </a:r>
            <a:r>
              <a:rPr lang="zh-CN" altLang="en-US" b="1" kern="100" dirty="0">
                <a:effectLst/>
                <a:cs typeface="Times New Roman" panose="02020603050405020304" pitchFamily="18" charset="0"/>
                <a:sym typeface="+mn-ea"/>
              </a:rPr>
              <a:t>）</a:t>
            </a:r>
          </a:p>
          <a:p>
            <a:pPr>
              <a:lnSpc>
                <a:spcPct val="150000"/>
              </a:lnSpc>
              <a:spcBef>
                <a:spcPts val="900"/>
              </a:spcBef>
              <a:spcAft>
                <a:spcPts val="900"/>
              </a:spcAft>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主要思想是通过</a:t>
            </a:r>
            <a:r>
              <a:rPr lang="zh-CN" altLang="zh-CN" sz="2400" dirty="0">
                <a:solidFill>
                  <a:srgbClr val="FF0000"/>
                </a:solidFill>
                <a:effectLst/>
                <a:ea typeface="微软雅黑" panose="020B0503020204020204" pitchFamily="34" charset="-122"/>
                <a:cs typeface="宋体" panose="02010600030101010101" pitchFamily="2" charset="-122"/>
                <a:sym typeface="+mn-ea"/>
              </a:rPr>
              <a:t>样本采样</a:t>
            </a:r>
            <a:r>
              <a:rPr lang="zh-CN" altLang="zh-CN" sz="2400" dirty="0">
                <a:solidFill>
                  <a:srgbClr val="121212"/>
                </a:solidFill>
                <a:effectLst/>
                <a:ea typeface="微软雅黑" panose="020B0503020204020204" pitchFamily="34" charset="-122"/>
                <a:cs typeface="宋体" panose="02010600030101010101" pitchFamily="2" charset="-122"/>
                <a:sym typeface="+mn-ea"/>
              </a:rPr>
              <a:t>的方法来减少计算目标函数增益时候的复杂度。</a:t>
            </a:r>
          </a:p>
          <a:p>
            <a:pPr>
              <a:lnSpc>
                <a:spcPct val="150000"/>
              </a:lnSpc>
              <a:spcBef>
                <a:spcPts val="900"/>
              </a:spcBef>
              <a:spcAft>
                <a:spcPts val="900"/>
              </a:spcAft>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GOSS 算法</a:t>
            </a:r>
            <a:r>
              <a:rPr lang="zh-CN" altLang="zh-CN" sz="2400" dirty="0">
                <a:solidFill>
                  <a:srgbClr val="FF0000"/>
                </a:solidFill>
                <a:effectLst/>
                <a:ea typeface="微软雅黑" panose="020B0503020204020204" pitchFamily="34" charset="-122"/>
                <a:cs typeface="宋体" panose="02010600030101010101" pitchFamily="2" charset="-122"/>
                <a:sym typeface="+mn-ea"/>
              </a:rPr>
              <a:t>保留梯度大</a:t>
            </a:r>
            <a:r>
              <a:rPr lang="zh-CN" altLang="zh-CN" sz="2400" dirty="0">
                <a:solidFill>
                  <a:srgbClr val="121212"/>
                </a:solidFill>
                <a:effectLst/>
                <a:ea typeface="微软雅黑" panose="020B0503020204020204" pitchFamily="34" charset="-122"/>
                <a:cs typeface="宋体" panose="02010600030101010101" pitchFamily="2" charset="-122"/>
                <a:sym typeface="+mn-ea"/>
              </a:rPr>
              <a:t>的样本，并对</a:t>
            </a:r>
            <a:r>
              <a:rPr lang="zh-CN" altLang="zh-CN" sz="2400" dirty="0">
                <a:solidFill>
                  <a:srgbClr val="FF0000"/>
                </a:solidFill>
                <a:effectLst/>
                <a:ea typeface="微软雅黑" panose="020B0503020204020204" pitchFamily="34" charset="-122"/>
                <a:cs typeface="宋体" panose="02010600030101010101" pitchFamily="2" charset="-122"/>
                <a:sym typeface="+mn-ea"/>
              </a:rPr>
              <a:t>梯度小的样本进行随机抽样</a:t>
            </a:r>
            <a:r>
              <a:rPr lang="zh-CN" altLang="zh-CN" sz="2400" dirty="0">
                <a:solidFill>
                  <a:srgbClr val="121212"/>
                </a:solidFill>
                <a:effectLst/>
                <a:ea typeface="微软雅黑" panose="020B0503020204020204" pitchFamily="34" charset="-122"/>
                <a:cs typeface="宋体" panose="02010600030101010101" pitchFamily="2" charset="-122"/>
                <a:sym typeface="+mn-ea"/>
              </a:rPr>
              <a:t>，为了不改变样本的数据分布，在计算增益时为梯度小的样本引入一个常数进行平衡。</a:t>
            </a:r>
            <a:endParaRPr lang="zh-CN" altLang="zh-CN" sz="2400" dirty="0">
              <a:solidFill>
                <a:srgbClr val="121212"/>
              </a:solidFill>
              <a:effectLst/>
              <a:latin typeface="+mj-ea"/>
              <a:ea typeface="微软雅黑" panose="020B0503020204020204" pitchFamily="34" charset="-122"/>
              <a:cs typeface="宋体" panose="02010600030101010101" pitchFamily="2" charset="-122"/>
            </a:endParaRPr>
          </a:p>
          <a:p>
            <a:pPr>
              <a:lnSpc>
                <a:spcPct val="150000"/>
              </a:lnSpc>
              <a:spcBef>
                <a:spcPts val="900"/>
              </a:spcBef>
              <a:spcAft>
                <a:spcPts val="900"/>
              </a:spcAft>
              <a:buFont typeface="Wingdings" panose="05000000000000000000" charset="0"/>
              <a:buChar char=""/>
            </a:pPr>
            <a:r>
              <a:rPr lang="zh-CN" altLang="zh-CN" sz="2400" dirty="0">
                <a:solidFill>
                  <a:srgbClr val="121212"/>
                </a:solidFill>
                <a:effectLst/>
                <a:ea typeface="微软雅黑" panose="020B0503020204020204" pitchFamily="34" charset="-122"/>
                <a:cs typeface="宋体" panose="02010600030101010101" pitchFamily="2" charset="-122"/>
                <a:sym typeface="+mn-ea"/>
              </a:rPr>
              <a:t>如果一个样本的梯度很小，说明该样本的训练误差很小，或者说该样本已经得到了很好的训练(well-trained)。</a:t>
            </a:r>
            <a:endParaRPr lang="zh-CN" altLang="zh-CN" sz="2400" dirty="0">
              <a:solidFill>
                <a:srgbClr val="121212"/>
              </a:solidFill>
              <a:effectLst/>
              <a:ea typeface="微软雅黑" panose="020B0503020204020204" pitchFamily="34" charset="-122"/>
              <a:cs typeface="宋体" panose="02010600030101010101" pitchFamily="2" charset="-122"/>
            </a:endParaRPr>
          </a:p>
          <a:p>
            <a:pPr marL="0" indent="0">
              <a:lnSpc>
                <a:spcPct val="150000"/>
              </a:lnSpc>
              <a:spcBef>
                <a:spcPts val="900"/>
              </a:spcBef>
              <a:spcAft>
                <a:spcPts val="900"/>
              </a:spcAft>
              <a:buNone/>
            </a:pP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Tree>
  </p:cSld>
  <p:clrMapOvr>
    <a:overrideClrMapping bg1="lt1" tx1="dk1" bg2="lt2" tx2="dk2" accent1="accent1" accent2="accent2" accent3="accent3" accent4="accent4" accent5="accent5" accent6="accent6" hlink="hlink" folHlink="folHlink"/>
  </p:clrMapOvr>
  <p:transition advTm="8005"/>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0369" y="1092200"/>
            <a:ext cx="12039600" cy="4673600"/>
          </a:xfrm>
        </p:spPr>
        <p:txBody>
          <a:bodyPr/>
          <a:lstStyle/>
          <a:p>
            <a:pPr>
              <a:lnSpc>
                <a:spcPct val="150000"/>
              </a:lnSpc>
              <a:spcBef>
                <a:spcPts val="900"/>
              </a:spcBef>
              <a:spcAft>
                <a:spcPts val="900"/>
              </a:spcAft>
            </a:pPr>
            <a:r>
              <a:rPr lang="zh-CN" altLang="en-US" b="1" kern="100" dirty="0">
                <a:effectLst/>
                <a:cs typeface="Times New Roman" panose="02020603050405020304" pitchFamily="18" charset="0"/>
                <a:sym typeface="+mn-ea"/>
              </a:rPr>
              <a:t>基于梯度的单边采样算法</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mc:AlternateContent xmlns:mc="http://schemas.openxmlformats.org/markup-compatibility/2006" xmlns:a14="http://schemas.microsoft.com/office/drawing/2010/main">
        <mc:Choice Requires="a14">
          <p:sp>
            <p:nvSpPr>
              <p:cNvPr id="9" name="文本框 8"/>
              <p:cNvSpPr txBox="1"/>
              <p:nvPr/>
            </p:nvSpPr>
            <p:spPr>
              <a:xfrm>
                <a:off x="668338" y="1907862"/>
                <a:ext cx="11113293" cy="4714240"/>
              </a:xfrm>
              <a:prstGeom prst="rect">
                <a:avLst/>
              </a:prstGeom>
              <a:noFill/>
            </p:spPr>
            <p:txBody>
              <a:bodyPr wrap="square">
                <a:spAutoFit/>
              </a:bodyPr>
              <a:lstStyle/>
              <a:p>
                <a:r>
                  <a:rPr lang="zh-CN" altLang="en-US" sz="2000" dirty="0"/>
                  <a:t>输入：训练数据，迭代步数d，大梯度数据的采样率a，小梯度数据的采样率b，损失函数和弱学习器的类型（一般为决策树）</a:t>
                </a:r>
                <a:endParaRPr lang="en-US" altLang="zh-CN" sz="2000" dirty="0"/>
              </a:p>
              <a:p>
                <a:r>
                  <a:rPr lang="zh-CN" altLang="en-US" sz="2000" dirty="0"/>
                  <a:t>输出：训练好的强学习器</a:t>
                </a:r>
                <a:endParaRPr lang="en-US" altLang="zh-CN" sz="2000" dirty="0"/>
              </a:p>
              <a:p>
                <a:pPr>
                  <a:lnSpc>
                    <a:spcPct val="150000"/>
                  </a:lnSpc>
                </a:pPr>
                <a:r>
                  <a:rPr lang="zh-CN" altLang="en-US" sz="2000" dirty="0"/>
                  <a:t>（1）根据样本点的梯度绝对值对它们进行降序排序；</a:t>
                </a:r>
                <a:endParaRPr lang="en-US" altLang="zh-CN" sz="2000" dirty="0"/>
              </a:p>
              <a:p>
                <a:pPr>
                  <a:lnSpc>
                    <a:spcPct val="150000"/>
                  </a:lnSpc>
                </a:pPr>
                <a:r>
                  <a:rPr lang="zh-CN" altLang="en-US" sz="2000" dirty="0"/>
                  <a:t>（2）对排序后的结果选取前a*100%的样本生成一个大梯度样本点的子集；</a:t>
                </a:r>
                <a:endParaRPr lang="en-US" altLang="zh-CN" sz="2000" dirty="0"/>
              </a:p>
              <a:p>
                <a:pPr>
                  <a:lnSpc>
                    <a:spcPct val="150000"/>
                  </a:lnSpc>
                </a:pPr>
                <a:r>
                  <a:rPr lang="zh-CN" altLang="en-US" sz="2000" dirty="0"/>
                  <a:t>（3）对剩下的样本集合</a:t>
                </a:r>
                <a:r>
                  <a:rPr lang="en-US" altLang="zh-CN" sz="2000" dirty="0"/>
                  <a:t>(</a:t>
                </a:r>
                <a:r>
                  <a:rPr lang="zh-CN" altLang="en-US" sz="2000" dirty="0"/>
                  <a:t>1-a</a:t>
                </a:r>
                <a:r>
                  <a:rPr lang="en-US" altLang="zh-CN" sz="2000" dirty="0"/>
                  <a:t>)</a:t>
                </a:r>
                <a:r>
                  <a:rPr lang="zh-CN" altLang="en-US" sz="2000" dirty="0"/>
                  <a:t>*100%的样本，随机的选取b *</a:t>
                </a:r>
                <a:r>
                  <a:rPr lang="en-US" altLang="zh-CN" sz="2000" dirty="0"/>
                  <a:t>(</a:t>
                </a:r>
                <a:r>
                  <a:rPr lang="zh-CN" altLang="en-US" sz="2000" dirty="0"/>
                  <a:t>1-a</a:t>
                </a:r>
                <a:r>
                  <a:rPr lang="en-US" altLang="zh-CN" sz="2000" dirty="0"/>
                  <a:t>)</a:t>
                </a:r>
                <a:r>
                  <a:rPr lang="zh-CN" altLang="en-US" sz="2000" dirty="0"/>
                  <a:t>*100%个样本点，生成一个小梯度样本点的集合；</a:t>
                </a:r>
                <a:endParaRPr lang="en-US" altLang="zh-CN" sz="2000" dirty="0"/>
              </a:p>
              <a:p>
                <a:pPr>
                  <a:lnSpc>
                    <a:spcPct val="130000"/>
                  </a:lnSpc>
                </a:pPr>
                <a:r>
                  <a:rPr lang="zh-CN" altLang="en-US" sz="2000" dirty="0"/>
                  <a:t>（4）将大梯度样本和采样的小梯度样本合并；</a:t>
                </a:r>
                <a:endParaRPr lang="en-US" altLang="zh-CN" sz="2000" dirty="0"/>
              </a:p>
              <a:p>
                <a:pPr>
                  <a:lnSpc>
                    <a:spcPct val="130000"/>
                  </a:lnSpc>
                </a:pPr>
                <a:r>
                  <a:rPr lang="zh-CN" altLang="en-US" sz="2000" dirty="0"/>
                  <a:t>（5）将小梯度样本乘上一个权重系数</a:t>
                </a:r>
                <a14:m>
                  <m:oMath xmlns:m="http://schemas.openxmlformats.org/officeDocument/2006/math">
                    <m:f>
                      <m:fPr>
                        <m:ctrlPr>
                          <a:rPr lang="zh-CN" altLang="zh-CN" sz="1800" i="1" smtClean="0">
                            <a:latin typeface="Cambria Math" panose="02040503050406030204" pitchFamily="18" charset="0"/>
                            <a:ea typeface="Cambria Math" panose="020405030504060302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𝑏</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t>；</a:t>
                </a:r>
                <a:endParaRPr lang="en-US" altLang="zh-CN" sz="2000" dirty="0"/>
              </a:p>
              <a:p>
                <a:pPr>
                  <a:lnSpc>
                    <a:spcPct val="150000"/>
                  </a:lnSpc>
                </a:pPr>
                <a:r>
                  <a:rPr lang="zh-CN" altLang="en-US" sz="2000" dirty="0"/>
                  <a:t>（6）使用上述的采样的样本，学习一个新的弱学习器；</a:t>
                </a:r>
                <a:endParaRPr lang="en-US" altLang="zh-CN" sz="2000" dirty="0"/>
              </a:p>
              <a:p>
                <a:pPr>
                  <a:lnSpc>
                    <a:spcPct val="150000"/>
                  </a:lnSpc>
                </a:pPr>
                <a:r>
                  <a:rPr lang="zh-CN" altLang="en-US" sz="2000" dirty="0"/>
                  <a:t>（7）不断地重复（1）~（6）步骤直到达到规定的迭代次数或者收敛为止。</a:t>
                </a:r>
              </a:p>
            </p:txBody>
          </p:sp>
        </mc:Choice>
        <mc:Fallback xmlns="">
          <p:sp>
            <p:nvSpPr>
              <p:cNvPr id="9" name="文本框 8"/>
              <p:cNvSpPr txBox="1">
                <a:spLocks noRot="1" noChangeAspect="1" noMove="1" noResize="1" noEditPoints="1" noAdjustHandles="1" noChangeArrowheads="1" noChangeShapeType="1" noTextEdit="1"/>
              </p:cNvSpPr>
              <p:nvPr/>
            </p:nvSpPr>
            <p:spPr>
              <a:xfrm>
                <a:off x="668338" y="1907862"/>
                <a:ext cx="11113293" cy="4714240"/>
              </a:xfrm>
              <a:prstGeom prst="rect">
                <a:avLst/>
              </a:prstGeom>
              <a:blipFill>
                <a:blip r:embed="rId3"/>
                <a:stretch>
                  <a:fillRect l="-603" t="-776" r="-329" b="-259"/>
                </a:stretch>
              </a:blipFill>
            </p:spPr>
            <p:txBody>
              <a:bodyPr/>
              <a:lstStyle/>
              <a:p>
                <a:r>
                  <a:rPr lang="zh-CN" altLang="en-US">
                    <a:noFill/>
                  </a:rPr>
                  <a:t> </a:t>
                </a:r>
              </a:p>
            </p:txBody>
          </p:sp>
        </mc:Fallback>
      </mc:AlternateContent>
    </p:spTree>
  </p:cSld>
  <p:clrMapOvr>
    <a:masterClrMapping/>
  </p:clrMapOvr>
  <p:transition advTm="8005"/>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互斥特征捆绑算法（</a:t>
            </a:r>
            <a:r>
              <a:rPr lang="en-US" altLang="zh-CN" b="1" kern="100" dirty="0">
                <a:effectLst/>
                <a:latin typeface="微软雅黑" panose="020B0503020204020204" pitchFamily="34" charset="-122"/>
                <a:cs typeface="Times New Roman" panose="02020603050405020304" pitchFamily="18" charset="0"/>
                <a:sym typeface="+mn-ea"/>
              </a:rPr>
              <a:t>Exclusive Feature Bundling, EFB</a:t>
            </a:r>
            <a:r>
              <a:rPr lang="zh-CN" altLang="zh-CN" b="1" kern="100" dirty="0">
                <a:effectLst/>
                <a:latin typeface="微软雅黑" panose="020B0503020204020204" pitchFamily="34" charset="-122"/>
                <a:cs typeface="Times New Roman" panose="02020603050405020304" pitchFamily="18" charset="0"/>
                <a:sym typeface="+mn-ea"/>
              </a:rPr>
              <a:t>）</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1014710" cy="3415030"/>
          </a:xfrm>
          <a:prstGeom prst="rect">
            <a:avLst/>
          </a:prstGeom>
          <a:noFill/>
        </p:spPr>
        <p:txBody>
          <a:bodyPr wrap="square">
            <a:spAutoFit/>
          </a:bodyPr>
          <a:lstStyle/>
          <a:p>
            <a:pPr marL="342900" indent="-342900">
              <a:lnSpc>
                <a:spcPct val="150000"/>
              </a:lnSpc>
              <a:buFont typeface="Wingdings" panose="05000000000000000000" charset="0"/>
              <a:buChar char=""/>
            </a:pPr>
            <a:r>
              <a:rPr lang="zh-CN" altLang="zh-CN" dirty="0">
                <a:effectLst/>
                <a:latin typeface="微软雅黑" panose="020B0503020204020204" pitchFamily="34" charset="-122"/>
                <a:cs typeface="Euclid" panose="02020503060505020303" pitchFamily="18" charset="0"/>
                <a:sym typeface="+mn-ea"/>
              </a:rPr>
              <a:t>高维的数据通常是稀疏的，这种特征空间的稀疏性给我们提供了一种设计一种接近无损地降维的可能性。</a:t>
            </a:r>
          </a:p>
          <a:p>
            <a:pPr marL="342900" indent="-342900">
              <a:lnSpc>
                <a:spcPct val="150000"/>
              </a:lnSpc>
              <a:buFont typeface="Wingdings" panose="05000000000000000000" charset="0"/>
              <a:buChar char=""/>
            </a:pPr>
            <a:r>
              <a:rPr lang="zh-CN" altLang="zh-CN" dirty="0">
                <a:effectLst/>
                <a:latin typeface="微软雅黑" panose="020B0503020204020204" pitchFamily="34" charset="-122"/>
                <a:cs typeface="Euclid" panose="02020503060505020303" pitchFamily="18" charset="0"/>
                <a:sym typeface="+mn-ea"/>
              </a:rPr>
              <a:t>特别的，在稀疏特征空间中，许多特征是互斥的，换句话说，大部分特征不会同时取非0值，例如One-hot之后的类别特征他们从不同时为非0值。我们可以合并互斥的特征为单一特征，这个过程称为Exclusive Feature Bundl</a:t>
            </a:r>
            <a:r>
              <a:rPr lang="en-US" altLang="zh-CN" dirty="0">
                <a:effectLst/>
                <a:latin typeface="微软雅黑" panose="020B0503020204020204" pitchFamily="34" charset="-122"/>
                <a:cs typeface="Euclid" panose="02020503060505020303" pitchFamily="18" charset="0"/>
                <a:sym typeface="+mn-ea"/>
              </a:rPr>
              <a:t>ing</a:t>
            </a:r>
          </a:p>
          <a:p>
            <a:pPr>
              <a:lnSpc>
                <a:spcPct val="150000"/>
              </a:lnSpc>
            </a:pPr>
            <a:endParaRPr lang="zh-CN" altLang="en-US" dirty="0"/>
          </a:p>
        </p:txBody>
      </p:sp>
    </p:spTree>
  </p:cSld>
  <p:clrMapOvr>
    <a:masterClrMapping/>
  </p:clrMapOvr>
  <p:transition advTm="8005"/>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互斥特征捆绑算法（</a:t>
            </a:r>
            <a:r>
              <a:rPr lang="en-US" altLang="zh-CN" b="1" kern="100" dirty="0">
                <a:effectLst/>
                <a:latin typeface="微软雅黑" panose="020B0503020204020204" pitchFamily="34" charset="-122"/>
                <a:cs typeface="Times New Roman" panose="02020603050405020304" pitchFamily="18" charset="0"/>
                <a:sym typeface="+mn-ea"/>
              </a:rPr>
              <a:t>Exclusive Feature Bundling, EFB</a:t>
            </a:r>
            <a:r>
              <a:rPr lang="zh-CN" altLang="zh-CN" b="1" kern="100" dirty="0">
                <a:effectLst/>
                <a:latin typeface="微软雅黑" panose="020B0503020204020204" pitchFamily="34" charset="-122"/>
                <a:cs typeface="Times New Roman" panose="02020603050405020304" pitchFamily="18" charset="0"/>
                <a:sym typeface="+mn-ea"/>
              </a:rPr>
              <a:t>）</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0189845" cy="2793842"/>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EFB</a:t>
            </a:r>
            <a:r>
              <a:rPr lang="zh-CN" altLang="en-US" dirty="0">
                <a:effectLst/>
                <a:latin typeface="微软雅黑" panose="020B0503020204020204" pitchFamily="34" charset="-122"/>
                <a:cs typeface="Euclid" panose="02020503060505020303" pitchFamily="18" charset="0"/>
                <a:sym typeface="+mn-ea"/>
              </a:rPr>
              <a:t>算法</a:t>
            </a:r>
            <a:r>
              <a:rPr lang="en-US" altLang="zh-CN" dirty="0" err="1">
                <a:effectLst/>
                <a:latin typeface="微软雅黑" panose="020B0503020204020204" pitchFamily="34" charset="-122"/>
                <a:cs typeface="Euclid" panose="02020503060505020303" pitchFamily="18" charset="0"/>
                <a:sym typeface="+mn-ea"/>
              </a:rPr>
              <a:t>指出如果将一些特征进行融合绑定，则可以降低特征数量</a:t>
            </a:r>
            <a:r>
              <a:rPr lang="en-US" altLang="zh-CN" dirty="0">
                <a:effectLst/>
                <a:latin typeface="微软雅黑" panose="020B0503020204020204" pitchFamily="34" charset="-122"/>
                <a:cs typeface="Euclid" panose="02020503060505020303" pitchFamily="18" charset="0"/>
                <a:sym typeface="+mn-ea"/>
              </a:rPr>
              <a:t>。</a:t>
            </a:r>
          </a:p>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那么接下来有两个问题需要处理：</a:t>
            </a:r>
          </a:p>
          <a:p>
            <a:pPr marL="0" indent="0">
              <a:lnSpc>
                <a:spcPct val="150000"/>
              </a:lnSpc>
              <a:buFont typeface="Wingdings" panose="05000000000000000000" charset="0"/>
              <a:buNone/>
            </a:pPr>
            <a:r>
              <a:rPr lang="en-US" altLang="zh-CN" dirty="0">
                <a:effectLst/>
                <a:latin typeface="微软雅黑" panose="020B0503020204020204" pitchFamily="34" charset="-122"/>
                <a:cs typeface="Euclid" panose="02020503060505020303" pitchFamily="18" charset="0"/>
                <a:sym typeface="+mn-ea"/>
              </a:rPr>
              <a:t>          -  需要合并哪些特征</a:t>
            </a:r>
          </a:p>
          <a:p>
            <a:pPr marL="0" indent="0">
              <a:lnSpc>
                <a:spcPct val="150000"/>
              </a:lnSpc>
              <a:buFont typeface="Wingdings" panose="05000000000000000000" charset="0"/>
              <a:buNone/>
            </a:pPr>
            <a:r>
              <a:rPr lang="en-US" altLang="zh-CN" dirty="0">
                <a:effectLst/>
                <a:latin typeface="微软雅黑" panose="020B0503020204020204" pitchFamily="34" charset="-122"/>
                <a:cs typeface="Euclid" panose="02020503060505020303" pitchFamily="18" charset="0"/>
                <a:sym typeface="+mn-ea"/>
              </a:rPr>
              <a:t>          -  如何合并这些特征</a:t>
            </a:r>
            <a:endParaRPr lang="zh-CN" altLang="en-US" dirty="0"/>
          </a:p>
          <a:p>
            <a:pPr marL="342900" indent="-342900">
              <a:lnSpc>
                <a:spcPct val="150000"/>
              </a:lnSpc>
              <a:buFont typeface="Wingdings" panose="05000000000000000000" charset="0"/>
              <a:buChar char=""/>
            </a:pPr>
            <a:endParaRPr lang="zh-CN" altLang="en-US" dirty="0"/>
          </a:p>
        </p:txBody>
      </p:sp>
    </p:spTree>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sym typeface="+mn-ea"/>
              </a:rPr>
              <a:t>个体与集成</a:t>
            </a:r>
            <a:r>
              <a:rPr lang="en-US" altLang="zh-CN" b="1" dirty="0">
                <a:sym typeface="+mn-ea"/>
              </a:rPr>
              <a:t>-</a:t>
            </a:r>
            <a:r>
              <a:rPr lang="zh-CN" altLang="en-US" b="1" dirty="0">
                <a:sym typeface="+mn-ea"/>
              </a:rPr>
              <a:t>小结</a:t>
            </a:r>
          </a:p>
          <a:p>
            <a:pPr>
              <a:lnSpc>
                <a:spcPct val="140000"/>
              </a:lnSpc>
              <a:buFont typeface="Wingdings" panose="05000000000000000000" charset="0"/>
              <a:buChar char="Ø"/>
            </a:pPr>
            <a:r>
              <a:rPr kumimoji="1" lang="zh-CN" altLang="en-US" sz="2400" dirty="0">
                <a:sym typeface="+mn-ea"/>
              </a:rPr>
              <a:t>上面的分析有一个关键假设：基学习器的误差相互独立</a:t>
            </a:r>
          </a:p>
          <a:p>
            <a:pPr>
              <a:lnSpc>
                <a:spcPct val="140000"/>
              </a:lnSpc>
              <a:buFont typeface="Wingdings" panose="05000000000000000000" charset="0"/>
              <a:buChar char="Ø"/>
            </a:pPr>
            <a:r>
              <a:rPr kumimoji="1" lang="zh-CN" altLang="en-US" sz="2400" dirty="0">
                <a:sym typeface="+mn-ea"/>
              </a:rPr>
              <a:t>现实任务中，个体学习器是为解决同一个问题训练出来的，显然不可能互相独立</a:t>
            </a:r>
          </a:p>
          <a:p>
            <a:pPr>
              <a:lnSpc>
                <a:spcPct val="140000"/>
              </a:lnSpc>
              <a:buFont typeface="Wingdings" panose="05000000000000000000" charset="0"/>
              <a:buChar char="Ø"/>
            </a:pPr>
            <a:r>
              <a:rPr kumimoji="1" lang="zh-CN" altLang="en-US" sz="2400" dirty="0">
                <a:sym typeface="+mn-ea"/>
              </a:rPr>
              <a:t>事实上，个体学习器的“准确性”和“多样性”本身就存在冲突</a:t>
            </a:r>
          </a:p>
          <a:p>
            <a:pPr>
              <a:lnSpc>
                <a:spcPct val="140000"/>
              </a:lnSpc>
              <a:buFont typeface="Wingdings" panose="05000000000000000000" charset="0"/>
              <a:buChar char="Ø"/>
            </a:pPr>
            <a:r>
              <a:rPr kumimoji="1" lang="zh-CN" altLang="en-US" sz="2400" dirty="0">
                <a:sym typeface="+mn-ea"/>
              </a:rPr>
              <a:t>如何产生“好而不同”的个体学习器是集成学习研究的核心</a:t>
            </a:r>
            <a:endParaRPr kumimoji="1" lang="zh-CN" altLang="en-US" sz="2400" dirty="0"/>
          </a:p>
          <a:p>
            <a:pPr>
              <a:lnSpc>
                <a:spcPct val="140000"/>
              </a:lnSpc>
              <a:buFont typeface="Wingdings" panose="05000000000000000000" charset="0"/>
              <a:buChar char="Ø"/>
            </a:pPr>
            <a:endParaRPr lang="en-US" altLang="zh-CN" sz="2400" b="1" dirty="0">
              <a:sym typeface="+mn-ea"/>
            </a:endParaRPr>
          </a:p>
        </p:txBody>
      </p:sp>
      <p:sp>
        <p:nvSpPr>
          <p:cNvPr id="6" name="Rectangle 2"/>
          <p:cNvSpPr>
            <a:spLocks noGrp="1" noChangeArrowheads="1"/>
          </p:cNvSpPr>
          <p:nvPr/>
        </p:nvSpPr>
        <p:spPr>
          <a:xfrm>
            <a:off x="668338" y="235898"/>
            <a:ext cx="11523662" cy="677863"/>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dirty="0">
                <a:solidFill>
                  <a:schemeClr val="tx1"/>
                </a:solidFill>
              </a:rPr>
              <a:t>1.</a:t>
            </a:r>
            <a:r>
              <a:rPr lang="zh-CN" altLang="en-US" dirty="0">
                <a:solidFill>
                  <a:schemeClr val="tx1"/>
                </a:solidFill>
              </a:rPr>
              <a:t>个体与集成</a:t>
            </a:r>
          </a:p>
        </p:txBody>
      </p:sp>
    </p:spTree>
  </p:cSld>
  <p:clrMapOvr>
    <a:masterClrMapping/>
  </p:clrMapOvr>
  <p:transition advTm="8005"/>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互斥特征捆绑算法（</a:t>
            </a:r>
            <a:r>
              <a:rPr lang="en-US" altLang="zh-CN" b="1" kern="100" dirty="0">
                <a:effectLst/>
                <a:latin typeface="微软雅黑" panose="020B0503020204020204" pitchFamily="34" charset="-122"/>
                <a:cs typeface="Times New Roman" panose="02020603050405020304" pitchFamily="18" charset="0"/>
                <a:sym typeface="+mn-ea"/>
              </a:rPr>
              <a:t>Exclusive Feature Bundling, EFB</a:t>
            </a:r>
            <a:r>
              <a:rPr lang="zh-CN" altLang="zh-CN" b="1" kern="100" dirty="0">
                <a:effectLst/>
                <a:latin typeface="微软雅黑" panose="020B0503020204020204" pitchFamily="34" charset="-122"/>
                <a:cs typeface="Times New Roman" panose="02020603050405020304" pitchFamily="18" charset="0"/>
                <a:sym typeface="+mn-ea"/>
              </a:rPr>
              <a:t>）</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1180445" cy="4523105"/>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需要合并哪些特征-Greedy Bundling找出最优的 bundle 组合数是一个 NP 问题，LightGBM通过将原问题转化为”图着色”问题进行贪心近似解决。</a:t>
            </a:r>
          </a:p>
          <a:p>
            <a:pPr marL="342900" indent="-342900">
              <a:lnSpc>
                <a:spcPct val="150000"/>
              </a:lnSpc>
              <a:buFont typeface="Wingdings" panose="05000000000000000000" charset="0"/>
              <a:buChar char=""/>
            </a:pPr>
            <a:endParaRPr lang="en-US" altLang="zh-CN" dirty="0">
              <a:effectLst/>
              <a:latin typeface="微软雅黑" panose="020B0503020204020204" pitchFamily="34" charset="-122"/>
              <a:cs typeface="Euclid" panose="02020503060505020303" pitchFamily="18" charset="0"/>
              <a:sym typeface="+mn-ea"/>
            </a:endParaRPr>
          </a:p>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首先创建一个图G(V, E)，其中V就是特征，为图中的节点，E为G中的边，将不是相互独立的特征用一条边连接起来，边的权重就是两个相连接的特征的总冲突值，这样需要绑定的特征就是在图着色问题中要涂上同一种颜色的那些点</a:t>
            </a:r>
            <a:r>
              <a:rPr lang="zh-CN" altLang="en-US" dirty="0">
                <a:effectLst/>
                <a:latin typeface="微软雅黑" panose="020B0503020204020204" pitchFamily="34" charset="-122"/>
                <a:cs typeface="Euclid" panose="02020503060505020303" pitchFamily="18" charset="0"/>
                <a:sym typeface="+mn-ea"/>
              </a:rPr>
              <a:t>，即</a:t>
            </a:r>
            <a:r>
              <a:rPr lang="en-US" altLang="zh-CN" dirty="0">
                <a:effectLst/>
                <a:latin typeface="微软雅黑" panose="020B0503020204020204" pitchFamily="34" charset="-122"/>
                <a:cs typeface="Euclid" panose="02020503060505020303" pitchFamily="18" charset="0"/>
                <a:sym typeface="+mn-ea"/>
              </a:rPr>
              <a:t>特征。</a:t>
            </a:r>
          </a:p>
          <a:p>
            <a:pPr marL="0" indent="0">
              <a:lnSpc>
                <a:spcPct val="150000"/>
              </a:lnSpc>
              <a:buFont typeface="Wingdings" panose="05000000000000000000" charset="0"/>
              <a:buNone/>
            </a:pPr>
            <a:r>
              <a:rPr lang="en-US" altLang="zh-CN" dirty="0">
                <a:effectLst/>
                <a:latin typeface="微软雅黑" panose="020B0503020204020204" pitchFamily="34" charset="-122"/>
                <a:cs typeface="Euclid" panose="02020503060505020303" pitchFamily="18" charset="0"/>
                <a:sym typeface="+mn-ea"/>
              </a:rPr>
              <a:t>  </a:t>
            </a:r>
            <a:endParaRPr lang="zh-CN" altLang="en-US" dirty="0"/>
          </a:p>
        </p:txBody>
      </p:sp>
    </p:spTree>
  </p:cSld>
  <p:clrMapOvr>
    <a:masterClrMapping/>
  </p:clrMapOvr>
  <p:transition advTm="8005"/>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互斥特征捆绑算法（</a:t>
            </a:r>
            <a:r>
              <a:rPr lang="en-US" altLang="zh-CN" b="1" kern="100" dirty="0">
                <a:effectLst/>
                <a:latin typeface="微软雅黑" panose="020B0503020204020204" pitchFamily="34" charset="-122"/>
                <a:cs typeface="Times New Roman" panose="02020603050405020304" pitchFamily="18" charset="0"/>
                <a:sym typeface="+mn-ea"/>
              </a:rPr>
              <a:t>Exclusive Feature Bundling, EFB</a:t>
            </a:r>
            <a:r>
              <a:rPr lang="zh-CN" altLang="zh-CN" b="1" kern="100" dirty="0">
                <a:effectLst/>
                <a:latin typeface="微软雅黑" panose="020B0503020204020204" pitchFamily="34" charset="-122"/>
                <a:cs typeface="Times New Roman" panose="02020603050405020304" pitchFamily="18" charset="0"/>
                <a:sym typeface="+mn-ea"/>
              </a:rPr>
              <a:t>）</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6196965" cy="4523105"/>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如何合并这些特征-Merge Exclusive Features</a:t>
            </a:r>
          </a:p>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该过程主要是关键在于原始特征值可以从bundle中区分出来，即绑定几个特征在同一个bundle里需要保证绑定前的原始特征的值在bundle中能够被识别，这可以通过在特征值中加一个偏置常量来解决</a:t>
            </a:r>
            <a:r>
              <a:rPr lang="zh-CN" altLang="en-US" dirty="0">
                <a:effectLst/>
                <a:latin typeface="微软雅黑" panose="020B0503020204020204" pitchFamily="34" charset="-122"/>
                <a:cs typeface="Euclid" panose="02020503060505020303" pitchFamily="18" charset="0"/>
                <a:sym typeface="+mn-ea"/>
              </a:rPr>
              <a:t>。</a:t>
            </a:r>
            <a:endParaRPr lang="en-US" altLang="zh-CN" dirty="0">
              <a:effectLst/>
              <a:latin typeface="微软雅黑" panose="020B0503020204020204" pitchFamily="34" charset="-122"/>
              <a:cs typeface="Euclid" panose="02020503060505020303" pitchFamily="18" charset="0"/>
              <a:sym typeface="+mn-ea"/>
            </a:endParaRPr>
          </a:p>
          <a:p>
            <a:pPr marL="342900" indent="-342900">
              <a:lnSpc>
                <a:spcPct val="150000"/>
              </a:lnSpc>
              <a:buFont typeface="Wingdings" panose="05000000000000000000" charset="0"/>
              <a:buChar char=""/>
            </a:pPr>
            <a:endParaRPr lang="zh-CN" altLang="en-US" dirty="0"/>
          </a:p>
        </p:txBody>
      </p:sp>
      <p:sp>
        <p:nvSpPr>
          <p:cNvPr id="4105" name="矩形: 圆角 4104"/>
          <p:cNvSpPr/>
          <p:nvPr/>
        </p:nvSpPr>
        <p:spPr>
          <a:xfrm>
            <a:off x="6883790" y="4994151"/>
            <a:ext cx="5270695" cy="161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04" name="组合 4103"/>
          <p:cNvGrpSpPr/>
          <p:nvPr/>
        </p:nvGrpSpPr>
        <p:grpSpPr>
          <a:xfrm>
            <a:off x="7428264" y="2703242"/>
            <a:ext cx="4534476" cy="2192988"/>
            <a:chOff x="7428264" y="2703242"/>
            <a:chExt cx="4534476" cy="2192988"/>
          </a:xfrm>
        </p:grpSpPr>
        <p:cxnSp>
          <p:nvCxnSpPr>
            <p:cNvPr id="8" name="Google Shape;517;p30"/>
            <p:cNvCxnSpPr/>
            <p:nvPr/>
          </p:nvCxnSpPr>
          <p:spPr>
            <a:xfrm flipV="1">
              <a:off x="7633563" y="2768411"/>
              <a:ext cx="0" cy="2061664"/>
            </a:xfrm>
            <a:prstGeom prst="straightConnector1">
              <a:avLst/>
            </a:prstGeom>
            <a:noFill/>
            <a:ln w="19050" cap="flat" cmpd="sng">
              <a:solidFill>
                <a:srgbClr val="000000"/>
              </a:solidFill>
              <a:prstDash val="solid"/>
              <a:round/>
              <a:headEnd type="none" w="med" len="med"/>
              <a:tailEnd type="triangle" w="med" len="med"/>
            </a:ln>
          </p:spPr>
        </p:cxnSp>
        <p:cxnSp>
          <p:nvCxnSpPr>
            <p:cNvPr id="10" name="Google Shape;517;p30"/>
            <p:cNvCxnSpPr/>
            <p:nvPr/>
          </p:nvCxnSpPr>
          <p:spPr>
            <a:xfrm flipV="1">
              <a:off x="7428264" y="4555580"/>
              <a:ext cx="2230818" cy="2"/>
            </a:xfrm>
            <a:prstGeom prst="straightConnector1">
              <a:avLst/>
            </a:prstGeom>
            <a:noFill/>
            <a:ln w="19050" cap="flat" cmpd="sng">
              <a:solidFill>
                <a:srgbClr val="000000"/>
              </a:solidFill>
              <a:prstDash val="solid"/>
              <a:round/>
              <a:headEnd type="none" w="med" len="med"/>
              <a:tailEnd type="triangle" w="med" len="med"/>
            </a:ln>
          </p:spPr>
        </p:cxnSp>
        <p:sp>
          <p:nvSpPr>
            <p:cNvPr id="12" name="矩形 11"/>
            <p:cNvSpPr/>
            <p:nvPr/>
          </p:nvSpPr>
          <p:spPr>
            <a:xfrm>
              <a:off x="7977589" y="3970828"/>
              <a:ext cx="215986" cy="584748"/>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3" name="矩形 12"/>
            <p:cNvSpPr/>
            <p:nvPr/>
          </p:nvSpPr>
          <p:spPr>
            <a:xfrm>
              <a:off x="8401224" y="3318360"/>
              <a:ext cx="227221" cy="1237220"/>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20" name="Google Shape;517;p30"/>
            <p:cNvCxnSpPr/>
            <p:nvPr/>
          </p:nvCxnSpPr>
          <p:spPr>
            <a:xfrm flipV="1">
              <a:off x="9937220" y="2762781"/>
              <a:ext cx="0" cy="2061664"/>
            </a:xfrm>
            <a:prstGeom prst="straightConnector1">
              <a:avLst/>
            </a:prstGeom>
            <a:noFill/>
            <a:ln w="19050" cap="flat" cmpd="sng">
              <a:solidFill>
                <a:srgbClr val="000000"/>
              </a:solidFill>
              <a:prstDash val="solid"/>
              <a:round/>
              <a:headEnd type="none" w="med" len="med"/>
              <a:tailEnd type="triangle" w="med" len="med"/>
            </a:ln>
          </p:spPr>
        </p:cxnSp>
        <p:cxnSp>
          <p:nvCxnSpPr>
            <p:cNvPr id="21" name="Google Shape;517;p30"/>
            <p:cNvCxnSpPr/>
            <p:nvPr/>
          </p:nvCxnSpPr>
          <p:spPr>
            <a:xfrm flipV="1">
              <a:off x="9731922" y="4549950"/>
              <a:ext cx="2230818" cy="2"/>
            </a:xfrm>
            <a:prstGeom prst="straightConnector1">
              <a:avLst/>
            </a:prstGeom>
            <a:noFill/>
            <a:ln w="19050" cap="flat" cmpd="sng">
              <a:solidFill>
                <a:srgbClr val="000000"/>
              </a:solidFill>
              <a:prstDash val="solid"/>
              <a:round/>
              <a:headEnd type="none" w="med" len="med"/>
              <a:tailEnd type="triangle" w="med" len="med"/>
            </a:ln>
          </p:spPr>
        </p:cxnSp>
        <p:sp>
          <p:nvSpPr>
            <p:cNvPr id="24" name="矩形 23"/>
            <p:cNvSpPr/>
            <p:nvPr/>
          </p:nvSpPr>
          <p:spPr>
            <a:xfrm>
              <a:off x="10716051" y="2759107"/>
              <a:ext cx="216049" cy="1790841"/>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文本框 39"/>
            <p:cNvSpPr txBox="1"/>
            <p:nvPr/>
          </p:nvSpPr>
          <p:spPr>
            <a:xfrm>
              <a:off x="7874814" y="3557835"/>
              <a:ext cx="494817" cy="276999"/>
            </a:xfrm>
            <a:prstGeom prst="rect">
              <a:avLst/>
            </a:prstGeom>
            <a:noFill/>
          </p:spPr>
          <p:txBody>
            <a:bodyPr wrap="square" rtlCol="0">
              <a:spAutoFit/>
            </a:bodyPr>
            <a:lstStyle/>
            <a:p>
              <a:r>
                <a:rPr lang="en-US" altLang="zh-CN" sz="1200" dirty="0">
                  <a:latin typeface="微软雅黑" panose="020B0503020204020204" pitchFamily="34" charset="-122"/>
                </a:rPr>
                <a:t>10</a:t>
              </a:r>
              <a:endParaRPr lang="zh-CN" altLang="en-US" sz="1200" dirty="0">
                <a:latin typeface="微软雅黑" panose="020B0503020204020204" pitchFamily="34" charset="-122"/>
              </a:endParaRPr>
            </a:p>
          </p:txBody>
        </p:sp>
        <p:sp>
          <p:nvSpPr>
            <p:cNvPr id="43" name="文本框 42"/>
            <p:cNvSpPr txBox="1"/>
            <p:nvPr/>
          </p:nvSpPr>
          <p:spPr>
            <a:xfrm>
              <a:off x="10302372" y="2703242"/>
              <a:ext cx="538740" cy="276999"/>
            </a:xfrm>
            <a:prstGeom prst="rect">
              <a:avLst/>
            </a:prstGeom>
            <a:noFill/>
          </p:spPr>
          <p:txBody>
            <a:bodyPr wrap="square" rtlCol="0">
              <a:spAutoFit/>
            </a:bodyPr>
            <a:lstStyle/>
            <a:p>
              <a:r>
                <a:rPr lang="en-US" altLang="zh-CN" sz="1200" dirty="0">
                  <a:latin typeface="微软雅黑" panose="020B0503020204020204" pitchFamily="34" charset="-122"/>
                </a:rPr>
                <a:t>30</a:t>
              </a:r>
              <a:endParaRPr lang="zh-CN" altLang="en-US" sz="1200" dirty="0">
                <a:latin typeface="微软雅黑" panose="020B0503020204020204" pitchFamily="34" charset="-122"/>
              </a:endParaRPr>
            </a:p>
          </p:txBody>
        </p:sp>
        <mc:AlternateContent xmlns:mc="http://schemas.openxmlformats.org/markup-compatibility/2006" xmlns:a14="http://schemas.microsoft.com/office/drawing/2010/main">
          <mc:Choice Requires="a14">
            <p:sp>
              <p:nvSpPr>
                <p:cNvPr id="59" name="文本框 58"/>
                <p:cNvSpPr txBox="1"/>
                <p:nvPr/>
              </p:nvSpPr>
              <p:spPr>
                <a:xfrm>
                  <a:off x="7720347" y="4539786"/>
                  <a:ext cx="84726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𝐴</m:t>
                        </m:r>
                      </m:oMath>
                    </m:oMathPara>
                  </a14:m>
                  <a:endParaRPr lang="zh-CN" altLang="en-US" sz="1600" dirty="0">
                    <a:solidFill>
                      <a:schemeClr val="tx1"/>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7720347" y="4539786"/>
                  <a:ext cx="847263" cy="338554"/>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8105829" y="4549948"/>
                  <a:ext cx="84726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rPr>
                          <m:t>𝐵</m:t>
                        </m:r>
                      </m:oMath>
                    </m:oMathPara>
                  </a14:m>
                  <a:endParaRPr lang="zh-CN" altLang="en-US" sz="1600" dirty="0">
                    <a:solidFill>
                      <a:schemeClr val="tx1"/>
                    </a:solidFill>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8105829" y="4549948"/>
                  <a:ext cx="847263" cy="338554"/>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10417481" y="4557676"/>
                  <a:ext cx="84726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𝐶</m:t>
                        </m:r>
                      </m:oMath>
                    </m:oMathPara>
                  </a14:m>
                  <a:endParaRPr lang="zh-CN" altLang="en-US" sz="1600" dirty="0">
                    <a:solidFill>
                      <a:schemeClr val="tx1"/>
                    </a:solidFill>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10417481" y="4557676"/>
                  <a:ext cx="847263" cy="338554"/>
                </a:xfrm>
                <a:prstGeom prst="rect">
                  <a:avLst/>
                </a:prstGeom>
                <a:blipFill rotWithShape="1">
                  <a:blip r:embed="rId5"/>
                </a:blipFill>
              </p:spPr>
              <p:txBody>
                <a:bodyPr/>
                <a:lstStyle/>
                <a:p>
                  <a:r>
                    <a:rPr lang="zh-CN" altLang="en-US">
                      <a:noFill/>
                    </a:rPr>
                    <a:t> </a:t>
                  </a:r>
                </a:p>
              </p:txBody>
            </p:sp>
          </mc:Fallback>
        </mc:AlternateContent>
        <p:sp>
          <p:nvSpPr>
            <p:cNvPr id="78" name="矩形 77"/>
            <p:cNvSpPr/>
            <p:nvPr/>
          </p:nvSpPr>
          <p:spPr>
            <a:xfrm>
              <a:off x="10722294" y="3965200"/>
              <a:ext cx="209806" cy="584748"/>
            </a:xfrm>
            <a:prstGeom prst="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9" name="文本框 78"/>
            <p:cNvSpPr txBox="1"/>
            <p:nvPr/>
          </p:nvSpPr>
          <p:spPr>
            <a:xfrm>
              <a:off x="8333446" y="2982638"/>
              <a:ext cx="538740" cy="276999"/>
            </a:xfrm>
            <a:prstGeom prst="rect">
              <a:avLst/>
            </a:prstGeom>
            <a:noFill/>
          </p:spPr>
          <p:txBody>
            <a:bodyPr wrap="square" rtlCol="0">
              <a:spAutoFit/>
            </a:bodyPr>
            <a:lstStyle/>
            <a:p>
              <a:r>
                <a:rPr lang="en-US" altLang="zh-CN" sz="1200" dirty="0">
                  <a:latin typeface="微软雅黑" panose="020B0503020204020204" pitchFamily="34" charset="-122"/>
                </a:rPr>
                <a:t>20</a:t>
              </a:r>
              <a:endParaRPr lang="zh-CN" altLang="en-US" sz="1200" dirty="0">
                <a:latin typeface="微软雅黑" panose="020B0503020204020204" pitchFamily="34" charset="-122"/>
              </a:endParaRPr>
            </a:p>
          </p:txBody>
        </p:sp>
        <p:sp>
          <p:nvSpPr>
            <p:cNvPr id="4102" name="箭头: 右 4101"/>
            <p:cNvSpPr/>
            <p:nvPr/>
          </p:nvSpPr>
          <p:spPr>
            <a:xfrm>
              <a:off x="9283700" y="3502025"/>
              <a:ext cx="473075" cy="250817"/>
            </a:xfrm>
            <a:prstGeom prst="rightArrow">
              <a:avLst/>
            </a:prstGeom>
            <a:solidFill>
              <a:srgbClr val="FF0000"/>
            </a:solidFill>
            <a:ln>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grpSp>
      <p:sp>
        <p:nvSpPr>
          <p:cNvPr id="82" name="文本框 81"/>
          <p:cNvSpPr txBox="1"/>
          <p:nvPr/>
        </p:nvSpPr>
        <p:spPr>
          <a:xfrm>
            <a:off x="6968197" y="4994151"/>
            <a:ext cx="5186289" cy="1525739"/>
          </a:xfrm>
          <a:prstGeom prst="rect">
            <a:avLst/>
          </a:prstGeom>
          <a:noFill/>
        </p:spPr>
        <p:txBody>
          <a:bodyPr wrap="square">
            <a:spAutoFit/>
          </a:bodyPr>
          <a:lstStyle/>
          <a:p>
            <a:pPr>
              <a:lnSpc>
                <a:spcPct val="150000"/>
              </a:lnSpc>
            </a:pPr>
            <a:r>
              <a:rPr lang="zh-CN" altLang="en-US" sz="1600" dirty="0"/>
              <a:t>假设 Bundle中有两个特征值，A取值为</a:t>
            </a:r>
            <a:r>
              <a:rPr lang="en-US" altLang="zh-CN" sz="1600" dirty="0"/>
              <a:t>[</a:t>
            </a:r>
            <a:r>
              <a:rPr lang="zh-CN" altLang="en-US" sz="1600" dirty="0"/>
              <a:t>0,10</a:t>
            </a:r>
            <a:r>
              <a:rPr lang="en-US" altLang="zh-CN" sz="1600" dirty="0"/>
              <a:t>]</a:t>
            </a:r>
            <a:r>
              <a:rPr lang="zh-CN" altLang="en-US" sz="1600" dirty="0"/>
              <a:t>，B取值为</a:t>
            </a:r>
            <a:r>
              <a:rPr lang="en-US" altLang="zh-CN" sz="1600" dirty="0"/>
              <a:t>[</a:t>
            </a:r>
            <a:r>
              <a:rPr lang="zh-CN" altLang="en-US" sz="1600" dirty="0"/>
              <a:t>0,20</a:t>
            </a:r>
            <a:r>
              <a:rPr lang="en-US" altLang="zh-CN" sz="1600" dirty="0"/>
              <a:t>]</a:t>
            </a:r>
            <a:r>
              <a:rPr lang="zh-CN" altLang="en-US" sz="1600" dirty="0"/>
              <a:t>，为了保证特征A、B的互斥性，我们可以给特征B添加一个偏移量转换为</a:t>
            </a:r>
            <a:r>
              <a:rPr lang="en-US" altLang="zh-CN" sz="1600" dirty="0"/>
              <a:t>C[</a:t>
            </a:r>
            <a:r>
              <a:rPr lang="zh-CN" altLang="en-US" sz="1600" dirty="0"/>
              <a:t>10,30</a:t>
            </a:r>
            <a:r>
              <a:rPr lang="en-US" altLang="zh-CN" sz="1600" dirty="0"/>
              <a:t>]</a:t>
            </a:r>
            <a:r>
              <a:rPr lang="zh-CN" altLang="en-US" sz="1600" dirty="0"/>
              <a:t>， Bundle后的特征其取值为</a:t>
            </a:r>
            <a:r>
              <a:rPr lang="en-US" altLang="zh-CN" sz="1600" dirty="0"/>
              <a:t>[</a:t>
            </a:r>
            <a:r>
              <a:rPr lang="zh-CN" altLang="en-US" sz="1600" dirty="0"/>
              <a:t>0,30</a:t>
            </a:r>
            <a:r>
              <a:rPr lang="en-US" altLang="zh-CN" sz="1600" dirty="0"/>
              <a:t>]</a:t>
            </a:r>
            <a:r>
              <a:rPr lang="zh-CN" altLang="en-US" sz="1600" dirty="0"/>
              <a:t>，这样便实现了特征合并。</a:t>
            </a:r>
          </a:p>
        </p:txBody>
      </p:sp>
    </p:spTree>
  </p:cSld>
  <p:clrMapOvr>
    <a:masterClrMapping/>
  </p:clrMapOvr>
  <p:transition advTm="8005"/>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3788390" cy="4673600"/>
          </a:xfrm>
        </p:spPr>
        <p:txBody>
          <a:bodyPr/>
          <a:lstStyle/>
          <a:p>
            <a:pPr>
              <a:lnSpc>
                <a:spcPct val="150000"/>
              </a:lnSpc>
              <a:spcBef>
                <a:spcPts val="900"/>
              </a:spcBef>
              <a:spcAft>
                <a:spcPts val="900"/>
              </a:spcAft>
            </a:pPr>
            <a:r>
              <a:rPr lang="zh-CN" altLang="en-US" b="1" dirty="0">
                <a:solidFill>
                  <a:srgbClr val="121212"/>
                </a:solidFill>
                <a:effectLst/>
                <a:latin typeface="-apple-system"/>
                <a:sym typeface="+mn-ea"/>
              </a:rPr>
              <a:t>建树过程的两种方法：</a:t>
            </a:r>
            <a:r>
              <a:rPr lang="zh-CN" altLang="zh-CN" b="1" kern="100" dirty="0">
                <a:effectLst/>
                <a:latin typeface="微软雅黑" panose="020B0503020204020204" pitchFamily="34" charset="-122"/>
                <a:cs typeface="Times New Roman" panose="02020603050405020304" pitchFamily="18" charset="0"/>
                <a:sym typeface="+mn-ea"/>
              </a:rPr>
              <a:t>Leaf-wise VS Level-wise</a:t>
            </a:r>
          </a:p>
          <a:p>
            <a:pPr>
              <a:lnSpc>
                <a:spcPct val="150000"/>
              </a:lnSpc>
              <a:spcBef>
                <a:spcPts val="900"/>
              </a:spcBef>
              <a:spcAft>
                <a:spcPts val="900"/>
              </a:spcAft>
            </a:pPr>
            <a:endParaRPr lang="zh-CN" altLang="en-US" sz="2400" dirty="0"/>
          </a:p>
          <a:p>
            <a:pPr marL="0" indent="0">
              <a:lnSpc>
                <a:spcPct val="150000"/>
              </a:lnSpc>
              <a:spcBef>
                <a:spcPts val="900"/>
              </a:spcBef>
              <a:spcAft>
                <a:spcPts val="900"/>
              </a:spcAft>
              <a:buNone/>
            </a:pPr>
            <a:endParaRPr lang="zh-CN" altLang="zh-CN" sz="2400" kern="100" dirty="0">
              <a:effectLst/>
              <a:latin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2" name="文本框 1"/>
          <p:cNvSpPr txBox="1"/>
          <p:nvPr/>
        </p:nvSpPr>
        <p:spPr>
          <a:xfrm>
            <a:off x="7824539" y="2250982"/>
            <a:ext cx="3920839" cy="1568450"/>
          </a:xfrm>
          <a:prstGeom prst="rect">
            <a:avLst/>
          </a:prstGeom>
          <a:noFill/>
        </p:spPr>
        <p:txBody>
          <a:bodyPr wrap="square">
            <a:spAutoFit/>
          </a:bodyPr>
          <a:lstStyle/>
          <a:p>
            <a:r>
              <a:rPr lang="zh-CN" altLang="en-US" b="1" dirty="0"/>
              <a:t>XGBoost</a:t>
            </a:r>
            <a:r>
              <a:rPr lang="zh-CN" altLang="en-US" dirty="0"/>
              <a:t>通过</a:t>
            </a:r>
            <a:r>
              <a:rPr lang="en-US" altLang="zh-CN" dirty="0"/>
              <a:t>Level-wise tree growth</a:t>
            </a:r>
            <a:r>
              <a:rPr lang="zh-CN" altLang="en-US" dirty="0"/>
              <a:t>策略来生长树。</a:t>
            </a:r>
            <a:endParaRPr lang="en-US" altLang="zh-CN" dirty="0"/>
          </a:p>
          <a:p>
            <a:r>
              <a:rPr lang="zh-CN" altLang="en-US" dirty="0"/>
              <a:t>同一层所有节点都做分裂，最后剪枝。</a:t>
            </a:r>
          </a:p>
        </p:txBody>
      </p:sp>
      <p:sp>
        <p:nvSpPr>
          <p:cNvPr id="12" name="文本框 11"/>
          <p:cNvSpPr txBox="1"/>
          <p:nvPr/>
        </p:nvSpPr>
        <p:spPr>
          <a:xfrm>
            <a:off x="7794911" y="4596519"/>
            <a:ext cx="3820827" cy="1569660"/>
          </a:xfrm>
          <a:prstGeom prst="rect">
            <a:avLst/>
          </a:prstGeom>
          <a:noFill/>
        </p:spPr>
        <p:txBody>
          <a:bodyPr wrap="square">
            <a:spAutoFit/>
          </a:bodyPr>
          <a:lstStyle/>
          <a:p>
            <a:r>
              <a:rPr lang="zh-CN" altLang="en-US" b="1" dirty="0"/>
              <a:t>LightGBM</a:t>
            </a:r>
            <a:r>
              <a:rPr lang="en-US" altLang="zh-CN" b="0" i="0" dirty="0">
                <a:effectLst/>
                <a:latin typeface="Source Sans Pro" panose="020B0604020202020204" pitchFamily="34" charset="0"/>
              </a:rPr>
              <a:t> </a:t>
            </a:r>
            <a:r>
              <a:rPr lang="zh-CN" altLang="en-US" b="0" i="0" dirty="0">
                <a:effectLst/>
                <a:latin typeface="Source Sans Pro" panose="020B0604020202020204" pitchFamily="34" charset="0"/>
              </a:rPr>
              <a:t>通过 </a:t>
            </a:r>
            <a:r>
              <a:rPr lang="en-US" altLang="zh-CN" b="0" i="0" dirty="0">
                <a:effectLst/>
                <a:latin typeface="Source Sans Pro" panose="020B0604020202020204" pitchFamily="34" charset="0"/>
              </a:rPr>
              <a:t>leaf-wise (best-first)</a:t>
            </a:r>
            <a:r>
              <a:rPr lang="zh-CN" altLang="en-US" b="0" i="0" dirty="0">
                <a:effectLst/>
                <a:latin typeface="Source Sans Pro" panose="020B0604020202020204" pitchFamily="34" charset="0"/>
              </a:rPr>
              <a:t>策略来生长树。它将选取具有最大 </a:t>
            </a:r>
            <a:r>
              <a:rPr lang="en-US" altLang="zh-CN" b="0" i="0" dirty="0">
                <a:effectLst/>
                <a:latin typeface="Source Sans Pro" panose="020B0604020202020204" pitchFamily="34" charset="0"/>
              </a:rPr>
              <a:t>delta loss </a:t>
            </a:r>
            <a:r>
              <a:rPr lang="zh-CN" altLang="en-US" b="0" i="0" dirty="0">
                <a:effectLst/>
                <a:latin typeface="Source Sans Pro" panose="020B0604020202020204" pitchFamily="34" charset="0"/>
              </a:rPr>
              <a:t>的叶节点来生长。 </a:t>
            </a:r>
            <a:endParaRPr lang="zh-CN" altLang="en-US" dirty="0"/>
          </a:p>
        </p:txBody>
      </p:sp>
      <p:sp>
        <p:nvSpPr>
          <p:cNvPr id="4" name="Google Shape;3401;p56"/>
          <p:cNvSpPr/>
          <p:nvPr/>
        </p:nvSpPr>
        <p:spPr>
          <a:xfrm>
            <a:off x="1170570" y="2327020"/>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403;p56"/>
          <p:cNvSpPr/>
          <p:nvPr/>
        </p:nvSpPr>
        <p:spPr>
          <a:xfrm>
            <a:off x="760997" y="2835294"/>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56"/>
          <p:cNvSpPr/>
          <p:nvPr/>
        </p:nvSpPr>
        <p:spPr>
          <a:xfrm>
            <a:off x="1602353" y="2835294"/>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01;p56"/>
          <p:cNvSpPr/>
          <p:nvPr/>
        </p:nvSpPr>
        <p:spPr>
          <a:xfrm>
            <a:off x="3254637" y="2318090"/>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403;p56"/>
          <p:cNvSpPr/>
          <p:nvPr/>
        </p:nvSpPr>
        <p:spPr>
          <a:xfrm>
            <a:off x="2861324" y="2785545"/>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03;p56"/>
          <p:cNvSpPr/>
          <p:nvPr/>
        </p:nvSpPr>
        <p:spPr>
          <a:xfrm>
            <a:off x="3699478" y="2785545"/>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03;p56"/>
          <p:cNvSpPr/>
          <p:nvPr/>
        </p:nvSpPr>
        <p:spPr>
          <a:xfrm>
            <a:off x="2523358" y="3250326"/>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3;p56"/>
          <p:cNvSpPr/>
          <p:nvPr/>
        </p:nvSpPr>
        <p:spPr>
          <a:xfrm>
            <a:off x="3123533" y="3250326"/>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3;p56"/>
          <p:cNvSpPr/>
          <p:nvPr/>
        </p:nvSpPr>
        <p:spPr>
          <a:xfrm>
            <a:off x="3437269" y="3250326"/>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3;p56"/>
          <p:cNvSpPr/>
          <p:nvPr/>
        </p:nvSpPr>
        <p:spPr>
          <a:xfrm>
            <a:off x="4037444" y="3250326"/>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1;p56"/>
          <p:cNvSpPr/>
          <p:nvPr/>
        </p:nvSpPr>
        <p:spPr>
          <a:xfrm>
            <a:off x="3357777" y="4354294"/>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3403;p56"/>
          <p:cNvSpPr/>
          <p:nvPr/>
        </p:nvSpPr>
        <p:spPr>
          <a:xfrm>
            <a:off x="2964464" y="4821749"/>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03;p56"/>
          <p:cNvSpPr/>
          <p:nvPr/>
        </p:nvSpPr>
        <p:spPr>
          <a:xfrm>
            <a:off x="3802618" y="4821749"/>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03;p56"/>
          <p:cNvSpPr/>
          <p:nvPr/>
        </p:nvSpPr>
        <p:spPr>
          <a:xfrm>
            <a:off x="2626498" y="5286530"/>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03;p56"/>
          <p:cNvSpPr/>
          <p:nvPr/>
        </p:nvSpPr>
        <p:spPr>
          <a:xfrm>
            <a:off x="3226673" y="5286530"/>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01;p56"/>
          <p:cNvSpPr/>
          <p:nvPr/>
        </p:nvSpPr>
        <p:spPr>
          <a:xfrm>
            <a:off x="5377012" y="4350318"/>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403;p56"/>
          <p:cNvSpPr/>
          <p:nvPr/>
        </p:nvSpPr>
        <p:spPr>
          <a:xfrm>
            <a:off x="4983699" y="4817773"/>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03;p56"/>
          <p:cNvSpPr/>
          <p:nvPr/>
        </p:nvSpPr>
        <p:spPr>
          <a:xfrm>
            <a:off x="4645733" y="5282554"/>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03;p56"/>
          <p:cNvSpPr/>
          <p:nvPr/>
        </p:nvSpPr>
        <p:spPr>
          <a:xfrm>
            <a:off x="5245908" y="5282554"/>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03;p56"/>
          <p:cNvSpPr/>
          <p:nvPr/>
        </p:nvSpPr>
        <p:spPr>
          <a:xfrm>
            <a:off x="5789978" y="4821539"/>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3;p56"/>
          <p:cNvSpPr/>
          <p:nvPr/>
        </p:nvSpPr>
        <p:spPr>
          <a:xfrm>
            <a:off x="5508116" y="5734835"/>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03;p56"/>
          <p:cNvSpPr/>
          <p:nvPr/>
        </p:nvSpPr>
        <p:spPr>
          <a:xfrm>
            <a:off x="5013657" y="5747335"/>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6" name="直接连接符 4095"/>
          <p:cNvCxnSpPr>
            <a:stCxn id="4" idx="5"/>
            <a:endCxn id="17" idx="1"/>
          </p:cNvCxnSpPr>
          <p:nvPr/>
        </p:nvCxnSpPr>
        <p:spPr>
          <a:xfrm>
            <a:off x="1394379" y="2558586"/>
            <a:ext cx="245745"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4099" name="直接连接符 4098"/>
          <p:cNvCxnSpPr>
            <a:stCxn id="4" idx="3"/>
            <a:endCxn id="5" idx="7"/>
          </p:cNvCxnSpPr>
          <p:nvPr/>
        </p:nvCxnSpPr>
        <p:spPr>
          <a:xfrm flipH="1">
            <a:off x="984815" y="2558586"/>
            <a:ext cx="223520" cy="316230"/>
          </a:xfrm>
          <a:prstGeom prst="line">
            <a:avLst/>
          </a:prstGeom>
        </p:spPr>
        <p:style>
          <a:lnRef idx="2">
            <a:schemeClr val="accent4"/>
          </a:lnRef>
          <a:fillRef idx="0">
            <a:schemeClr val="accent4"/>
          </a:fillRef>
          <a:effectRef idx="1">
            <a:schemeClr val="accent4"/>
          </a:effectRef>
          <a:fontRef idx="minor">
            <a:schemeClr val="tx1"/>
          </a:fontRef>
        </p:style>
      </p:cxnSp>
      <p:sp>
        <p:nvSpPr>
          <p:cNvPr id="95" name="Google Shape;3401;p56"/>
          <p:cNvSpPr/>
          <p:nvPr/>
        </p:nvSpPr>
        <p:spPr>
          <a:xfrm>
            <a:off x="1205015" y="4323726"/>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3403;p56"/>
          <p:cNvSpPr/>
          <p:nvPr/>
        </p:nvSpPr>
        <p:spPr>
          <a:xfrm>
            <a:off x="795442" y="4832000"/>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03;p56"/>
          <p:cNvSpPr/>
          <p:nvPr/>
        </p:nvSpPr>
        <p:spPr>
          <a:xfrm>
            <a:off x="1636798" y="4832000"/>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直接连接符 97"/>
          <p:cNvCxnSpPr>
            <a:stCxn id="95" idx="5"/>
            <a:endCxn id="97" idx="1"/>
          </p:cNvCxnSpPr>
          <p:nvPr/>
        </p:nvCxnSpPr>
        <p:spPr>
          <a:xfrm>
            <a:off x="1429459" y="4554657"/>
            <a:ext cx="245745"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99" name="直接连接符 98"/>
          <p:cNvCxnSpPr>
            <a:stCxn id="95" idx="3"/>
            <a:endCxn id="96" idx="7"/>
          </p:cNvCxnSpPr>
          <p:nvPr/>
        </p:nvCxnSpPr>
        <p:spPr>
          <a:xfrm flipH="1">
            <a:off x="1019895" y="4554657"/>
            <a:ext cx="223520"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0" name="直接连接符 99"/>
          <p:cNvCxnSpPr>
            <a:stCxn id="62" idx="5"/>
            <a:endCxn id="65" idx="1"/>
          </p:cNvCxnSpPr>
          <p:nvPr/>
        </p:nvCxnSpPr>
        <p:spPr>
          <a:xfrm>
            <a:off x="3582221" y="4585225"/>
            <a:ext cx="258445" cy="27559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1" name="直接连接符 100"/>
          <p:cNvCxnSpPr>
            <a:endCxn id="25" idx="1"/>
          </p:cNvCxnSpPr>
          <p:nvPr/>
        </p:nvCxnSpPr>
        <p:spPr>
          <a:xfrm>
            <a:off x="3488882" y="2530941"/>
            <a:ext cx="248996" cy="294226"/>
          </a:xfrm>
          <a:prstGeom prst="line">
            <a:avLst/>
          </a:prstGeom>
        </p:spPr>
        <p:style>
          <a:lnRef idx="2">
            <a:schemeClr val="accent4"/>
          </a:lnRef>
          <a:fillRef idx="0">
            <a:schemeClr val="accent4"/>
          </a:fillRef>
          <a:effectRef idx="1">
            <a:schemeClr val="accent4"/>
          </a:effectRef>
          <a:fontRef idx="minor">
            <a:schemeClr val="tx1"/>
          </a:fontRef>
        </p:style>
      </p:cxnSp>
      <p:cxnSp>
        <p:nvCxnSpPr>
          <p:cNvPr id="102" name="直接连接符 101"/>
          <p:cNvCxnSpPr>
            <a:stCxn id="20" idx="5"/>
            <a:endCxn id="40" idx="0"/>
          </p:cNvCxnSpPr>
          <p:nvPr/>
        </p:nvCxnSpPr>
        <p:spPr>
          <a:xfrm>
            <a:off x="3085768" y="3017111"/>
            <a:ext cx="169545"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3" name="直接连接符 102"/>
          <p:cNvCxnSpPr>
            <a:stCxn id="25" idx="5"/>
            <a:endCxn id="47" idx="1"/>
          </p:cNvCxnSpPr>
          <p:nvPr/>
        </p:nvCxnSpPr>
        <p:spPr>
          <a:xfrm>
            <a:off x="3923922" y="3017111"/>
            <a:ext cx="151765" cy="27305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4" name="直接连接符 103"/>
          <p:cNvCxnSpPr/>
          <p:nvPr/>
        </p:nvCxnSpPr>
        <p:spPr>
          <a:xfrm>
            <a:off x="5592933" y="4559028"/>
            <a:ext cx="248996" cy="294226"/>
          </a:xfrm>
          <a:prstGeom prst="line">
            <a:avLst/>
          </a:prstGeom>
        </p:spPr>
        <p:style>
          <a:lnRef idx="2">
            <a:schemeClr val="accent4"/>
          </a:lnRef>
          <a:fillRef idx="0">
            <a:schemeClr val="accent4"/>
          </a:fillRef>
          <a:effectRef idx="1">
            <a:schemeClr val="accent4"/>
          </a:effectRef>
          <a:fontRef idx="minor">
            <a:schemeClr val="tx1"/>
          </a:fontRef>
        </p:style>
      </p:cxnSp>
      <p:cxnSp>
        <p:nvCxnSpPr>
          <p:cNvPr id="105" name="直接连接符 104"/>
          <p:cNvCxnSpPr>
            <a:stCxn id="69" idx="5"/>
            <a:endCxn id="86" idx="0"/>
          </p:cNvCxnSpPr>
          <p:nvPr/>
        </p:nvCxnSpPr>
        <p:spPr>
          <a:xfrm>
            <a:off x="5207508" y="5048704"/>
            <a:ext cx="169545"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6" name="直接连接符 105"/>
          <p:cNvCxnSpPr>
            <a:stCxn id="86" idx="5"/>
            <a:endCxn id="88" idx="0"/>
          </p:cNvCxnSpPr>
          <p:nvPr/>
        </p:nvCxnSpPr>
        <p:spPr>
          <a:xfrm>
            <a:off x="5469717" y="5513485"/>
            <a:ext cx="169545" cy="2209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7" name="直接连接符 106"/>
          <p:cNvCxnSpPr>
            <a:stCxn id="64" idx="5"/>
            <a:endCxn id="67" idx="0"/>
          </p:cNvCxnSpPr>
          <p:nvPr/>
        </p:nvCxnSpPr>
        <p:spPr>
          <a:xfrm>
            <a:off x="3188273" y="5052680"/>
            <a:ext cx="169545"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8" name="直接连接符 107"/>
          <p:cNvCxnSpPr>
            <a:endCxn id="69" idx="7"/>
          </p:cNvCxnSpPr>
          <p:nvPr/>
        </p:nvCxnSpPr>
        <p:spPr>
          <a:xfrm flipH="1">
            <a:off x="5207508" y="4561507"/>
            <a:ext cx="211812" cy="295888"/>
          </a:xfrm>
          <a:prstGeom prst="line">
            <a:avLst/>
          </a:prstGeom>
        </p:spPr>
        <p:style>
          <a:lnRef idx="2">
            <a:schemeClr val="accent4"/>
          </a:lnRef>
          <a:fillRef idx="0">
            <a:schemeClr val="accent4"/>
          </a:fillRef>
          <a:effectRef idx="1">
            <a:schemeClr val="accent4"/>
          </a:effectRef>
          <a:fontRef idx="minor">
            <a:schemeClr val="tx1"/>
          </a:fontRef>
        </p:style>
      </p:cxnSp>
      <p:cxnSp>
        <p:nvCxnSpPr>
          <p:cNvPr id="109" name="直接连接符 108"/>
          <p:cNvCxnSpPr>
            <a:stCxn id="69" idx="3"/>
            <a:endCxn id="70" idx="7"/>
          </p:cNvCxnSpPr>
          <p:nvPr/>
        </p:nvCxnSpPr>
        <p:spPr>
          <a:xfrm flipH="1">
            <a:off x="4869699" y="5048704"/>
            <a:ext cx="151765" cy="27305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0" name="直接连接符 109"/>
          <p:cNvCxnSpPr>
            <a:stCxn id="86" idx="3"/>
            <a:endCxn id="89" idx="0"/>
          </p:cNvCxnSpPr>
          <p:nvPr/>
        </p:nvCxnSpPr>
        <p:spPr>
          <a:xfrm flipH="1">
            <a:off x="5145243" y="5513485"/>
            <a:ext cx="138430"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1" name="直接连接符 110"/>
          <p:cNvCxnSpPr>
            <a:stCxn id="25" idx="3"/>
            <a:endCxn id="41" idx="0"/>
          </p:cNvCxnSpPr>
          <p:nvPr/>
        </p:nvCxnSpPr>
        <p:spPr>
          <a:xfrm flipH="1">
            <a:off x="3568968" y="3017111"/>
            <a:ext cx="168910"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2" name="直接连接符 111"/>
          <p:cNvCxnSpPr>
            <a:stCxn id="62" idx="3"/>
          </p:cNvCxnSpPr>
          <p:nvPr/>
        </p:nvCxnSpPr>
        <p:spPr>
          <a:xfrm flipH="1">
            <a:off x="3190883" y="4585225"/>
            <a:ext cx="205294" cy="283848"/>
          </a:xfrm>
          <a:prstGeom prst="line">
            <a:avLst/>
          </a:prstGeom>
        </p:spPr>
        <p:style>
          <a:lnRef idx="2">
            <a:schemeClr val="accent4"/>
          </a:lnRef>
          <a:fillRef idx="0">
            <a:schemeClr val="accent4"/>
          </a:fillRef>
          <a:effectRef idx="1">
            <a:schemeClr val="accent4"/>
          </a:effectRef>
          <a:fontRef idx="minor">
            <a:schemeClr val="tx1"/>
          </a:fontRef>
        </p:style>
      </p:cxnSp>
      <p:cxnSp>
        <p:nvCxnSpPr>
          <p:cNvPr id="113" name="直接连接符 112"/>
          <p:cNvCxnSpPr>
            <a:stCxn id="64" idx="3"/>
            <a:endCxn id="66" idx="7"/>
          </p:cNvCxnSpPr>
          <p:nvPr/>
        </p:nvCxnSpPr>
        <p:spPr>
          <a:xfrm flipH="1">
            <a:off x="2850464" y="5052680"/>
            <a:ext cx="151765" cy="27305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4" name="直接连接符 113"/>
          <p:cNvCxnSpPr>
            <a:stCxn id="6" idx="3"/>
          </p:cNvCxnSpPr>
          <p:nvPr/>
        </p:nvCxnSpPr>
        <p:spPr>
          <a:xfrm flipH="1">
            <a:off x="3084498" y="2549656"/>
            <a:ext cx="207904" cy="297894"/>
          </a:xfrm>
          <a:prstGeom prst="line">
            <a:avLst/>
          </a:prstGeom>
        </p:spPr>
        <p:style>
          <a:lnRef idx="2">
            <a:schemeClr val="accent4"/>
          </a:lnRef>
          <a:fillRef idx="0">
            <a:schemeClr val="accent4"/>
          </a:fillRef>
          <a:effectRef idx="1">
            <a:schemeClr val="accent4"/>
          </a:effectRef>
          <a:fontRef idx="minor">
            <a:schemeClr val="tx1"/>
          </a:fontRef>
        </p:style>
      </p:cxnSp>
      <p:cxnSp>
        <p:nvCxnSpPr>
          <p:cNvPr id="115" name="直接连接符 114"/>
          <p:cNvCxnSpPr>
            <a:stCxn id="20" idx="3"/>
          </p:cNvCxnSpPr>
          <p:nvPr/>
        </p:nvCxnSpPr>
        <p:spPr>
          <a:xfrm flipH="1">
            <a:off x="2726878" y="3017111"/>
            <a:ext cx="172846" cy="270553"/>
          </a:xfrm>
          <a:prstGeom prst="line">
            <a:avLst/>
          </a:prstGeom>
        </p:spPr>
        <p:style>
          <a:lnRef idx="2">
            <a:schemeClr val="accent4"/>
          </a:lnRef>
          <a:fillRef idx="0">
            <a:schemeClr val="accent4"/>
          </a:fillRef>
          <a:effectRef idx="1">
            <a:schemeClr val="accent4"/>
          </a:effectRef>
          <a:fontRef idx="minor">
            <a:schemeClr val="tx1"/>
          </a:fontRef>
        </p:style>
      </p:cxnSp>
      <p:sp>
        <p:nvSpPr>
          <p:cNvPr id="4130" name="箭头: 右 4129"/>
          <p:cNvSpPr/>
          <p:nvPr/>
        </p:nvSpPr>
        <p:spPr>
          <a:xfrm>
            <a:off x="1955405" y="2880904"/>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6" name="箭头: 右 125"/>
          <p:cNvSpPr/>
          <p:nvPr/>
        </p:nvSpPr>
        <p:spPr>
          <a:xfrm>
            <a:off x="6160272" y="4798492"/>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箭头: 右 126"/>
          <p:cNvSpPr/>
          <p:nvPr/>
        </p:nvSpPr>
        <p:spPr>
          <a:xfrm>
            <a:off x="4159675" y="4798492"/>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箭头: 右 127"/>
          <p:cNvSpPr/>
          <p:nvPr/>
        </p:nvSpPr>
        <p:spPr>
          <a:xfrm>
            <a:off x="4167623" y="2813377"/>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9" name="箭头: 右 128"/>
          <p:cNvSpPr/>
          <p:nvPr/>
        </p:nvSpPr>
        <p:spPr>
          <a:xfrm>
            <a:off x="2043563" y="4814511"/>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31" name="文本框 130"/>
          <p:cNvSpPr txBox="1"/>
          <p:nvPr/>
        </p:nvSpPr>
        <p:spPr>
          <a:xfrm>
            <a:off x="1960367" y="3628393"/>
            <a:ext cx="2407096" cy="338554"/>
          </a:xfrm>
          <a:prstGeom prst="rect">
            <a:avLst/>
          </a:prstGeom>
          <a:noFill/>
        </p:spPr>
        <p:txBody>
          <a:bodyPr wrap="square">
            <a:spAutoFit/>
          </a:bodyPr>
          <a:lstStyle/>
          <a:p>
            <a:r>
              <a:rPr lang="zh-CN" altLang="en-US" sz="1600" dirty="0"/>
              <a:t>Level-wise tree growth</a:t>
            </a:r>
          </a:p>
        </p:txBody>
      </p:sp>
      <p:sp>
        <p:nvSpPr>
          <p:cNvPr id="132" name="文本框 131"/>
          <p:cNvSpPr txBox="1"/>
          <p:nvPr/>
        </p:nvSpPr>
        <p:spPr>
          <a:xfrm>
            <a:off x="2060559" y="6136318"/>
            <a:ext cx="2407096" cy="338554"/>
          </a:xfrm>
          <a:prstGeom prst="rect">
            <a:avLst/>
          </a:prstGeom>
          <a:noFill/>
        </p:spPr>
        <p:txBody>
          <a:bodyPr wrap="square">
            <a:spAutoFit/>
          </a:bodyPr>
          <a:lstStyle/>
          <a:p>
            <a:r>
              <a:rPr lang="zh-CN" altLang="en-US" sz="1600" dirty="0"/>
              <a:t>Le</a:t>
            </a:r>
            <a:r>
              <a:rPr lang="en-US" altLang="zh-CN" sz="1600" dirty="0" err="1"/>
              <a:t>af</a:t>
            </a:r>
            <a:r>
              <a:rPr lang="zh-CN" altLang="en-US" sz="1600" dirty="0"/>
              <a:t>-wise tree growth</a:t>
            </a:r>
          </a:p>
        </p:txBody>
      </p:sp>
      <p:sp>
        <p:nvSpPr>
          <p:cNvPr id="4132" name="文本框 4131"/>
          <p:cNvSpPr txBox="1"/>
          <p:nvPr/>
        </p:nvSpPr>
        <p:spPr>
          <a:xfrm>
            <a:off x="4775887" y="2671736"/>
            <a:ext cx="1199593" cy="461665"/>
          </a:xfrm>
          <a:prstGeom prst="rect">
            <a:avLst/>
          </a:prstGeom>
          <a:noFill/>
        </p:spPr>
        <p:txBody>
          <a:bodyPr wrap="square" rtlCol="0">
            <a:spAutoFit/>
          </a:bodyPr>
          <a:lstStyle/>
          <a:p>
            <a:r>
              <a:rPr lang="en-US" altLang="zh-CN" dirty="0"/>
              <a:t>……</a:t>
            </a:r>
            <a:endParaRPr lang="zh-CN" altLang="en-US" dirty="0"/>
          </a:p>
        </p:txBody>
      </p:sp>
      <p:sp>
        <p:nvSpPr>
          <p:cNvPr id="134" name="文本框 133"/>
          <p:cNvSpPr txBox="1"/>
          <p:nvPr/>
        </p:nvSpPr>
        <p:spPr>
          <a:xfrm>
            <a:off x="6789528" y="4643764"/>
            <a:ext cx="1199593" cy="461665"/>
          </a:xfrm>
          <a:prstGeom prst="rect">
            <a:avLst/>
          </a:prstGeom>
          <a:noFill/>
        </p:spPr>
        <p:txBody>
          <a:bodyPr wrap="square" rtlCol="0">
            <a:spAutoFit/>
          </a:bodyPr>
          <a:lstStyle/>
          <a:p>
            <a:r>
              <a:rPr lang="en-US" altLang="zh-CN" dirty="0"/>
              <a:t>……</a:t>
            </a:r>
            <a:endParaRPr lang="zh-CN" altLang="en-US" dirty="0"/>
          </a:p>
        </p:txBody>
      </p:sp>
    </p:spTree>
  </p:cSld>
  <p:clrMapOvr>
    <a:masterClrMapping/>
  </p:clrMapOvr>
  <p:transition advTm="8005"/>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378839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Le</a:t>
            </a:r>
            <a:r>
              <a:rPr lang="en-US" altLang="zh-CN" b="1" kern="100" dirty="0">
                <a:effectLst/>
                <a:latin typeface="微软雅黑" panose="020B0503020204020204" pitchFamily="34" charset="-122"/>
                <a:cs typeface="Times New Roman" panose="02020603050405020304" pitchFamily="18" charset="0"/>
                <a:sym typeface="+mn-ea"/>
              </a:rPr>
              <a:t>vel</a:t>
            </a:r>
            <a:r>
              <a:rPr lang="zh-CN" altLang="zh-CN" b="1" kern="100" dirty="0">
                <a:effectLst/>
                <a:latin typeface="微软雅黑" panose="020B0503020204020204" pitchFamily="34" charset="-122"/>
                <a:cs typeface="Times New Roman" panose="02020603050405020304" pitchFamily="18" charset="0"/>
                <a:sym typeface="+mn-ea"/>
              </a:rPr>
              <a:t>-wise</a:t>
            </a:r>
            <a:endParaRPr lang="zh-CN" altLang="en-US" sz="2400" dirty="0"/>
          </a:p>
          <a:p>
            <a:pPr marL="0" indent="0">
              <a:lnSpc>
                <a:spcPct val="150000"/>
              </a:lnSpc>
              <a:spcBef>
                <a:spcPts val="900"/>
              </a:spcBef>
              <a:spcAft>
                <a:spcPts val="900"/>
              </a:spcAft>
              <a:buNone/>
            </a:pPr>
            <a:endParaRPr lang="zh-CN" altLang="zh-CN" sz="2400" kern="100" dirty="0">
              <a:effectLst/>
              <a:latin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4" name="Google Shape;3401;p56"/>
          <p:cNvSpPr/>
          <p:nvPr/>
        </p:nvSpPr>
        <p:spPr>
          <a:xfrm>
            <a:off x="8180970" y="3457955"/>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403;p56"/>
          <p:cNvSpPr/>
          <p:nvPr/>
        </p:nvSpPr>
        <p:spPr>
          <a:xfrm>
            <a:off x="7771397" y="3966229"/>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3;p56"/>
          <p:cNvSpPr/>
          <p:nvPr/>
        </p:nvSpPr>
        <p:spPr>
          <a:xfrm>
            <a:off x="8612753" y="3966229"/>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01;p56"/>
          <p:cNvSpPr/>
          <p:nvPr/>
        </p:nvSpPr>
        <p:spPr>
          <a:xfrm>
            <a:off x="10265037" y="3449025"/>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403;p56"/>
          <p:cNvSpPr/>
          <p:nvPr/>
        </p:nvSpPr>
        <p:spPr>
          <a:xfrm>
            <a:off x="9871724" y="3916480"/>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03;p56"/>
          <p:cNvSpPr/>
          <p:nvPr/>
        </p:nvSpPr>
        <p:spPr>
          <a:xfrm>
            <a:off x="10709878" y="3916480"/>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03;p56"/>
          <p:cNvSpPr/>
          <p:nvPr/>
        </p:nvSpPr>
        <p:spPr>
          <a:xfrm>
            <a:off x="9533758" y="4381261"/>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3;p56"/>
          <p:cNvSpPr/>
          <p:nvPr/>
        </p:nvSpPr>
        <p:spPr>
          <a:xfrm>
            <a:off x="10133933" y="4381261"/>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3;p56"/>
          <p:cNvSpPr/>
          <p:nvPr/>
        </p:nvSpPr>
        <p:spPr>
          <a:xfrm>
            <a:off x="10447669" y="4381261"/>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3;p56"/>
          <p:cNvSpPr/>
          <p:nvPr/>
        </p:nvSpPr>
        <p:spPr>
          <a:xfrm>
            <a:off x="11047844" y="4381261"/>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6" name="直接连接符 4095"/>
          <p:cNvCxnSpPr>
            <a:stCxn id="4" idx="5"/>
            <a:endCxn id="17" idx="1"/>
          </p:cNvCxnSpPr>
          <p:nvPr/>
        </p:nvCxnSpPr>
        <p:spPr>
          <a:xfrm>
            <a:off x="8404779" y="3689521"/>
            <a:ext cx="245745"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4099" name="直接连接符 4098"/>
          <p:cNvCxnSpPr>
            <a:stCxn id="4" idx="3"/>
            <a:endCxn id="5" idx="7"/>
          </p:cNvCxnSpPr>
          <p:nvPr/>
        </p:nvCxnSpPr>
        <p:spPr>
          <a:xfrm flipH="1">
            <a:off x="7995215" y="3689521"/>
            <a:ext cx="223520"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1" name="直接连接符 100"/>
          <p:cNvCxnSpPr>
            <a:endCxn id="25" idx="1"/>
          </p:cNvCxnSpPr>
          <p:nvPr/>
        </p:nvCxnSpPr>
        <p:spPr>
          <a:xfrm>
            <a:off x="10499282" y="3661876"/>
            <a:ext cx="248996" cy="294226"/>
          </a:xfrm>
          <a:prstGeom prst="line">
            <a:avLst/>
          </a:prstGeom>
        </p:spPr>
        <p:style>
          <a:lnRef idx="2">
            <a:schemeClr val="accent4"/>
          </a:lnRef>
          <a:fillRef idx="0">
            <a:schemeClr val="accent4"/>
          </a:fillRef>
          <a:effectRef idx="1">
            <a:schemeClr val="accent4"/>
          </a:effectRef>
          <a:fontRef idx="minor">
            <a:schemeClr val="tx1"/>
          </a:fontRef>
        </p:style>
      </p:cxnSp>
      <p:cxnSp>
        <p:nvCxnSpPr>
          <p:cNvPr id="102" name="直接连接符 101"/>
          <p:cNvCxnSpPr>
            <a:stCxn id="20" idx="5"/>
            <a:endCxn id="40" idx="0"/>
          </p:cNvCxnSpPr>
          <p:nvPr/>
        </p:nvCxnSpPr>
        <p:spPr>
          <a:xfrm>
            <a:off x="10096168" y="4148046"/>
            <a:ext cx="169545"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3" name="直接连接符 102"/>
          <p:cNvCxnSpPr>
            <a:stCxn id="25" idx="5"/>
            <a:endCxn id="47" idx="1"/>
          </p:cNvCxnSpPr>
          <p:nvPr/>
        </p:nvCxnSpPr>
        <p:spPr>
          <a:xfrm>
            <a:off x="10934322" y="4148046"/>
            <a:ext cx="151765" cy="27305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1" name="直接连接符 110"/>
          <p:cNvCxnSpPr>
            <a:stCxn id="25" idx="3"/>
            <a:endCxn id="41" idx="0"/>
          </p:cNvCxnSpPr>
          <p:nvPr/>
        </p:nvCxnSpPr>
        <p:spPr>
          <a:xfrm flipH="1">
            <a:off x="10579368" y="4148046"/>
            <a:ext cx="168910"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4" name="直接连接符 113"/>
          <p:cNvCxnSpPr>
            <a:stCxn id="6" idx="3"/>
          </p:cNvCxnSpPr>
          <p:nvPr/>
        </p:nvCxnSpPr>
        <p:spPr>
          <a:xfrm flipH="1">
            <a:off x="10094898" y="3680591"/>
            <a:ext cx="207904" cy="297894"/>
          </a:xfrm>
          <a:prstGeom prst="line">
            <a:avLst/>
          </a:prstGeom>
        </p:spPr>
        <p:style>
          <a:lnRef idx="2">
            <a:schemeClr val="accent4"/>
          </a:lnRef>
          <a:fillRef idx="0">
            <a:schemeClr val="accent4"/>
          </a:fillRef>
          <a:effectRef idx="1">
            <a:schemeClr val="accent4"/>
          </a:effectRef>
          <a:fontRef idx="minor">
            <a:schemeClr val="tx1"/>
          </a:fontRef>
        </p:style>
      </p:cxnSp>
      <p:cxnSp>
        <p:nvCxnSpPr>
          <p:cNvPr id="115" name="直接连接符 114"/>
          <p:cNvCxnSpPr>
            <a:stCxn id="20" idx="3"/>
          </p:cNvCxnSpPr>
          <p:nvPr/>
        </p:nvCxnSpPr>
        <p:spPr>
          <a:xfrm flipH="1">
            <a:off x="9737278" y="4148046"/>
            <a:ext cx="172846" cy="270553"/>
          </a:xfrm>
          <a:prstGeom prst="line">
            <a:avLst/>
          </a:prstGeom>
        </p:spPr>
        <p:style>
          <a:lnRef idx="2">
            <a:schemeClr val="accent4"/>
          </a:lnRef>
          <a:fillRef idx="0">
            <a:schemeClr val="accent4"/>
          </a:fillRef>
          <a:effectRef idx="1">
            <a:schemeClr val="accent4"/>
          </a:effectRef>
          <a:fontRef idx="minor">
            <a:schemeClr val="tx1"/>
          </a:fontRef>
        </p:style>
      </p:cxnSp>
      <p:sp>
        <p:nvSpPr>
          <p:cNvPr id="4130" name="箭头: 右 4129"/>
          <p:cNvSpPr/>
          <p:nvPr/>
        </p:nvSpPr>
        <p:spPr>
          <a:xfrm>
            <a:off x="8965805" y="4011839"/>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8" name="箭头: 右 127"/>
          <p:cNvSpPr/>
          <p:nvPr/>
        </p:nvSpPr>
        <p:spPr>
          <a:xfrm>
            <a:off x="11178023" y="3944312"/>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31" name="文本框 130"/>
          <p:cNvSpPr txBox="1"/>
          <p:nvPr/>
        </p:nvSpPr>
        <p:spPr>
          <a:xfrm>
            <a:off x="8970767" y="4759328"/>
            <a:ext cx="2407096" cy="338554"/>
          </a:xfrm>
          <a:prstGeom prst="rect">
            <a:avLst/>
          </a:prstGeom>
          <a:noFill/>
        </p:spPr>
        <p:txBody>
          <a:bodyPr wrap="square">
            <a:spAutoFit/>
          </a:bodyPr>
          <a:lstStyle/>
          <a:p>
            <a:r>
              <a:rPr lang="zh-CN" altLang="en-US" sz="1600" dirty="0"/>
              <a:t>Level-wise tree growth</a:t>
            </a:r>
          </a:p>
        </p:txBody>
      </p:sp>
      <p:sp>
        <p:nvSpPr>
          <p:cNvPr id="4132" name="文本框 4131"/>
          <p:cNvSpPr txBox="1"/>
          <p:nvPr/>
        </p:nvSpPr>
        <p:spPr>
          <a:xfrm>
            <a:off x="11786287" y="3802671"/>
            <a:ext cx="1199593" cy="460375"/>
          </a:xfrm>
          <a:prstGeom prst="rect">
            <a:avLst/>
          </a:prstGeom>
          <a:noFill/>
        </p:spPr>
        <p:txBody>
          <a:bodyPr wrap="square" rtlCol="0">
            <a:spAutoFit/>
          </a:bodyPr>
          <a:lstStyle/>
          <a:p>
            <a:r>
              <a:rPr lang="en-US" altLang="zh-CN" dirty="0"/>
              <a:t>...</a:t>
            </a:r>
          </a:p>
        </p:txBody>
      </p:sp>
      <p:sp>
        <p:nvSpPr>
          <p:cNvPr id="9" name="文本框 8"/>
          <p:cNvSpPr txBox="1"/>
          <p:nvPr/>
        </p:nvSpPr>
        <p:spPr>
          <a:xfrm>
            <a:off x="668655" y="2158365"/>
            <a:ext cx="7110730" cy="4523105"/>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大多数GBDT框架使用的按层生长 (level-wise) 的决策树生长策略，Level-wise遍历一次数据可以同时分裂同一层的叶子，容易进行多线程优化，也好控制模型复杂度，不容易过拟合。</a:t>
            </a:r>
          </a:p>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但实际上Level-wise是一种低效的算法，因为它不加区分的对待同一层的叶子，带来了很多没必要的开销，因为实际上很多叶子的分裂增益较低，没必要进行搜索和分裂。</a:t>
            </a:r>
          </a:p>
        </p:txBody>
      </p:sp>
    </p:spTree>
  </p:cSld>
  <p:clrMapOvr>
    <a:masterClrMapping/>
  </p:clrMapOvr>
  <p:transition advTm="8005"/>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3788390" cy="4673600"/>
          </a:xfrm>
        </p:spPr>
        <p:txBody>
          <a:bodyPr/>
          <a:lstStyle/>
          <a:p>
            <a:pPr>
              <a:lnSpc>
                <a:spcPct val="150000"/>
              </a:lnSpc>
              <a:spcBef>
                <a:spcPts val="900"/>
              </a:spcBef>
              <a:spcAft>
                <a:spcPts val="900"/>
              </a:spcAft>
            </a:pPr>
            <a:r>
              <a:rPr lang="zh-CN" altLang="zh-CN" b="1" kern="100" dirty="0">
                <a:effectLst/>
                <a:latin typeface="微软雅黑" panose="020B0503020204020204" pitchFamily="34" charset="-122"/>
                <a:cs typeface="Times New Roman" panose="02020603050405020304" pitchFamily="18" charset="0"/>
                <a:sym typeface="+mn-ea"/>
              </a:rPr>
              <a:t>Le</a:t>
            </a:r>
            <a:r>
              <a:rPr lang="en-US" altLang="zh-CN" b="1" kern="100" dirty="0">
                <a:effectLst/>
                <a:latin typeface="微软雅黑" panose="020B0503020204020204" pitchFamily="34" charset="-122"/>
                <a:cs typeface="Times New Roman" panose="02020603050405020304" pitchFamily="18" charset="0"/>
                <a:sym typeface="+mn-ea"/>
              </a:rPr>
              <a:t>af</a:t>
            </a:r>
            <a:r>
              <a:rPr lang="zh-CN" altLang="zh-CN" b="1" kern="100" dirty="0">
                <a:effectLst/>
                <a:latin typeface="微软雅黑" panose="020B0503020204020204" pitchFamily="34" charset="-122"/>
                <a:cs typeface="Times New Roman" panose="02020603050405020304" pitchFamily="18" charset="0"/>
                <a:sym typeface="+mn-ea"/>
              </a:rPr>
              <a:t>-wise</a:t>
            </a:r>
            <a:endParaRPr lang="zh-CN" altLang="en-US" sz="2400" dirty="0"/>
          </a:p>
          <a:p>
            <a:pPr marL="0" indent="0">
              <a:lnSpc>
                <a:spcPct val="150000"/>
              </a:lnSpc>
              <a:spcBef>
                <a:spcPts val="900"/>
              </a:spcBef>
              <a:spcAft>
                <a:spcPts val="900"/>
              </a:spcAft>
              <a:buNone/>
            </a:pPr>
            <a:endParaRPr lang="zh-CN" altLang="zh-CN" sz="2400" kern="100" dirty="0">
              <a:effectLst/>
              <a:latin typeface="微软雅黑" panose="020B0503020204020204" pitchFamily="34" charset="-122"/>
            </a:endParaRPr>
          </a:p>
          <a:p>
            <a:pPr marL="0" indent="0">
              <a:lnSpc>
                <a:spcPct val="150000"/>
              </a:lnSpc>
              <a:spcBef>
                <a:spcPts val="900"/>
              </a:spcBef>
              <a:spcAft>
                <a:spcPts val="900"/>
              </a:spcAft>
              <a:buNone/>
            </a:pPr>
            <a:r>
              <a:rPr lang="en-US" altLang="zh-CN" b="1" kern="100" dirty="0">
                <a:effectLst/>
                <a:latin typeface="微软雅黑" panose="020B0503020204020204" pitchFamily="34" charset="-122"/>
                <a:cs typeface="Times New Roman" panose="02020603050405020304" pitchFamily="18" charset="0"/>
                <a:sym typeface="+mn-ea"/>
              </a:rPr>
              <a:t> </a:t>
            </a:r>
            <a:endParaRPr lang="zh-CN" altLang="en-US" sz="2800" b="1"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1198860" cy="2861310"/>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Leaf-wise则是一种更为高效的策略，每次从当前所有叶子中，找到分裂增益最大的一个叶子，然后分裂，如此循环。同Level-wise相比，在分裂次数相同的情况下，Leaf-wise可以降低更多的误差，得到更好的精度。Leaf-wise的缺点是可能会长出比较深的决策树，产生过拟合。因此LightGBM在Leaf-wise之上增加了一个最大深度的限制，在保证高效率的同时防止过拟合。</a:t>
            </a:r>
          </a:p>
        </p:txBody>
      </p:sp>
      <p:sp>
        <p:nvSpPr>
          <p:cNvPr id="62" name="Google Shape;3401;p56"/>
          <p:cNvSpPr/>
          <p:nvPr/>
        </p:nvSpPr>
        <p:spPr>
          <a:xfrm>
            <a:off x="5719977" y="4976594"/>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3403;p56"/>
          <p:cNvSpPr/>
          <p:nvPr/>
        </p:nvSpPr>
        <p:spPr>
          <a:xfrm>
            <a:off x="5326664" y="5444049"/>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03;p56"/>
          <p:cNvSpPr/>
          <p:nvPr/>
        </p:nvSpPr>
        <p:spPr>
          <a:xfrm>
            <a:off x="6164818" y="5444049"/>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03;p56"/>
          <p:cNvSpPr/>
          <p:nvPr/>
        </p:nvSpPr>
        <p:spPr>
          <a:xfrm>
            <a:off x="4988698" y="5908830"/>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03;p56"/>
          <p:cNvSpPr/>
          <p:nvPr/>
        </p:nvSpPr>
        <p:spPr>
          <a:xfrm>
            <a:off x="5588873" y="5908830"/>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01;p56"/>
          <p:cNvSpPr/>
          <p:nvPr/>
        </p:nvSpPr>
        <p:spPr>
          <a:xfrm>
            <a:off x="7739212" y="4972618"/>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403;p56"/>
          <p:cNvSpPr/>
          <p:nvPr/>
        </p:nvSpPr>
        <p:spPr>
          <a:xfrm>
            <a:off x="7345899" y="5440073"/>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03;p56"/>
          <p:cNvSpPr/>
          <p:nvPr/>
        </p:nvSpPr>
        <p:spPr>
          <a:xfrm>
            <a:off x="7007933" y="5904854"/>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03;p56"/>
          <p:cNvSpPr/>
          <p:nvPr/>
        </p:nvSpPr>
        <p:spPr>
          <a:xfrm>
            <a:off x="7608108" y="5904854"/>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03;p56"/>
          <p:cNvSpPr/>
          <p:nvPr/>
        </p:nvSpPr>
        <p:spPr>
          <a:xfrm>
            <a:off x="8152178" y="5443839"/>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3;p56"/>
          <p:cNvSpPr/>
          <p:nvPr/>
        </p:nvSpPr>
        <p:spPr>
          <a:xfrm>
            <a:off x="7870316" y="6357135"/>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03;p56"/>
          <p:cNvSpPr/>
          <p:nvPr/>
        </p:nvSpPr>
        <p:spPr>
          <a:xfrm>
            <a:off x="7375857" y="6369635"/>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01;p56"/>
          <p:cNvSpPr/>
          <p:nvPr/>
        </p:nvSpPr>
        <p:spPr>
          <a:xfrm>
            <a:off x="3567215" y="4946026"/>
            <a:ext cx="262209" cy="270552"/>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3403;p56"/>
          <p:cNvSpPr/>
          <p:nvPr/>
        </p:nvSpPr>
        <p:spPr>
          <a:xfrm>
            <a:off x="3157642" y="5454300"/>
            <a:ext cx="262209" cy="270553"/>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03;p56"/>
          <p:cNvSpPr/>
          <p:nvPr/>
        </p:nvSpPr>
        <p:spPr>
          <a:xfrm>
            <a:off x="3998998" y="5454300"/>
            <a:ext cx="262209" cy="270553"/>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直接连接符 97"/>
          <p:cNvCxnSpPr>
            <a:stCxn id="95" idx="5"/>
            <a:endCxn id="97" idx="1"/>
          </p:cNvCxnSpPr>
          <p:nvPr/>
        </p:nvCxnSpPr>
        <p:spPr>
          <a:xfrm>
            <a:off x="3791659" y="5176957"/>
            <a:ext cx="245745"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99" name="直接连接符 98"/>
          <p:cNvCxnSpPr>
            <a:stCxn id="95" idx="3"/>
            <a:endCxn id="96" idx="7"/>
          </p:cNvCxnSpPr>
          <p:nvPr/>
        </p:nvCxnSpPr>
        <p:spPr>
          <a:xfrm flipH="1">
            <a:off x="3382095" y="5176957"/>
            <a:ext cx="223520" cy="31623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0" name="直接连接符 99"/>
          <p:cNvCxnSpPr>
            <a:stCxn id="62" idx="5"/>
            <a:endCxn id="65" idx="1"/>
          </p:cNvCxnSpPr>
          <p:nvPr/>
        </p:nvCxnSpPr>
        <p:spPr>
          <a:xfrm>
            <a:off x="5944421" y="5207525"/>
            <a:ext cx="258445" cy="27559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4" name="直接连接符 103"/>
          <p:cNvCxnSpPr/>
          <p:nvPr/>
        </p:nvCxnSpPr>
        <p:spPr>
          <a:xfrm>
            <a:off x="7955133" y="5181328"/>
            <a:ext cx="248996" cy="294226"/>
          </a:xfrm>
          <a:prstGeom prst="line">
            <a:avLst/>
          </a:prstGeom>
        </p:spPr>
        <p:style>
          <a:lnRef idx="2">
            <a:schemeClr val="accent4"/>
          </a:lnRef>
          <a:fillRef idx="0">
            <a:schemeClr val="accent4"/>
          </a:fillRef>
          <a:effectRef idx="1">
            <a:schemeClr val="accent4"/>
          </a:effectRef>
          <a:fontRef idx="minor">
            <a:schemeClr val="tx1"/>
          </a:fontRef>
        </p:style>
      </p:cxnSp>
      <p:cxnSp>
        <p:nvCxnSpPr>
          <p:cNvPr id="105" name="直接连接符 104"/>
          <p:cNvCxnSpPr>
            <a:stCxn id="69" idx="5"/>
            <a:endCxn id="86" idx="0"/>
          </p:cNvCxnSpPr>
          <p:nvPr/>
        </p:nvCxnSpPr>
        <p:spPr>
          <a:xfrm>
            <a:off x="7569708" y="5671004"/>
            <a:ext cx="169545"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6" name="直接连接符 105"/>
          <p:cNvCxnSpPr>
            <a:stCxn id="86" idx="5"/>
            <a:endCxn id="88" idx="0"/>
          </p:cNvCxnSpPr>
          <p:nvPr/>
        </p:nvCxnSpPr>
        <p:spPr>
          <a:xfrm>
            <a:off x="7831917" y="6135785"/>
            <a:ext cx="169545" cy="2209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7" name="直接连接符 106"/>
          <p:cNvCxnSpPr>
            <a:stCxn id="64" idx="5"/>
            <a:endCxn id="67" idx="0"/>
          </p:cNvCxnSpPr>
          <p:nvPr/>
        </p:nvCxnSpPr>
        <p:spPr>
          <a:xfrm>
            <a:off x="5550473" y="5674980"/>
            <a:ext cx="169545"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08" name="直接连接符 107"/>
          <p:cNvCxnSpPr>
            <a:endCxn id="69" idx="7"/>
          </p:cNvCxnSpPr>
          <p:nvPr/>
        </p:nvCxnSpPr>
        <p:spPr>
          <a:xfrm flipH="1">
            <a:off x="7569708" y="5183807"/>
            <a:ext cx="211812" cy="295888"/>
          </a:xfrm>
          <a:prstGeom prst="line">
            <a:avLst/>
          </a:prstGeom>
        </p:spPr>
        <p:style>
          <a:lnRef idx="2">
            <a:schemeClr val="accent4"/>
          </a:lnRef>
          <a:fillRef idx="0">
            <a:schemeClr val="accent4"/>
          </a:fillRef>
          <a:effectRef idx="1">
            <a:schemeClr val="accent4"/>
          </a:effectRef>
          <a:fontRef idx="minor">
            <a:schemeClr val="tx1"/>
          </a:fontRef>
        </p:style>
      </p:cxnSp>
      <p:cxnSp>
        <p:nvCxnSpPr>
          <p:cNvPr id="109" name="直接连接符 108"/>
          <p:cNvCxnSpPr>
            <a:stCxn id="69" idx="3"/>
            <a:endCxn id="70" idx="7"/>
          </p:cNvCxnSpPr>
          <p:nvPr/>
        </p:nvCxnSpPr>
        <p:spPr>
          <a:xfrm flipH="1">
            <a:off x="7231899" y="5671004"/>
            <a:ext cx="151765" cy="27305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0" name="直接连接符 109"/>
          <p:cNvCxnSpPr>
            <a:stCxn id="86" idx="3"/>
            <a:endCxn id="89" idx="0"/>
          </p:cNvCxnSpPr>
          <p:nvPr/>
        </p:nvCxnSpPr>
        <p:spPr>
          <a:xfrm flipH="1">
            <a:off x="7507443" y="6135785"/>
            <a:ext cx="138430" cy="233680"/>
          </a:xfrm>
          <a:prstGeom prst="line">
            <a:avLst/>
          </a:prstGeom>
        </p:spPr>
        <p:style>
          <a:lnRef idx="2">
            <a:schemeClr val="accent4"/>
          </a:lnRef>
          <a:fillRef idx="0">
            <a:schemeClr val="accent4"/>
          </a:fillRef>
          <a:effectRef idx="1">
            <a:schemeClr val="accent4"/>
          </a:effectRef>
          <a:fontRef idx="minor">
            <a:schemeClr val="tx1"/>
          </a:fontRef>
        </p:style>
      </p:cxnSp>
      <p:cxnSp>
        <p:nvCxnSpPr>
          <p:cNvPr id="112" name="直接连接符 111"/>
          <p:cNvCxnSpPr>
            <a:stCxn id="62" idx="3"/>
          </p:cNvCxnSpPr>
          <p:nvPr/>
        </p:nvCxnSpPr>
        <p:spPr>
          <a:xfrm flipH="1">
            <a:off x="5553083" y="5207525"/>
            <a:ext cx="205294" cy="283848"/>
          </a:xfrm>
          <a:prstGeom prst="line">
            <a:avLst/>
          </a:prstGeom>
        </p:spPr>
        <p:style>
          <a:lnRef idx="2">
            <a:schemeClr val="accent4"/>
          </a:lnRef>
          <a:fillRef idx="0">
            <a:schemeClr val="accent4"/>
          </a:fillRef>
          <a:effectRef idx="1">
            <a:schemeClr val="accent4"/>
          </a:effectRef>
          <a:fontRef idx="minor">
            <a:schemeClr val="tx1"/>
          </a:fontRef>
        </p:style>
      </p:cxnSp>
      <p:cxnSp>
        <p:nvCxnSpPr>
          <p:cNvPr id="113" name="直接连接符 112"/>
          <p:cNvCxnSpPr>
            <a:stCxn id="64" idx="3"/>
            <a:endCxn id="66" idx="7"/>
          </p:cNvCxnSpPr>
          <p:nvPr/>
        </p:nvCxnSpPr>
        <p:spPr>
          <a:xfrm flipH="1">
            <a:off x="5212664" y="5674980"/>
            <a:ext cx="151765" cy="273050"/>
          </a:xfrm>
          <a:prstGeom prst="line">
            <a:avLst/>
          </a:prstGeom>
        </p:spPr>
        <p:style>
          <a:lnRef idx="2">
            <a:schemeClr val="accent4"/>
          </a:lnRef>
          <a:fillRef idx="0">
            <a:schemeClr val="accent4"/>
          </a:fillRef>
          <a:effectRef idx="1">
            <a:schemeClr val="accent4"/>
          </a:effectRef>
          <a:fontRef idx="minor">
            <a:schemeClr val="tx1"/>
          </a:fontRef>
        </p:style>
      </p:cxnSp>
      <p:sp>
        <p:nvSpPr>
          <p:cNvPr id="126" name="箭头: 右 125"/>
          <p:cNvSpPr/>
          <p:nvPr/>
        </p:nvSpPr>
        <p:spPr>
          <a:xfrm>
            <a:off x="8522472" y="5420792"/>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7" name="箭头: 右 126"/>
          <p:cNvSpPr/>
          <p:nvPr/>
        </p:nvSpPr>
        <p:spPr>
          <a:xfrm>
            <a:off x="6521875" y="5420792"/>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9" name="箭头: 右 128"/>
          <p:cNvSpPr/>
          <p:nvPr/>
        </p:nvSpPr>
        <p:spPr>
          <a:xfrm>
            <a:off x="4405763" y="5436811"/>
            <a:ext cx="576440" cy="339570"/>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32" name="文本框 131"/>
          <p:cNvSpPr txBox="1"/>
          <p:nvPr/>
        </p:nvSpPr>
        <p:spPr>
          <a:xfrm>
            <a:off x="4676759" y="6517318"/>
            <a:ext cx="2407096" cy="338554"/>
          </a:xfrm>
          <a:prstGeom prst="rect">
            <a:avLst/>
          </a:prstGeom>
          <a:noFill/>
        </p:spPr>
        <p:txBody>
          <a:bodyPr wrap="square">
            <a:spAutoFit/>
          </a:bodyPr>
          <a:lstStyle/>
          <a:p>
            <a:r>
              <a:rPr lang="zh-CN" altLang="en-US" sz="1600" dirty="0"/>
              <a:t>Le</a:t>
            </a:r>
            <a:r>
              <a:rPr lang="en-US" altLang="zh-CN" sz="1600" dirty="0" err="1"/>
              <a:t>af</a:t>
            </a:r>
            <a:r>
              <a:rPr lang="zh-CN" altLang="en-US" sz="1600" dirty="0"/>
              <a:t>-wise tree growth</a:t>
            </a:r>
          </a:p>
        </p:txBody>
      </p:sp>
      <p:sp>
        <p:nvSpPr>
          <p:cNvPr id="134" name="文本框 133"/>
          <p:cNvSpPr txBox="1"/>
          <p:nvPr/>
        </p:nvSpPr>
        <p:spPr>
          <a:xfrm>
            <a:off x="9379693" y="5298449"/>
            <a:ext cx="1199593" cy="461665"/>
          </a:xfrm>
          <a:prstGeom prst="rect">
            <a:avLst/>
          </a:prstGeom>
          <a:noFill/>
        </p:spPr>
        <p:txBody>
          <a:bodyPr wrap="square" rtlCol="0">
            <a:spAutoFit/>
          </a:bodyPr>
          <a:lstStyle/>
          <a:p>
            <a:r>
              <a:rPr lang="en-US" altLang="zh-CN" dirty="0"/>
              <a:t>……</a:t>
            </a:r>
            <a:endParaRPr lang="zh-CN" altLang="en-US" dirty="0"/>
          </a:p>
        </p:txBody>
      </p:sp>
    </p:spTree>
  </p:cSld>
  <p:clrMapOvr>
    <a:masterClrMapping/>
  </p:clrMapOvr>
  <p:transition advTm="8005"/>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en-US" altLang="zh-CN" b="1" kern="100" dirty="0">
                <a:effectLst/>
                <a:latin typeface="微软雅黑" panose="020B0503020204020204" pitchFamily="34" charset="-122"/>
                <a:cs typeface="Times New Roman" panose="02020603050405020304" pitchFamily="18" charset="0"/>
                <a:sym typeface="+mn-ea"/>
              </a:rPr>
              <a:t>LightGBM</a:t>
            </a:r>
            <a:r>
              <a:rPr lang="zh-CN" altLang="en-US" b="1" kern="100" dirty="0">
                <a:effectLst/>
                <a:latin typeface="微软雅黑" panose="020B0503020204020204" pitchFamily="34" charset="-122"/>
                <a:cs typeface="Times New Roman" panose="02020603050405020304" pitchFamily="18" charset="0"/>
                <a:sym typeface="+mn-ea"/>
              </a:rPr>
              <a:t>并行计算</a:t>
            </a: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1180445" cy="2306955"/>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LightGBM具有支持高效并行的优点。</a:t>
            </a:r>
          </a:p>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LightGBM原生支持并行学习，目前支持</a:t>
            </a:r>
            <a:r>
              <a:rPr lang="zh-CN" altLang="en-US" dirty="0">
                <a:effectLst/>
                <a:latin typeface="微软雅黑" panose="020B0503020204020204" pitchFamily="34" charset="-122"/>
                <a:cs typeface="Euclid" panose="02020503060505020303" pitchFamily="18" charset="0"/>
                <a:sym typeface="+mn-ea"/>
              </a:rPr>
              <a:t>：</a:t>
            </a:r>
            <a:endParaRPr lang="en-US" altLang="zh-CN"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altLang="zh-CN" dirty="0">
                <a:effectLst/>
                <a:latin typeface="微软雅黑" panose="020B0503020204020204" pitchFamily="34" charset="-122"/>
                <a:cs typeface="Euclid" panose="02020503060505020303" pitchFamily="18" charset="0"/>
                <a:sym typeface="+mn-ea"/>
              </a:rPr>
              <a:t>          -  特征并行</a:t>
            </a:r>
          </a:p>
          <a:p>
            <a:pPr marL="0" indent="0">
              <a:lnSpc>
                <a:spcPct val="150000"/>
              </a:lnSpc>
              <a:buFont typeface="Wingdings" panose="05000000000000000000" charset="0"/>
              <a:buNone/>
            </a:pPr>
            <a:r>
              <a:rPr lang="en-US" altLang="zh-CN" dirty="0">
                <a:effectLst/>
                <a:latin typeface="微软雅黑" panose="020B0503020204020204" pitchFamily="34" charset="-122"/>
                <a:cs typeface="Euclid" panose="02020503060505020303" pitchFamily="18" charset="0"/>
                <a:sym typeface="+mn-ea"/>
              </a:rPr>
              <a:t>          -  数据并行</a:t>
            </a:r>
          </a:p>
        </p:txBody>
      </p:sp>
    </p:spTree>
  </p:cSld>
  <p:clrMapOvr>
    <a:masterClrMapping/>
  </p:clrMapOvr>
  <p:transition advTm="8005"/>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en-US" b="1" kern="100" dirty="0">
                <a:effectLst/>
                <a:latin typeface="微软雅黑" panose="020B0503020204020204" pitchFamily="34" charset="-122"/>
                <a:cs typeface="Times New Roman" panose="02020603050405020304" pitchFamily="18" charset="0"/>
                <a:sym typeface="+mn-ea"/>
              </a:rPr>
              <a:t>特征并行</a:t>
            </a: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1180445" cy="4523105"/>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特征并行主要是并行化决策树中寻找最优划分点</a:t>
            </a:r>
            <a:r>
              <a:rPr lang="zh-CN" altLang="en-US" dirty="0">
                <a:effectLst/>
                <a:latin typeface="微软雅黑" panose="020B0503020204020204" pitchFamily="34" charset="-122"/>
                <a:cs typeface="Euclid" panose="02020503060505020303" pitchFamily="18" charset="0"/>
                <a:sym typeface="+mn-ea"/>
              </a:rPr>
              <a:t>（</a:t>
            </a:r>
            <a:r>
              <a:rPr lang="en-US" altLang="zh-CN" dirty="0">
                <a:effectLst/>
                <a:latin typeface="微软雅黑" panose="020B0503020204020204" pitchFamily="34" charset="-122"/>
                <a:cs typeface="Euclid" panose="02020503060505020303" pitchFamily="18" charset="0"/>
                <a:sym typeface="+mn-ea"/>
              </a:rPr>
              <a:t>Find Best Split</a:t>
            </a:r>
            <a:r>
              <a:rPr lang="zh-CN" altLang="en-US" dirty="0">
                <a:effectLst/>
                <a:latin typeface="微软雅黑" panose="020B0503020204020204" pitchFamily="34" charset="-122"/>
                <a:cs typeface="Euclid" panose="02020503060505020303" pitchFamily="18" charset="0"/>
                <a:sym typeface="+mn-ea"/>
              </a:rPr>
              <a:t>）</a:t>
            </a:r>
            <a:r>
              <a:rPr lang="en-US" altLang="zh-CN" dirty="0">
                <a:effectLst/>
                <a:latin typeface="微软雅黑" panose="020B0503020204020204" pitchFamily="34" charset="-122"/>
                <a:cs typeface="Euclid" panose="02020503060505020303" pitchFamily="18" charset="0"/>
                <a:sym typeface="+mn-ea"/>
              </a:rPr>
              <a:t>的过程。</a:t>
            </a:r>
          </a:p>
          <a:p>
            <a:pPr marL="342900" indent="-342900">
              <a:lnSpc>
                <a:spcPct val="150000"/>
              </a:lnSpc>
              <a:buFont typeface="Wingdings" panose="05000000000000000000" charset="0"/>
              <a:buChar char=""/>
            </a:pPr>
            <a:r>
              <a:rPr dirty="0">
                <a:effectLst/>
                <a:latin typeface="微软雅黑" panose="020B0503020204020204" pitchFamily="34" charset="-122"/>
                <a:cs typeface="Euclid" panose="02020503060505020303" pitchFamily="18" charset="0"/>
                <a:sym typeface="+mn-ea"/>
              </a:rPr>
              <a:t>传统特征并行做法如下：</a:t>
            </a: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1.</a:t>
            </a:r>
            <a:r>
              <a:rPr dirty="0">
                <a:effectLst/>
                <a:latin typeface="微软雅黑" panose="020B0503020204020204" pitchFamily="34" charset="-122"/>
                <a:cs typeface="Euclid" panose="02020503060505020303" pitchFamily="18" charset="0"/>
                <a:sym typeface="+mn-ea"/>
              </a:rPr>
              <a:t>垂直划分数据（对特征划分），不同的worker</a:t>
            </a:r>
            <a:r>
              <a:rPr lang="zh-CN" dirty="0">
                <a:effectLst/>
                <a:latin typeface="微软雅黑" panose="020B0503020204020204" pitchFamily="34" charset="-122"/>
                <a:cs typeface="Euclid" panose="02020503060505020303" pitchFamily="18" charset="0"/>
                <a:sym typeface="+mn-ea"/>
              </a:rPr>
              <a:t>（工作节点）</a:t>
            </a:r>
            <a:r>
              <a:rPr dirty="0">
                <a:effectLst/>
                <a:latin typeface="微软雅黑" panose="020B0503020204020204" pitchFamily="34" charset="-122"/>
                <a:cs typeface="Euclid" panose="02020503060505020303" pitchFamily="18" charset="0"/>
                <a:sym typeface="+mn-ea"/>
              </a:rPr>
              <a:t>有不同的特征集</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2.</a:t>
            </a:r>
            <a:r>
              <a:rPr dirty="0">
                <a:effectLst/>
                <a:latin typeface="微软雅黑" panose="020B0503020204020204" pitchFamily="34" charset="-122"/>
                <a:cs typeface="Euclid" panose="02020503060505020303" pitchFamily="18" charset="0"/>
                <a:sym typeface="+mn-ea"/>
              </a:rPr>
              <a:t>每个workers找到局部最佳的切分点{feature, threshold}</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3.</a:t>
            </a:r>
            <a:r>
              <a:rPr dirty="0">
                <a:effectLst/>
                <a:latin typeface="微软雅黑" panose="020B0503020204020204" pitchFamily="34" charset="-122"/>
                <a:cs typeface="Euclid" panose="02020503060505020303" pitchFamily="18" charset="0"/>
                <a:sym typeface="+mn-ea"/>
              </a:rPr>
              <a:t>workers使用点对点通信，找到全局最佳切分点</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4.</a:t>
            </a:r>
            <a:r>
              <a:rPr dirty="0">
                <a:effectLst/>
                <a:latin typeface="微软雅黑" panose="020B0503020204020204" pitchFamily="34" charset="-122"/>
                <a:cs typeface="Euclid" panose="02020503060505020303" pitchFamily="18" charset="0"/>
                <a:sym typeface="+mn-ea"/>
              </a:rPr>
              <a:t>具有全局最佳切分点的worker进行节点分裂，然后广播切分后的结果（左右子树的instance indices）</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5.</a:t>
            </a:r>
            <a:r>
              <a:rPr dirty="0">
                <a:effectLst/>
                <a:latin typeface="微软雅黑" panose="020B0503020204020204" pitchFamily="34" charset="-122"/>
                <a:cs typeface="Euclid" panose="02020503060505020303" pitchFamily="18" charset="0"/>
                <a:sym typeface="+mn-ea"/>
              </a:rPr>
              <a:t>其它worker根据收到的instance indices也进行划分</a:t>
            </a:r>
            <a:r>
              <a:rPr lang="zh-CN" dirty="0">
                <a:effectLst/>
                <a:latin typeface="微软雅黑" panose="020B0503020204020204" pitchFamily="34" charset="-122"/>
                <a:cs typeface="Euclid" panose="02020503060505020303" pitchFamily="18" charset="0"/>
                <a:sym typeface="+mn-ea"/>
              </a:rPr>
              <a:t>。</a:t>
            </a:r>
          </a:p>
        </p:txBody>
      </p:sp>
    </p:spTree>
  </p:cSld>
  <p:clrMapOvr>
    <a:masterClrMapping/>
  </p:clrMapOvr>
  <p:transition advTm="8005"/>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4005" y="1452880"/>
            <a:ext cx="12039600" cy="4673600"/>
          </a:xfrm>
        </p:spPr>
        <p:txBody>
          <a:bodyPr/>
          <a:lstStyle/>
          <a:p>
            <a:pPr>
              <a:lnSpc>
                <a:spcPct val="150000"/>
              </a:lnSpc>
              <a:spcBef>
                <a:spcPts val="900"/>
              </a:spcBef>
              <a:spcAft>
                <a:spcPts val="900"/>
              </a:spcAft>
            </a:pPr>
            <a:r>
              <a:rPr lang="zh-CN" altLang="en-US" b="1" kern="100" dirty="0">
                <a:effectLst/>
                <a:latin typeface="微软雅黑" panose="020B0503020204020204" pitchFamily="34" charset="-122"/>
                <a:cs typeface="Times New Roman" panose="02020603050405020304" pitchFamily="18" charset="0"/>
                <a:sym typeface="+mn-ea"/>
              </a:rPr>
              <a:t>数据并行</a:t>
            </a: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5.LightGBM</a:t>
            </a:r>
          </a:p>
        </p:txBody>
      </p:sp>
      <p:sp>
        <p:nvSpPr>
          <p:cNvPr id="9" name="文本框 8"/>
          <p:cNvSpPr txBox="1"/>
          <p:nvPr/>
        </p:nvSpPr>
        <p:spPr>
          <a:xfrm>
            <a:off x="668655" y="2158365"/>
            <a:ext cx="11180445" cy="3415030"/>
          </a:xfrm>
          <a:prstGeom prst="rect">
            <a:avLst/>
          </a:prstGeom>
          <a:noFill/>
        </p:spPr>
        <p:txBody>
          <a:bodyPr wrap="square">
            <a:spAutoFit/>
          </a:bodyPr>
          <a:lstStyle/>
          <a:p>
            <a:pPr marL="342900" indent="-342900">
              <a:lnSpc>
                <a:spcPct val="150000"/>
              </a:lnSpc>
              <a:buFont typeface="Wingdings" panose="05000000000000000000" charset="0"/>
              <a:buChar char=""/>
            </a:pPr>
            <a:r>
              <a:rPr lang="en-US" altLang="zh-CN" dirty="0">
                <a:effectLst/>
                <a:latin typeface="微软雅黑" panose="020B0503020204020204" pitchFamily="34" charset="-122"/>
                <a:cs typeface="Euclid" panose="02020503060505020303" pitchFamily="18" charset="0"/>
                <a:sym typeface="+mn-ea"/>
              </a:rPr>
              <a:t>数据并行的目标是并行化整个决策学习的过程。</a:t>
            </a:r>
          </a:p>
          <a:p>
            <a:pPr marL="342900" indent="-342900">
              <a:lnSpc>
                <a:spcPct val="150000"/>
              </a:lnSpc>
              <a:buFont typeface="Wingdings" panose="05000000000000000000" charset="0"/>
              <a:buChar char=""/>
            </a:pPr>
            <a:r>
              <a:rPr dirty="0">
                <a:effectLst/>
                <a:latin typeface="微软雅黑" panose="020B0503020204020204" pitchFamily="34" charset="-122"/>
                <a:cs typeface="Euclid" panose="02020503060505020303" pitchFamily="18" charset="0"/>
                <a:sym typeface="+mn-ea"/>
              </a:rPr>
              <a:t>传统</a:t>
            </a:r>
            <a:r>
              <a:rPr lang="zh-CN" dirty="0">
                <a:effectLst/>
                <a:latin typeface="微软雅黑" panose="020B0503020204020204" pitchFamily="34" charset="-122"/>
                <a:cs typeface="Euclid" panose="02020503060505020303" pitchFamily="18" charset="0"/>
                <a:sym typeface="+mn-ea"/>
              </a:rPr>
              <a:t>数据</a:t>
            </a:r>
            <a:r>
              <a:rPr dirty="0">
                <a:effectLst/>
                <a:latin typeface="微软雅黑" panose="020B0503020204020204" pitchFamily="34" charset="-122"/>
                <a:cs typeface="Euclid" panose="02020503060505020303" pitchFamily="18" charset="0"/>
                <a:sym typeface="+mn-ea"/>
              </a:rPr>
              <a:t>并行做法如下：</a:t>
            </a: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1.</a:t>
            </a:r>
            <a:r>
              <a:rPr dirty="0">
                <a:effectLst/>
                <a:latin typeface="微软雅黑" panose="020B0503020204020204" pitchFamily="34" charset="-122"/>
                <a:cs typeface="Euclid" panose="02020503060505020303" pitchFamily="18" charset="0"/>
                <a:sym typeface="+mn-ea"/>
              </a:rPr>
              <a:t>水平切分数据，不同的worker拥有部分数据</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2.</a:t>
            </a:r>
            <a:r>
              <a:rPr dirty="0">
                <a:effectLst/>
                <a:latin typeface="微软雅黑" panose="020B0503020204020204" pitchFamily="34" charset="-122"/>
                <a:cs typeface="Euclid" panose="02020503060505020303" pitchFamily="18" charset="0"/>
                <a:sym typeface="+mn-ea"/>
              </a:rPr>
              <a:t>每个worker根据本地数据构建局部直方图</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3.</a:t>
            </a:r>
            <a:r>
              <a:rPr dirty="0">
                <a:effectLst/>
                <a:latin typeface="微软雅黑" panose="020B0503020204020204" pitchFamily="34" charset="-122"/>
                <a:cs typeface="Euclid" panose="02020503060505020303" pitchFamily="18" charset="0"/>
                <a:sym typeface="+mn-ea"/>
              </a:rPr>
              <a:t>合并所有的局部直方图得到全部直方图</a:t>
            </a:r>
            <a:r>
              <a:rPr lang="zh-CN" dirty="0">
                <a:effectLst/>
                <a:latin typeface="微软雅黑" panose="020B0503020204020204" pitchFamily="34" charset="-122"/>
                <a:cs typeface="Euclid" panose="02020503060505020303" pitchFamily="18" charset="0"/>
                <a:sym typeface="+mn-ea"/>
              </a:rPr>
              <a:t>；</a:t>
            </a:r>
            <a:endParaRPr dirty="0">
              <a:effectLst/>
              <a:latin typeface="微软雅黑" panose="020B0503020204020204" pitchFamily="34" charset="-122"/>
              <a:cs typeface="Euclid" panose="02020503060505020303" pitchFamily="18" charset="0"/>
              <a:sym typeface="+mn-ea"/>
            </a:endParaRPr>
          </a:p>
          <a:p>
            <a:pPr marL="0" indent="0">
              <a:lnSpc>
                <a:spcPct val="150000"/>
              </a:lnSpc>
              <a:buFont typeface="Wingdings" panose="05000000000000000000" charset="0"/>
              <a:buNone/>
            </a:pPr>
            <a:r>
              <a:rPr lang="en-US" dirty="0">
                <a:effectLst/>
                <a:latin typeface="微软雅黑" panose="020B0503020204020204" pitchFamily="34" charset="-122"/>
                <a:cs typeface="Euclid" panose="02020503060505020303" pitchFamily="18" charset="0"/>
                <a:sym typeface="+mn-ea"/>
              </a:rPr>
              <a:t>4.</a:t>
            </a:r>
            <a:r>
              <a:rPr dirty="0">
                <a:effectLst/>
                <a:latin typeface="微软雅黑" panose="020B0503020204020204" pitchFamily="34" charset="-122"/>
                <a:cs typeface="Euclid" panose="02020503060505020303" pitchFamily="18" charset="0"/>
                <a:sym typeface="+mn-ea"/>
              </a:rPr>
              <a:t>根据全局直方图找到最优切分点并进行分裂</a:t>
            </a:r>
            <a:r>
              <a:rPr lang="zh-CN" dirty="0">
                <a:effectLst/>
                <a:latin typeface="微软雅黑" panose="020B0503020204020204" pitchFamily="34" charset="-122"/>
                <a:cs typeface="Euclid" panose="02020503060505020303" pitchFamily="18" charset="0"/>
                <a:sym typeface="+mn-ea"/>
              </a:rPr>
              <a:t>。</a:t>
            </a:r>
          </a:p>
        </p:txBody>
      </p:sp>
    </p:spTree>
  </p:cSld>
  <p:clrMapOvr>
    <a:masterClrMapping/>
  </p:clrMapOvr>
  <p:transition advTm="8005"/>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p>
        </p:txBody>
      </p:sp>
      <p:sp>
        <p:nvSpPr>
          <p:cNvPr id="9" name="矩形 8"/>
          <p:cNvSpPr/>
          <p:nvPr/>
        </p:nvSpPr>
        <p:spPr>
          <a:xfrm>
            <a:off x="597498" y="1270278"/>
            <a:ext cx="10654193" cy="4042966"/>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Quinlan J R . Bagging, Boosting, and C4.5[C]// Proceedings of the Thirteenth National Conference on Artificial Intelligence and Eighth Innovative Applications of Artificial Intelligence Conference, AAAI 96, IAAI 96, Portland, Oregon, August 4-8, 1996, Volume 1. 1996.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BREIMAN L. Random forests[J]. Machine learning, 2001, 45(1): 5–32.</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Ridgeway G . Special Invited Paper. Additive Logistic Regression: A Statistical View of Boosting: Discussion[J]. Annals of Statistics, 2000, 28(2):393-400.</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FRIEDMAN J H . Stochastic gradient boosting[J]. Computational Statistics &amp; Data Analysis, 2002, 38.</a:t>
            </a:r>
            <a:endParaRPr lang="zh-CN" altLang="zh-CN" sz="1800" kern="100" dirty="0">
              <a:effectLst/>
              <a:latin typeface="+mj-ea"/>
              <a:ea typeface="+mj-ea"/>
            </a:endParaRPr>
          </a:p>
        </p:txBody>
      </p:sp>
    </p:spTree>
  </p:cSld>
  <p:clrMapOvr>
    <a:masterClrMapping/>
  </p:clrMapOvr>
  <p:transition advTm="8005"/>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参考文献</a:t>
            </a:r>
          </a:p>
        </p:txBody>
      </p:sp>
      <p:sp>
        <p:nvSpPr>
          <p:cNvPr id="9" name="矩形 8"/>
          <p:cNvSpPr/>
          <p:nvPr/>
        </p:nvSpPr>
        <p:spPr>
          <a:xfrm>
            <a:off x="597498" y="1270278"/>
            <a:ext cx="10654193" cy="5511800"/>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sym typeface="+mn-ea"/>
              </a:rPr>
              <a:t>[7] FRIEDMAN J H. Greedy function approximation: A gradient boosting machine[J]. Annals of statistics, 2001: 1189–1232.</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sym typeface="+mn-ea"/>
              </a:rPr>
              <a:t>[8] MACQUEEN J, OTHERS. Some methods for classification and analysis of multivariate observations[C]//Proceedings of the fifth Berkeley symposium on mathematical statistics and probability. Oakland, CA, USA, 1(14): 281–297.</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sym typeface="+mn-ea"/>
              </a:rPr>
              <a:t>[9] CHEN T, GUESTRIN C. </a:t>
            </a:r>
            <a:r>
              <a:rPr lang="en-US" altLang="zh-CN" sz="1800" kern="100" dirty="0" err="1">
                <a:effectLst/>
                <a:latin typeface="+mj-ea"/>
                <a:ea typeface="+mj-ea"/>
                <a:sym typeface="+mn-ea"/>
              </a:rPr>
              <a:t>XGBoost:A</a:t>
            </a:r>
            <a:r>
              <a:rPr lang="en-US" altLang="zh-CN" sz="1800" kern="100" dirty="0">
                <a:effectLst/>
                <a:latin typeface="+mj-ea"/>
                <a:ea typeface="+mj-ea"/>
                <a:sym typeface="+mn-ea"/>
              </a:rPr>
              <a:t> Scalable Tree Boosting System[C]//Proceedings of the 22Nd ACM SIGKDD International Conference on Knowledge Discovery and Data Mining. ACM: 785–794.</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sym typeface="+mn-ea"/>
              </a:rPr>
              <a:t>[10] NIELSEN </a:t>
            </a:r>
            <a:r>
              <a:rPr lang="en-US" altLang="zh-CN" sz="1800" kern="100" dirty="0" err="1">
                <a:effectLst/>
                <a:latin typeface="+mj-ea"/>
                <a:ea typeface="+mj-ea"/>
                <a:sym typeface="+mn-ea"/>
              </a:rPr>
              <a:t>Didrik</a:t>
            </a:r>
            <a:r>
              <a:rPr lang="en-US" altLang="zh-CN" sz="1800" kern="100" dirty="0">
                <a:effectLst/>
                <a:latin typeface="+mj-ea"/>
                <a:ea typeface="+mj-ea"/>
                <a:sym typeface="+mn-ea"/>
              </a:rPr>
              <a:t>. Tree Boosting With </a:t>
            </a:r>
            <a:r>
              <a:rPr lang="en-US" altLang="zh-CN" sz="1800" kern="100" dirty="0" err="1">
                <a:effectLst/>
                <a:latin typeface="+mj-ea"/>
                <a:ea typeface="+mj-ea"/>
                <a:sym typeface="+mn-ea"/>
              </a:rPr>
              <a:t>XGBoost</a:t>
            </a:r>
            <a:r>
              <a:rPr lang="en-US" altLang="zh-CN" sz="1800" kern="100" dirty="0">
                <a:effectLst/>
                <a:latin typeface="+mj-ea"/>
                <a:ea typeface="+mj-ea"/>
                <a:sym typeface="+mn-ea"/>
              </a:rPr>
              <a:t> - Why Does </a:t>
            </a:r>
            <a:r>
              <a:rPr lang="en-US" altLang="zh-CN" sz="1800" kern="100" dirty="0" err="1">
                <a:effectLst/>
                <a:latin typeface="+mj-ea"/>
                <a:ea typeface="+mj-ea"/>
                <a:sym typeface="+mn-ea"/>
              </a:rPr>
              <a:t>XGBoost</a:t>
            </a:r>
            <a:r>
              <a:rPr lang="en-US" altLang="zh-CN" sz="1800" kern="100" dirty="0">
                <a:effectLst/>
                <a:latin typeface="+mj-ea"/>
                <a:ea typeface="+mj-ea"/>
                <a:sym typeface="+mn-ea"/>
              </a:rPr>
              <a:t> Win “Every” Machine Learning Competition?[J], 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sym typeface="+mn-ea"/>
              </a:rPr>
              <a:t>[11] </a:t>
            </a:r>
            <a:r>
              <a:rPr lang="en-US" altLang="zh-CN" sz="1800" kern="100" dirty="0" err="1">
                <a:effectLst/>
                <a:latin typeface="+mj-ea"/>
                <a:ea typeface="+mj-ea"/>
                <a:sym typeface="+mn-ea"/>
              </a:rPr>
              <a:t>Polyak</a:t>
            </a:r>
            <a:r>
              <a:rPr lang="en-US" altLang="zh-CN" sz="1800" kern="100" dirty="0">
                <a:effectLst/>
                <a:latin typeface="+mj-ea"/>
                <a:ea typeface="+mj-ea"/>
                <a:sym typeface="+mn-ea"/>
              </a:rPr>
              <a:t> B T . Newton's method and its use in optimization[J]. European Journal of Operational Research, 2007, 181(3):1086-1096. </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sym typeface="+mn-ea"/>
              </a:rPr>
              <a:t>[12] KE G, MENG Q, FINLEY T, et al. </a:t>
            </a:r>
            <a:r>
              <a:rPr lang="en-US" altLang="zh-CN" sz="1800" kern="100" dirty="0" err="1">
                <a:effectLst/>
                <a:latin typeface="+mj-ea"/>
                <a:ea typeface="+mj-ea"/>
                <a:sym typeface="+mn-ea"/>
              </a:rPr>
              <a:t>LightGBM</a:t>
            </a:r>
            <a:r>
              <a:rPr lang="en-US" altLang="zh-CN" sz="1800" kern="100" dirty="0">
                <a:effectLst/>
                <a:latin typeface="+mj-ea"/>
                <a:ea typeface="+mj-ea"/>
                <a:sym typeface="+mn-ea"/>
              </a:rPr>
              <a:t>: A Highly Efficient Gradient Boosting Decision Tree[J]. 2017: 9.</a:t>
            </a:r>
            <a:endParaRPr lang="zh-CN" altLang="zh-CN" sz="1800" kern="100" dirty="0">
              <a:effectLst/>
              <a:latin typeface="+mj-ea"/>
              <a:ea typeface="+mj-ea"/>
            </a:endParaRPr>
          </a:p>
        </p:txBody>
      </p:sp>
    </p:spTree>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771775" y="2693670"/>
            <a:ext cx="6287135" cy="647700"/>
          </a:xfrm>
          <a:prstGeom prst="rect">
            <a:avLst/>
          </a:prstGeom>
          <a:solidFill>
            <a:srgbClr val="0070C0"/>
          </a:solidFill>
          <a:ln>
            <a:noFill/>
          </a:ln>
          <a:effectLst>
            <a:outerShdw blurRad="50800" dist="38100" dir="2700000" algn="tl" rotWithShape="0">
              <a:prstClr val="black">
                <a:alpha val="40000"/>
              </a:prstClr>
            </a:outerShdw>
          </a:effectLst>
        </p:spPr>
      </p:pic>
      <p:sp>
        <p:nvSpPr>
          <p:cNvPr id="44" name="TextBox 6"/>
          <p:cNvSpPr txBox="1">
            <a:spLocks noChangeArrowheads="1"/>
          </p:cNvSpPr>
          <p:nvPr/>
        </p:nvSpPr>
        <p:spPr bwMode="auto">
          <a:xfrm>
            <a:off x="3029495" y="1873094"/>
            <a:ext cx="510547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个体与集成</a:t>
            </a:r>
          </a:p>
        </p:txBody>
      </p:sp>
      <p:sp>
        <p:nvSpPr>
          <p:cNvPr id="47" name="TextBox 10"/>
          <p:cNvSpPr txBox="1">
            <a:spLocks noChangeArrowheads="1"/>
          </p:cNvSpPr>
          <p:nvPr/>
        </p:nvSpPr>
        <p:spPr bwMode="auto">
          <a:xfrm>
            <a:off x="3002508" y="274985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sym typeface="+mn-ea"/>
              </a:rPr>
              <a:t>集成学习方法概述</a:t>
            </a:r>
          </a:p>
        </p:txBody>
      </p:sp>
      <p:sp>
        <p:nvSpPr>
          <p:cNvPr id="48" name="TextBox 11"/>
          <p:cNvSpPr txBox="1">
            <a:spLocks noChangeArrowheads="1"/>
          </p:cNvSpPr>
          <p:nvPr/>
        </p:nvSpPr>
        <p:spPr bwMode="auto">
          <a:xfrm>
            <a:off x="3002507" y="356503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en-US" altLang="zh-CN" sz="3600" dirty="0">
                <a:latin typeface="Impact" panose="020B0806030902050204" pitchFamily="34" charset="0"/>
                <a:ea typeface="微软雅黑" panose="020B0503020204020204" pitchFamily="34" charset="-122"/>
                <a:sym typeface="+mn-ea"/>
              </a:rPr>
              <a:t>AdaBoost</a:t>
            </a:r>
            <a:r>
              <a:rPr lang="zh-CN" altLang="en-US" sz="3600" dirty="0">
                <a:latin typeface="Impact" panose="020B0806030902050204" pitchFamily="34" charset="0"/>
                <a:ea typeface="微软雅黑" panose="020B0503020204020204" pitchFamily="34" charset="-122"/>
                <a:sym typeface="+mn-ea"/>
              </a:rPr>
              <a:t>和</a:t>
            </a:r>
            <a:r>
              <a:rPr lang="en-US" altLang="zh-CN" sz="3600" dirty="0">
                <a:latin typeface="Impact" panose="020B0806030902050204" pitchFamily="34" charset="0"/>
                <a:ea typeface="微软雅黑" panose="020B0503020204020204" pitchFamily="34" charset="-122"/>
                <a:sym typeface="+mn-ea"/>
              </a:rPr>
              <a:t>GBDT</a:t>
            </a:r>
            <a:r>
              <a:rPr lang="zh-CN" altLang="en-US" sz="3600" dirty="0">
                <a:latin typeface="Impact" panose="020B0806030902050204" pitchFamily="34" charset="0"/>
                <a:ea typeface="微软雅黑" panose="020B0503020204020204" pitchFamily="34" charset="-122"/>
                <a:sym typeface="+mn-ea"/>
              </a:rPr>
              <a:t>算法</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3029495" y="43802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en-US" altLang="zh-CN" sz="3600" dirty="0" err="1">
                <a:latin typeface="Impact" panose="020B0806030902050204" pitchFamily="34" charset="0"/>
                <a:ea typeface="微软雅黑" panose="020B0503020204020204" pitchFamily="34" charset="-122"/>
                <a:sym typeface="+mn-ea"/>
              </a:rPr>
              <a:t>XGBoost</a:t>
            </a:r>
            <a:endParaRPr lang="zh-CN" altLang="en-US" sz="3600" dirty="0">
              <a:latin typeface="Impact" panose="020B0806030902050204" pitchFamily="34" charset="0"/>
              <a:ea typeface="微软雅黑" panose="020B0503020204020204" pitchFamily="34" charset="-122"/>
            </a:endParaRPr>
          </a:p>
        </p:txBody>
      </p:sp>
      <p:sp>
        <p:nvSpPr>
          <p:cNvPr id="2" name="TextBox 10"/>
          <p:cNvSpPr txBox="1">
            <a:spLocks noChangeArrowheads="1"/>
          </p:cNvSpPr>
          <p:nvPr/>
        </p:nvSpPr>
        <p:spPr bwMode="auto">
          <a:xfrm>
            <a:off x="3029495" y="519555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en-US" altLang="zh-CN" sz="3600" dirty="0" err="1">
                <a:latin typeface="Impact" panose="020B0806030902050204" pitchFamily="34" charset="0"/>
                <a:ea typeface="微软雅黑" panose="020B0503020204020204" pitchFamily="34" charset="-122"/>
                <a:sym typeface="+mn-ea"/>
              </a:rPr>
              <a:t>LightGBM</a:t>
            </a:r>
            <a:endParaRPr lang="zh-CN" altLang="en-US" sz="3600" dirty="0">
              <a:latin typeface="Impact" panose="020B0806030902050204" pitchFamily="34" charset="0"/>
              <a:ea typeface="微软雅黑" panose="020B0503020204020204" pitchFamily="34" charset="-122"/>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a:t>
            </a:r>
            <a:r>
              <a:rPr lang="zh-CN" altLang="en-US" dirty="0">
                <a:solidFill>
                  <a:schemeClr val="tx1"/>
                </a:solidFill>
              </a:rPr>
              <a:t>集成学习方法概述</a:t>
            </a:r>
          </a:p>
        </p:txBody>
      </p:sp>
    </p:spTree>
  </p:cSld>
  <p:clrMapOvr>
    <a:masterClrMapping/>
  </p:clrMapOvr>
  <p:transition advTm="8005"/>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g5M2M2NzhjZDMxN2IxMDkwOTc3OTk5ZGU0MjI5YzI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72,&quot;width&quot;:9048.84251968503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72,&quot;width&quot;:9048.842519685038}"/>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6613</TotalTime>
  <Words>6781</Words>
  <Application>Microsoft Office PowerPoint</Application>
  <PresentationFormat>宽屏</PresentationFormat>
  <Paragraphs>976</Paragraphs>
  <Slides>90</Slides>
  <Notes>90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108" baseType="lpstr">
      <vt:lpstr>-apple-system</vt:lpstr>
      <vt:lpstr>DejaVu Math TeX Gyre</vt:lpstr>
      <vt:lpstr>Times New Roman Regular</vt:lpstr>
      <vt:lpstr>等线</vt:lpstr>
      <vt:lpstr>楷体</vt:lpstr>
      <vt:lpstr>隶书</vt:lpstr>
      <vt:lpstr>宋体</vt:lpstr>
      <vt:lpstr>微软雅黑</vt:lpstr>
      <vt:lpstr>Arial</vt:lpstr>
      <vt:lpstr>Cambria Math</vt:lpstr>
      <vt:lpstr>Impact</vt:lpstr>
      <vt:lpstr>Lato</vt:lpstr>
      <vt:lpstr>Source Sans Pro</vt:lpstr>
      <vt:lpstr>Times New Roman</vt:lpstr>
      <vt:lpstr>Verdana</vt:lpstr>
      <vt:lpstr>Wingdings</vt:lpstr>
      <vt:lpstr>默认设计模板</vt:lpstr>
      <vt:lpstr>Equation</vt:lpstr>
      <vt:lpstr>集成学习 </vt:lpstr>
      <vt:lpstr>本章目录</vt:lpstr>
      <vt:lpstr>PowerPoint 演示文稿</vt:lpstr>
      <vt:lpstr>PowerPoint 演示文稿</vt:lpstr>
      <vt:lpstr>PowerPoint 演示文稿</vt:lpstr>
      <vt:lpstr>PowerPoint 演示文稿</vt:lpstr>
      <vt:lpstr>PowerPoint 演示文稿</vt:lpstr>
      <vt:lpstr>PowerPoint 演示文稿</vt:lpstr>
      <vt:lpstr>2.集成学习方法概述</vt:lpstr>
      <vt:lpstr>2.集成学习方法概述</vt:lpstr>
      <vt:lpstr>2.集成学习方法概述</vt:lpstr>
      <vt:lpstr>2.集成学习方法概述</vt:lpstr>
      <vt:lpstr>2.集成学习方法概述</vt:lpstr>
      <vt:lpstr>2.集成学习方法概述</vt:lpstr>
      <vt:lpstr>2.集成学习方法概述</vt:lpstr>
      <vt:lpstr>2.集成学习方法概述</vt:lpstr>
      <vt:lpstr>2.集成学习方法概述</vt:lpstr>
      <vt:lpstr>2.集成学习方法概述</vt:lpstr>
      <vt:lpstr>3.AdaBoost和GBDT算法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Boosting - AdaBoost算法</vt:lpstr>
      <vt:lpstr>PowerPoint 演示文稿</vt:lpstr>
      <vt:lpstr>PowerPoint 演示文稿</vt:lpstr>
      <vt:lpstr>PowerPoint 演示文稿</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4.XGBoost</vt:lpstr>
      <vt:lpstr>4.XGBoost</vt:lpstr>
      <vt:lpstr>4.XGBoost</vt:lpstr>
      <vt:lpstr>4.XGBoost</vt:lpstr>
      <vt:lpstr>4.XGBoost</vt:lpstr>
      <vt:lpstr>4.XGBoost</vt:lpstr>
      <vt:lpstr>4.XGBoost</vt:lpstr>
      <vt:lpstr>4.XGBoost</vt:lpstr>
      <vt:lpstr>4.XGBoost</vt:lpstr>
      <vt:lpstr>4.XGBoost</vt:lpstr>
      <vt:lpstr>4.XGBoost</vt:lpstr>
      <vt:lpstr>4.XGBoost</vt:lpstr>
      <vt:lpstr>4.XGBoost</vt:lpstr>
      <vt:lpstr>4.XGBoost</vt:lpstr>
      <vt:lpstr>4.XGBoost</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5.LightGBM</vt:lpstr>
      <vt:lpstr>参考文献</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帅冰 陆</cp:lastModifiedBy>
  <cp:revision>3299</cp:revision>
  <cp:lastPrinted>2022-09-05T01:52:00Z</cp:lastPrinted>
  <dcterms:created xsi:type="dcterms:W3CDTF">2022-09-05T01:52:00Z</dcterms:created>
  <dcterms:modified xsi:type="dcterms:W3CDTF">2022-11-19T05:53:21Z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3608DA50D419A3AE30351363D38EAE86</vt:lpwstr>
  </property>
</Properties>
</file>